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71" r:id="rId2"/>
    <p:sldId id="272" r:id="rId3"/>
    <p:sldId id="273" r:id="rId4"/>
    <p:sldId id="270" r:id="rId5"/>
    <p:sldId id="274" r:id="rId6"/>
    <p:sldId id="261" r:id="rId7"/>
    <p:sldId id="257" r:id="rId8"/>
    <p:sldId id="262" r:id="rId9"/>
    <p:sldId id="256" r:id="rId10"/>
    <p:sldId id="263" r:id="rId11"/>
    <p:sldId id="259" r:id="rId12"/>
    <p:sldId id="264" r:id="rId13"/>
    <p:sldId id="276" r:id="rId14"/>
    <p:sldId id="279" r:id="rId15"/>
    <p:sldId id="277" r:id="rId16"/>
    <p:sldId id="278" r:id="rId17"/>
    <p:sldId id="280" r:id="rId18"/>
    <p:sldId id="281" r:id="rId19"/>
  </p:sldIdLst>
  <p:sldSz cx="9144000" cy="6858000" type="screen4x3"/>
  <p:notesSz cx="6797675" cy="987266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9900CC"/>
    <a:srgbClr val="660066"/>
    <a:srgbClr val="008000"/>
    <a:srgbClr val="CC00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5" autoAdjust="0"/>
    <p:restoredTop sz="89195" autoAdjust="0"/>
  </p:normalViewPr>
  <p:slideViewPr>
    <p:cSldViewPr>
      <p:cViewPr varScale="1">
        <p:scale>
          <a:sx n="100" d="100"/>
          <a:sy n="100" d="100"/>
        </p:scale>
        <p:origin x="-12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23B0C0-0219-4D03-93EF-7A994DC78B3A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25F82EE2-A56D-4CB3-8485-221175A40ED7}">
      <dgm:prSet phldrT="[Text]"/>
      <dgm:spPr/>
      <dgm:t>
        <a:bodyPr/>
        <a:lstStyle/>
        <a:p>
          <a:r>
            <a:rPr lang="de-DE" b="1" dirty="0" smtClean="0">
              <a:solidFill>
                <a:srgbClr val="002060"/>
              </a:solidFill>
            </a:rPr>
            <a:t>Hochschule</a:t>
          </a:r>
          <a:r>
            <a:rPr lang="de-DE" dirty="0" smtClean="0"/>
            <a:t/>
          </a:r>
          <a:br>
            <a:rPr lang="de-DE" dirty="0" smtClean="0"/>
          </a:br>
          <a:r>
            <a:rPr lang="de-DE" dirty="0" smtClean="0">
              <a:solidFill>
                <a:schemeClr val="accent5">
                  <a:lumMod val="25000"/>
                </a:schemeClr>
              </a:solidFill>
            </a:rPr>
            <a:t>Fallarbeitskonzepte</a:t>
          </a:r>
          <a:br>
            <a:rPr lang="de-DE" dirty="0" smtClean="0">
              <a:solidFill>
                <a:schemeClr val="accent5">
                  <a:lumMod val="25000"/>
                </a:schemeClr>
              </a:solidFill>
            </a:rPr>
          </a:br>
          <a:r>
            <a:rPr lang="de-DE" dirty="0" smtClean="0">
              <a:solidFill>
                <a:schemeClr val="accent5">
                  <a:lumMod val="25000"/>
                </a:schemeClr>
              </a:solidFill>
            </a:rPr>
            <a:t>Integration von Fällen aus dem Praktikum</a:t>
          </a:r>
          <a:r>
            <a:rPr lang="de-DE" dirty="0" smtClean="0"/>
            <a:t/>
          </a:r>
          <a:br>
            <a:rPr lang="de-DE" dirty="0" smtClean="0"/>
          </a:br>
          <a:endParaRPr lang="de-DE" dirty="0"/>
        </a:p>
      </dgm:t>
    </dgm:pt>
    <dgm:pt modelId="{4EA9F1A1-007D-47DF-B063-913BE76F024E}" type="parTrans" cxnId="{07EC93DF-2FB6-46D7-88B6-2CA279B8C32B}">
      <dgm:prSet/>
      <dgm:spPr/>
      <dgm:t>
        <a:bodyPr/>
        <a:lstStyle/>
        <a:p>
          <a:endParaRPr lang="de-DE"/>
        </a:p>
      </dgm:t>
    </dgm:pt>
    <dgm:pt modelId="{B6CFA60B-1927-41B7-90CD-27A7259CB49D}" type="sibTrans" cxnId="{07EC93DF-2FB6-46D7-88B6-2CA279B8C32B}">
      <dgm:prSet/>
      <dgm:spPr/>
      <dgm:t>
        <a:bodyPr/>
        <a:lstStyle/>
        <a:p>
          <a:endParaRPr lang="de-DE"/>
        </a:p>
      </dgm:t>
    </dgm:pt>
    <dgm:pt modelId="{89C6CEDC-0E9F-4E8E-9E61-CFFEF5525187}">
      <dgm:prSet phldrT="[Text]"/>
      <dgm:spPr/>
      <dgm:t>
        <a:bodyPr/>
        <a:lstStyle/>
        <a:p>
          <a:r>
            <a:rPr lang="de-DE" b="1" dirty="0" smtClean="0">
              <a:solidFill>
                <a:srgbClr val="002060"/>
              </a:solidFill>
            </a:rPr>
            <a:t>Praxis</a:t>
          </a:r>
          <a:r>
            <a:rPr lang="de-DE" dirty="0" smtClean="0"/>
            <a:t/>
          </a:r>
          <a:br>
            <a:rPr lang="de-DE" dirty="0" smtClean="0"/>
          </a:br>
          <a:r>
            <a:rPr lang="de-DE" dirty="0" smtClean="0">
              <a:solidFill>
                <a:schemeClr val="accent5">
                  <a:lumMod val="25000"/>
                </a:schemeClr>
              </a:solidFill>
            </a:rPr>
            <a:t>Beobachten von Fallarbeit</a:t>
          </a:r>
          <a:br>
            <a:rPr lang="de-DE" dirty="0" smtClean="0">
              <a:solidFill>
                <a:schemeClr val="accent5">
                  <a:lumMod val="25000"/>
                </a:schemeClr>
              </a:solidFill>
            </a:rPr>
          </a:br>
          <a:r>
            <a:rPr lang="de-DE" dirty="0" smtClean="0">
              <a:solidFill>
                <a:schemeClr val="accent5">
                  <a:lumMod val="25000"/>
                </a:schemeClr>
              </a:solidFill>
            </a:rPr>
            <a:t>Reflexion von Fallsituationen</a:t>
          </a:r>
          <a:endParaRPr lang="de-DE" dirty="0">
            <a:solidFill>
              <a:schemeClr val="accent5">
                <a:lumMod val="25000"/>
              </a:schemeClr>
            </a:solidFill>
          </a:endParaRPr>
        </a:p>
      </dgm:t>
    </dgm:pt>
    <dgm:pt modelId="{A7B7FF37-6FBB-4C52-BE72-69E7215AE803}" type="parTrans" cxnId="{FE10553E-0FB6-4001-B7F7-2E2BB788A01D}">
      <dgm:prSet/>
      <dgm:spPr/>
      <dgm:t>
        <a:bodyPr/>
        <a:lstStyle/>
        <a:p>
          <a:endParaRPr lang="de-DE"/>
        </a:p>
      </dgm:t>
    </dgm:pt>
    <dgm:pt modelId="{76C8EBB8-9FEE-408A-9E36-B150C357B280}" type="sibTrans" cxnId="{FE10553E-0FB6-4001-B7F7-2E2BB788A01D}">
      <dgm:prSet/>
      <dgm:spPr/>
      <dgm:t>
        <a:bodyPr/>
        <a:lstStyle/>
        <a:p>
          <a:endParaRPr lang="de-DE"/>
        </a:p>
      </dgm:t>
    </dgm:pt>
    <dgm:pt modelId="{46B1BBB8-FDD5-469E-A156-5610F3581C38}" type="pres">
      <dgm:prSet presAssocID="{F023B0C0-0219-4D03-93EF-7A994DC78B3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5A35AE6C-5534-4433-B183-46564DACF474}" type="pres">
      <dgm:prSet presAssocID="{25F82EE2-A56D-4CB3-8485-221175A40ED7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F09546F-B0F1-471C-8C2C-039359DAC84B}" type="pres">
      <dgm:prSet presAssocID="{89C6CEDC-0E9F-4E8E-9E61-CFFEF5525187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7C7AA421-2E11-41F8-882E-1073307A8E72}" type="presOf" srcId="{89C6CEDC-0E9F-4E8E-9E61-CFFEF5525187}" destId="{4F09546F-B0F1-471C-8C2C-039359DAC84B}" srcOrd="0" destOrd="0" presId="urn:microsoft.com/office/officeart/2005/8/layout/arrow5"/>
    <dgm:cxn modelId="{FE10553E-0FB6-4001-B7F7-2E2BB788A01D}" srcId="{F023B0C0-0219-4D03-93EF-7A994DC78B3A}" destId="{89C6CEDC-0E9F-4E8E-9E61-CFFEF5525187}" srcOrd="1" destOrd="0" parTransId="{A7B7FF37-6FBB-4C52-BE72-69E7215AE803}" sibTransId="{76C8EBB8-9FEE-408A-9E36-B150C357B280}"/>
    <dgm:cxn modelId="{07EC93DF-2FB6-46D7-88B6-2CA279B8C32B}" srcId="{F023B0C0-0219-4D03-93EF-7A994DC78B3A}" destId="{25F82EE2-A56D-4CB3-8485-221175A40ED7}" srcOrd="0" destOrd="0" parTransId="{4EA9F1A1-007D-47DF-B063-913BE76F024E}" sibTransId="{B6CFA60B-1927-41B7-90CD-27A7259CB49D}"/>
    <dgm:cxn modelId="{714CBAF2-EF5D-4399-9B55-5276254CD854}" type="presOf" srcId="{F023B0C0-0219-4D03-93EF-7A994DC78B3A}" destId="{46B1BBB8-FDD5-469E-A156-5610F3581C38}" srcOrd="0" destOrd="0" presId="urn:microsoft.com/office/officeart/2005/8/layout/arrow5"/>
    <dgm:cxn modelId="{F89EE3D5-CB03-45BF-8063-AD0E5EF55EFA}" type="presOf" srcId="{25F82EE2-A56D-4CB3-8485-221175A40ED7}" destId="{5A35AE6C-5534-4433-B183-46564DACF474}" srcOrd="0" destOrd="0" presId="urn:microsoft.com/office/officeart/2005/8/layout/arrow5"/>
    <dgm:cxn modelId="{30BF7A45-3570-4BBA-A84C-9F07B0F9A322}" type="presParOf" srcId="{46B1BBB8-FDD5-469E-A156-5610F3581C38}" destId="{5A35AE6C-5534-4433-B183-46564DACF474}" srcOrd="0" destOrd="0" presId="urn:microsoft.com/office/officeart/2005/8/layout/arrow5"/>
    <dgm:cxn modelId="{D33B416A-17D7-48AD-9357-9AE38EF73B9A}" type="presParOf" srcId="{46B1BBB8-FDD5-469E-A156-5610F3581C38}" destId="{4F09546F-B0F1-471C-8C2C-039359DAC84B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35AE6C-5534-4433-B183-46564DACF474}">
      <dsp:nvSpPr>
        <dsp:cNvPr id="0" name=""/>
        <dsp:cNvSpPr/>
      </dsp:nvSpPr>
      <dsp:spPr>
        <a:xfrm rot="16200000">
          <a:off x="1322" y="558601"/>
          <a:ext cx="2946796" cy="2946796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b="1" kern="1200" dirty="0" smtClean="0">
              <a:solidFill>
                <a:srgbClr val="002060"/>
              </a:solidFill>
            </a:rPr>
            <a:t>Hochschule</a:t>
          </a:r>
          <a:r>
            <a:rPr lang="de-DE" sz="1700" kern="1200" dirty="0" smtClean="0"/>
            <a:t/>
          </a:r>
          <a:br>
            <a:rPr lang="de-DE" sz="1700" kern="1200" dirty="0" smtClean="0"/>
          </a:br>
          <a:r>
            <a:rPr lang="de-DE" sz="1700" kern="1200" dirty="0" smtClean="0">
              <a:solidFill>
                <a:schemeClr val="accent5">
                  <a:lumMod val="25000"/>
                </a:schemeClr>
              </a:solidFill>
            </a:rPr>
            <a:t>Fallarbeitskonzepte</a:t>
          </a:r>
          <a:br>
            <a:rPr lang="de-DE" sz="1700" kern="1200" dirty="0" smtClean="0">
              <a:solidFill>
                <a:schemeClr val="accent5">
                  <a:lumMod val="25000"/>
                </a:schemeClr>
              </a:solidFill>
            </a:rPr>
          </a:br>
          <a:r>
            <a:rPr lang="de-DE" sz="1700" kern="1200" dirty="0" smtClean="0">
              <a:solidFill>
                <a:schemeClr val="accent5">
                  <a:lumMod val="25000"/>
                </a:schemeClr>
              </a:solidFill>
            </a:rPr>
            <a:t>Integration von Fällen aus dem Praktikum</a:t>
          </a:r>
          <a:r>
            <a:rPr lang="de-DE" sz="1700" kern="1200" dirty="0" smtClean="0"/>
            <a:t/>
          </a:r>
          <a:br>
            <a:rPr lang="de-DE" sz="1700" kern="1200" dirty="0" smtClean="0"/>
          </a:br>
          <a:endParaRPr lang="de-DE" sz="1700" kern="1200" dirty="0"/>
        </a:p>
      </dsp:txBody>
      <dsp:txXfrm rot="5400000">
        <a:off x="1323" y="1295299"/>
        <a:ext cx="2431107" cy="1473398"/>
      </dsp:txXfrm>
    </dsp:sp>
    <dsp:sp modelId="{4F09546F-B0F1-471C-8C2C-039359DAC84B}">
      <dsp:nvSpPr>
        <dsp:cNvPr id="0" name=""/>
        <dsp:cNvSpPr/>
      </dsp:nvSpPr>
      <dsp:spPr>
        <a:xfrm rot="5400000">
          <a:off x="3147880" y="558601"/>
          <a:ext cx="2946796" cy="2946796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b="1" kern="1200" dirty="0" smtClean="0">
              <a:solidFill>
                <a:srgbClr val="002060"/>
              </a:solidFill>
            </a:rPr>
            <a:t>Praxis</a:t>
          </a:r>
          <a:r>
            <a:rPr lang="de-DE" sz="1700" kern="1200" dirty="0" smtClean="0"/>
            <a:t/>
          </a:r>
          <a:br>
            <a:rPr lang="de-DE" sz="1700" kern="1200" dirty="0" smtClean="0"/>
          </a:br>
          <a:r>
            <a:rPr lang="de-DE" sz="1700" kern="1200" dirty="0" smtClean="0">
              <a:solidFill>
                <a:schemeClr val="accent5">
                  <a:lumMod val="25000"/>
                </a:schemeClr>
              </a:solidFill>
            </a:rPr>
            <a:t>Beobachten von Fallarbeit</a:t>
          </a:r>
          <a:br>
            <a:rPr lang="de-DE" sz="1700" kern="1200" dirty="0" smtClean="0">
              <a:solidFill>
                <a:schemeClr val="accent5">
                  <a:lumMod val="25000"/>
                </a:schemeClr>
              </a:solidFill>
            </a:rPr>
          </a:br>
          <a:r>
            <a:rPr lang="de-DE" sz="1700" kern="1200" dirty="0" smtClean="0">
              <a:solidFill>
                <a:schemeClr val="accent5">
                  <a:lumMod val="25000"/>
                </a:schemeClr>
              </a:solidFill>
            </a:rPr>
            <a:t>Reflexion von Fallsituationen</a:t>
          </a:r>
          <a:endParaRPr lang="de-DE" sz="1700" kern="1200" dirty="0">
            <a:solidFill>
              <a:schemeClr val="accent5">
                <a:lumMod val="25000"/>
              </a:schemeClr>
            </a:solidFill>
          </a:endParaRPr>
        </a:p>
      </dsp:txBody>
      <dsp:txXfrm rot="-5400000">
        <a:off x="3663570" y="1295300"/>
        <a:ext cx="2431107" cy="14733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36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36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7316"/>
            <a:ext cx="2945659" cy="4936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377316"/>
            <a:ext cx="2945659" cy="4936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AD20D9C-98E8-42E0-86A0-423E60F316D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66028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57DA30C7-A8B3-4DF8-BA1B-E7CCA7489594}" type="datetimeFigureOut">
              <a:rPr lang="de-DE"/>
              <a:pPr>
                <a:defRPr/>
              </a:pPr>
              <a:t>16.01.2017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E6504FC-F0FD-4F41-B1BB-AF14A0A3910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76779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88DDC7-7E5E-4C66-9FAE-6E5B2015959B}" type="slidenum">
              <a:rPr lang="de-DE"/>
              <a:pPr/>
              <a:t>1</a:t>
            </a:fld>
            <a:endParaRPr lang="de-DE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88DDC7-7E5E-4C66-9FAE-6E5B2015959B}" type="slidenum">
              <a:rPr lang="de-DE"/>
              <a:pPr/>
              <a:t>16</a:t>
            </a:fld>
            <a:endParaRPr lang="de-DE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88DDC7-7E5E-4C66-9FAE-6E5B2015959B}" type="slidenum">
              <a:rPr lang="de-DE"/>
              <a:pPr/>
              <a:t>17</a:t>
            </a:fld>
            <a:endParaRPr lang="de-DE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88DDC7-7E5E-4C66-9FAE-6E5B2015959B}" type="slidenum">
              <a:rPr lang="de-DE"/>
              <a:pPr/>
              <a:t>18</a:t>
            </a:fld>
            <a:endParaRPr lang="de-DE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9248E-7544-41F3-8881-81D68BCC878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155B7-8DD4-4CBD-9DC0-C8FE1B28171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1602F-201F-497E-8423-BC648259DA8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C3CC5-69D2-4476-A404-7BCE143FB85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03351-CBFF-45BA-8A9F-767A44B021F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A9D16-FED8-4861-B11D-F5A87F25F47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3DAB2-3FFB-4DD1-9317-D8324689EFE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060BD-CF82-4CB8-A382-9890207FB62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AA7EC-0FFC-40E3-B8A5-75258983903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A9488-2904-4F42-8AAB-3E8E42039EC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A3894-0D1C-4AAF-974F-D07AB063989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65AAFAA-2AC1-429B-B7C0-6810064E96B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708275"/>
            <a:ext cx="6553200" cy="35290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ZA" b="1" smtClean="0">
                <a:solidFill>
                  <a:srgbClr val="9A0681"/>
                </a:solidFill>
              </a:rPr>
              <a:t>Fallarbeit vermitteln</a:t>
            </a:r>
          </a:p>
          <a:p>
            <a:pPr>
              <a:lnSpc>
                <a:spcPct val="90000"/>
              </a:lnSpc>
            </a:pPr>
            <a:endParaRPr lang="en-ZA" sz="2400" smtClean="0">
              <a:solidFill>
                <a:srgbClr val="4D4D4D"/>
              </a:solidFill>
            </a:endParaRPr>
          </a:p>
          <a:p>
            <a:pPr>
              <a:lnSpc>
                <a:spcPct val="90000"/>
              </a:lnSpc>
            </a:pPr>
            <a:endParaRPr lang="en-ZA" sz="2400" smtClean="0">
              <a:solidFill>
                <a:srgbClr val="4D4D4D"/>
              </a:solidFill>
            </a:endParaRPr>
          </a:p>
          <a:p>
            <a:pPr>
              <a:lnSpc>
                <a:spcPct val="90000"/>
              </a:lnSpc>
            </a:pPr>
            <a:endParaRPr lang="en-ZA" sz="2400" smtClean="0">
              <a:solidFill>
                <a:srgbClr val="4D4D4D"/>
              </a:solidFill>
            </a:endParaRPr>
          </a:p>
          <a:p>
            <a:pPr>
              <a:lnSpc>
                <a:spcPct val="90000"/>
              </a:lnSpc>
            </a:pPr>
            <a:r>
              <a:rPr lang="en-ZA" sz="2400" smtClean="0">
                <a:solidFill>
                  <a:srgbClr val="4D4D4D"/>
                </a:solidFill>
              </a:rPr>
              <a:t>Prof. Dr. Sabine Allwinn</a:t>
            </a:r>
            <a:br>
              <a:rPr lang="en-ZA" sz="2400" smtClean="0">
                <a:solidFill>
                  <a:srgbClr val="4D4D4D"/>
                </a:solidFill>
              </a:rPr>
            </a:br>
            <a:r>
              <a:rPr lang="en-ZA" sz="2400" smtClean="0">
                <a:solidFill>
                  <a:srgbClr val="4D4D4D"/>
                </a:solidFill>
              </a:rPr>
              <a:t>Anleitertreffen am 18. Januar 2017</a:t>
            </a:r>
          </a:p>
        </p:txBody>
      </p:sp>
      <p:pic>
        <p:nvPicPr>
          <p:cNvPr id="2051" name="Picture 3" descr="Neues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188913"/>
            <a:ext cx="1008063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Grafik 2" descr="ehf_Zeugnispapier_Header.t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188913"/>
            <a:ext cx="18542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609600" y="609600"/>
            <a:ext cx="7467600" cy="572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2400" b="1" dirty="0">
                <a:solidFill>
                  <a:srgbClr val="002060"/>
                </a:solidFill>
              </a:rPr>
              <a:t>Verkürztes Verfahren </a:t>
            </a:r>
            <a:r>
              <a:rPr lang="de-DE" altLang="de-DE" sz="2400" b="1" dirty="0" smtClean="0">
                <a:solidFill>
                  <a:srgbClr val="002060"/>
                </a:solidFill>
              </a:rPr>
              <a:t/>
            </a:r>
            <a:br>
              <a:rPr lang="de-DE" altLang="de-DE" sz="2400" b="1" dirty="0" smtClean="0">
                <a:solidFill>
                  <a:srgbClr val="002060"/>
                </a:solidFill>
              </a:rPr>
            </a:br>
            <a:r>
              <a:rPr lang="de-DE" altLang="de-DE" sz="2400" b="1" dirty="0" smtClean="0">
                <a:solidFill>
                  <a:srgbClr val="002060"/>
                </a:solidFill>
              </a:rPr>
              <a:t>ethnographischen Fremdverstehens</a:t>
            </a:r>
          </a:p>
          <a:p>
            <a:pPr algn="ctr">
              <a:spcBef>
                <a:spcPct val="50000"/>
              </a:spcBef>
            </a:pPr>
            <a:endParaRPr lang="de-DE" altLang="de-DE" sz="2400" b="1" dirty="0">
              <a:solidFill>
                <a:srgbClr val="002060"/>
              </a:solidFill>
            </a:endParaRPr>
          </a:p>
          <a:p>
            <a:pPr>
              <a:spcBef>
                <a:spcPct val="50000"/>
              </a:spcBef>
            </a:pPr>
            <a:r>
              <a:rPr lang="de-DE" altLang="de-DE" sz="2400" b="1" dirty="0" smtClean="0">
                <a:solidFill>
                  <a:srgbClr val="002060"/>
                </a:solidFill>
              </a:rPr>
              <a:t>►	 ... teilnehmende Beobachtung                 	</a:t>
            </a:r>
            <a:r>
              <a:rPr lang="de-DE" altLang="de-DE" dirty="0" smtClean="0">
                <a:solidFill>
                  <a:srgbClr val="002060"/>
                </a:solidFill>
              </a:rPr>
              <a:t>der Interaktionsschauplätze und Lebensmilieus</a:t>
            </a:r>
            <a:r>
              <a:rPr lang="de-DE" altLang="de-DE" sz="2400" dirty="0" smtClean="0">
                <a:solidFill>
                  <a:srgbClr val="002060"/>
                </a:solidFill>
              </a:rPr>
              <a:t> </a:t>
            </a:r>
            <a:r>
              <a:rPr lang="de-DE" altLang="de-DE" sz="2400" b="1" dirty="0" smtClean="0">
                <a:solidFill>
                  <a:srgbClr val="002060"/>
                </a:solidFill>
              </a:rPr>
              <a:t>	</a:t>
            </a:r>
          </a:p>
          <a:p>
            <a:endParaRPr lang="de-DE" altLang="de-DE" sz="2400" b="1" dirty="0" smtClean="0">
              <a:solidFill>
                <a:srgbClr val="002060"/>
              </a:solidFill>
            </a:endParaRPr>
          </a:p>
          <a:p>
            <a:r>
              <a:rPr lang="de-DE" altLang="de-DE" sz="2400" b="1" dirty="0" smtClean="0">
                <a:solidFill>
                  <a:srgbClr val="002060"/>
                </a:solidFill>
              </a:rPr>
              <a:t>►</a:t>
            </a:r>
            <a:r>
              <a:rPr lang="de-DE" altLang="de-DE" sz="2400" dirty="0" smtClean="0">
                <a:solidFill>
                  <a:srgbClr val="002060"/>
                </a:solidFill>
              </a:rPr>
              <a:t> </a:t>
            </a:r>
            <a:r>
              <a:rPr lang="de-DE" altLang="de-DE" sz="2400" dirty="0">
                <a:solidFill>
                  <a:srgbClr val="002060"/>
                </a:solidFill>
              </a:rPr>
              <a:t>	</a:t>
            </a:r>
            <a:r>
              <a:rPr lang="de-DE" altLang="de-DE" sz="2400" b="1" dirty="0">
                <a:solidFill>
                  <a:srgbClr val="002060"/>
                </a:solidFill>
              </a:rPr>
              <a:t>vertieft biographisches Gespräch</a:t>
            </a:r>
            <a:r>
              <a:rPr lang="de-DE" altLang="de-DE" b="1" dirty="0">
                <a:solidFill>
                  <a:srgbClr val="002060"/>
                </a:solidFill>
              </a:rPr>
              <a:t> </a:t>
            </a:r>
          </a:p>
          <a:p>
            <a:r>
              <a:rPr lang="de-DE" altLang="de-DE" b="1" dirty="0">
                <a:solidFill>
                  <a:srgbClr val="002060"/>
                </a:solidFill>
              </a:rPr>
              <a:t>	</a:t>
            </a:r>
            <a:r>
              <a:rPr lang="de-DE" altLang="de-DE" dirty="0">
                <a:solidFill>
                  <a:srgbClr val="002060"/>
                </a:solidFill>
              </a:rPr>
              <a:t>°  Thematisierungsoffenheit, </a:t>
            </a:r>
          </a:p>
          <a:p>
            <a:r>
              <a:rPr lang="de-DE" altLang="de-DE" dirty="0">
                <a:solidFill>
                  <a:srgbClr val="002060"/>
                </a:solidFill>
              </a:rPr>
              <a:t>	° ohne </a:t>
            </a:r>
            <a:r>
              <a:rPr lang="de-DE" altLang="de-DE" dirty="0" smtClean="0">
                <a:solidFill>
                  <a:srgbClr val="002060"/>
                </a:solidFill>
              </a:rPr>
              <a:t>Zeitdruck</a:t>
            </a:r>
            <a:endParaRPr lang="de-DE" altLang="de-DE" dirty="0">
              <a:solidFill>
                <a:srgbClr val="002060"/>
              </a:solidFill>
            </a:endParaRPr>
          </a:p>
          <a:p>
            <a:r>
              <a:rPr lang="de-DE" altLang="de-DE" dirty="0">
                <a:solidFill>
                  <a:srgbClr val="002060"/>
                </a:solidFill>
              </a:rPr>
              <a:t>	° </a:t>
            </a:r>
            <a:r>
              <a:rPr lang="de-DE" altLang="de-DE" dirty="0" smtClean="0">
                <a:solidFill>
                  <a:srgbClr val="002060"/>
                </a:solidFill>
              </a:rPr>
              <a:t>Ablaufstruktur beachtend</a:t>
            </a:r>
            <a:endParaRPr lang="de-DE" altLang="de-DE" b="1" dirty="0">
              <a:solidFill>
                <a:srgbClr val="002060"/>
              </a:solidFill>
            </a:endParaRPr>
          </a:p>
          <a:p>
            <a:endParaRPr lang="de-DE" altLang="de-DE" b="1" dirty="0" smtClean="0">
              <a:solidFill>
                <a:srgbClr val="002060"/>
              </a:solidFill>
            </a:endParaRPr>
          </a:p>
          <a:p>
            <a:r>
              <a:rPr lang="de-DE" altLang="de-DE" sz="2400" b="1" dirty="0" smtClean="0">
                <a:solidFill>
                  <a:srgbClr val="002060"/>
                </a:solidFill>
              </a:rPr>
              <a:t>►</a:t>
            </a:r>
            <a:r>
              <a:rPr lang="de-DE" altLang="de-DE" sz="2400" dirty="0" smtClean="0">
                <a:solidFill>
                  <a:srgbClr val="002060"/>
                </a:solidFill>
              </a:rPr>
              <a:t> </a:t>
            </a:r>
            <a:r>
              <a:rPr lang="de-DE" altLang="de-DE" dirty="0" smtClean="0">
                <a:solidFill>
                  <a:srgbClr val="002060"/>
                </a:solidFill>
              </a:rPr>
              <a:t>	methodisches Ausgehen von der</a:t>
            </a:r>
          </a:p>
          <a:p>
            <a:r>
              <a:rPr lang="de-DE" altLang="de-DE" dirty="0" smtClean="0">
                <a:solidFill>
                  <a:srgbClr val="002060"/>
                </a:solidFill>
              </a:rPr>
              <a:t>	</a:t>
            </a:r>
            <a:r>
              <a:rPr lang="de-DE" altLang="de-DE" sz="2400" b="1" dirty="0" smtClean="0">
                <a:solidFill>
                  <a:srgbClr val="002060"/>
                </a:solidFill>
              </a:rPr>
              <a:t>prinzipiellen Fremdheit,</a:t>
            </a:r>
          </a:p>
          <a:p>
            <a:r>
              <a:rPr lang="de-DE" altLang="de-DE" dirty="0" smtClean="0">
                <a:solidFill>
                  <a:srgbClr val="002060"/>
                </a:solidFill>
              </a:rPr>
              <a:t>	von der soziokulturellen und biographischen 	Besonderheit und Eigenlogik der Lebenssphäre der 	Betroffenen</a:t>
            </a:r>
            <a:endParaRPr lang="de-DE" altLang="de-DE" dirty="0">
              <a:solidFill>
                <a:srgbClr val="002060"/>
              </a:solidFill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0"/>
            <a:ext cx="8229600" cy="5334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de-DE" sz="2000" b="1" kern="0" dirty="0" smtClean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Ethnografische Fallarbeit</a:t>
            </a:r>
            <a:endParaRPr lang="de-DE" sz="2000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8229600" cy="1143000"/>
          </a:xfrm>
        </p:spPr>
        <p:txBody>
          <a:bodyPr/>
          <a:lstStyle/>
          <a:p>
            <a:pPr eaLnBrk="1" hangingPunct="1"/>
            <a:r>
              <a:rPr lang="de-DE" altLang="de-DE" sz="2800" b="1" dirty="0" smtClean="0">
                <a:solidFill>
                  <a:srgbClr val="002060"/>
                </a:solidFill>
                <a:latin typeface="Century Gothic" pitchFamily="34" charset="0"/>
              </a:rPr>
              <a:t>4. Multiperspektivischen Fallarbeit </a:t>
            </a:r>
            <a:r>
              <a:rPr lang="de-DE" altLang="de-DE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de-DE" altLang="de-DE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de-DE" altLang="de-DE" sz="2000" dirty="0" smtClean="0">
                <a:solidFill>
                  <a:srgbClr val="002060"/>
                </a:solidFill>
                <a:latin typeface="Century Gothic" pitchFamily="34" charset="0"/>
              </a:rPr>
              <a:t>Burkhard Müller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590800"/>
            <a:ext cx="7543800" cy="35353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spcAft>
                <a:spcPct val="50000"/>
              </a:spcAft>
              <a:buNone/>
            </a:pPr>
            <a:r>
              <a:rPr lang="de-DE" altLang="de-DE" sz="2400" b="1" dirty="0" smtClean="0">
                <a:solidFill>
                  <a:srgbClr val="002060"/>
                </a:solidFill>
                <a:latin typeface="Century Gothic" pitchFamily="34" charset="0"/>
              </a:rPr>
              <a:t>Perspektiven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Ø"/>
            </a:pPr>
            <a:r>
              <a:rPr lang="de-DE" altLang="de-DE" sz="2400" dirty="0" smtClean="0">
                <a:solidFill>
                  <a:srgbClr val="002060"/>
                </a:solidFill>
                <a:latin typeface="Century Gothic" pitchFamily="34" charset="0"/>
              </a:rPr>
              <a:t>Fall von ... Diagnosen	</a:t>
            </a:r>
          </a:p>
          <a:p>
            <a:pPr eaLnBrk="1" hangingPunct="1">
              <a:lnSpc>
                <a:spcPct val="80000"/>
              </a:lnSpc>
              <a:spcAft>
                <a:spcPct val="50000"/>
              </a:spcAft>
              <a:buFont typeface="Wingdings" pitchFamily="2" charset="2"/>
              <a:buChar char="Ø"/>
            </a:pPr>
            <a:r>
              <a:rPr lang="de-DE" altLang="de-DE" sz="2400" dirty="0" smtClean="0">
                <a:solidFill>
                  <a:srgbClr val="002060"/>
                </a:solidFill>
                <a:latin typeface="Century Gothic" pitchFamily="34" charset="0"/>
              </a:rPr>
              <a:t>Fall für ... 	Professionen	</a:t>
            </a:r>
            <a:endParaRPr lang="de-DE" altLang="de-DE" sz="2400" b="1" dirty="0" smtClean="0">
              <a:solidFill>
                <a:srgbClr val="002060"/>
              </a:solidFill>
              <a:latin typeface="Century Gothic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de-DE" altLang="de-DE" sz="2400" dirty="0" smtClean="0">
                <a:solidFill>
                  <a:srgbClr val="002060"/>
                </a:solidFill>
                <a:latin typeface="Century Gothic" pitchFamily="34" charset="0"/>
              </a:rPr>
              <a:t>Fall mit ...</a:t>
            </a:r>
            <a:r>
              <a:rPr lang="de-DE" altLang="de-DE" sz="2400" b="1" dirty="0" smtClean="0">
                <a:solidFill>
                  <a:srgbClr val="002060"/>
                </a:solidFill>
                <a:latin typeface="Century Gothic" pitchFamily="34" charset="0"/>
              </a:rPr>
              <a:t> 	</a:t>
            </a:r>
            <a:r>
              <a:rPr lang="de-DE" altLang="de-DE" sz="2400" dirty="0" smtClean="0">
                <a:solidFill>
                  <a:srgbClr val="002060"/>
                </a:solidFill>
                <a:latin typeface="Century Gothic" pitchFamily="34" charset="0"/>
              </a:rPr>
              <a:t>Beteiligten</a:t>
            </a:r>
            <a:r>
              <a:rPr lang="de-DE" altLang="de-DE" sz="2400" b="1" dirty="0" smtClean="0">
                <a:solidFill>
                  <a:srgbClr val="002060"/>
                </a:solidFill>
                <a:latin typeface="Century Gothic" pitchFamily="34" charset="0"/>
              </a:rPr>
              <a:t>	</a:t>
            </a:r>
            <a:r>
              <a:rPr lang="de-DE" altLang="de-DE" sz="2400" b="1" dirty="0" smtClean="0">
                <a:latin typeface="Century Gothic" pitchFamily="34" charset="0"/>
              </a:rPr>
              <a:t>	</a:t>
            </a:r>
            <a:r>
              <a:rPr lang="de-DE" altLang="de-DE" sz="1800" b="1" dirty="0" smtClean="0">
                <a:latin typeface="Century Gothic" pitchFamily="34" charset="0"/>
              </a:rPr>
              <a:t>	</a:t>
            </a:r>
            <a:r>
              <a:rPr lang="de-DE" altLang="de-DE" sz="1800" dirty="0" smtClean="0">
                <a:latin typeface="Century Gothic" pitchFamily="34" charset="0"/>
              </a:rPr>
              <a:t>		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de-DE" altLang="de-DE" sz="1800" dirty="0" smtClean="0">
              <a:latin typeface="Century Gothic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0"/>
            <a:ext cx="8229600" cy="5334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de-DE" sz="2000" b="1" kern="0" dirty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Konzepte von Fall</a:t>
            </a:r>
            <a:r>
              <a:rPr lang="de-DE" sz="2000" b="1" kern="0" dirty="0" err="1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arbeit</a:t>
            </a:r>
            <a:r>
              <a:rPr lang="de-DE" sz="2000" b="1" kern="0" dirty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 und Fallverstehen</a:t>
            </a:r>
            <a:endParaRPr lang="de-DE" sz="2000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762000" y="1447800"/>
            <a:ext cx="7848600" cy="4293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altLang="de-DE" dirty="0"/>
              <a:t>			</a:t>
            </a:r>
            <a:r>
              <a:rPr lang="de-DE" altLang="de-DE" sz="2400" b="1" dirty="0">
                <a:solidFill>
                  <a:srgbClr val="002060"/>
                </a:solidFill>
              </a:rPr>
              <a:t>Anamnese</a:t>
            </a:r>
            <a:endParaRPr lang="de-DE" altLang="de-DE" b="1" dirty="0">
              <a:solidFill>
                <a:srgbClr val="002060"/>
              </a:solidFill>
            </a:endParaRPr>
          </a:p>
          <a:p>
            <a:r>
              <a:rPr lang="de-DE" altLang="de-DE" b="1" dirty="0">
                <a:solidFill>
                  <a:srgbClr val="002060"/>
                </a:solidFill>
              </a:rPr>
              <a:t>		</a:t>
            </a:r>
            <a:r>
              <a:rPr lang="de-DE" altLang="de-DE" dirty="0">
                <a:solidFill>
                  <a:srgbClr val="002060"/>
                </a:solidFill>
              </a:rPr>
              <a:t>Aufmerksamer Umgang  mit Nichtwissen</a:t>
            </a:r>
          </a:p>
          <a:p>
            <a:r>
              <a:rPr lang="de-DE" altLang="de-DE" sz="2400" b="1" dirty="0" smtClean="0">
                <a:solidFill>
                  <a:srgbClr val="002060"/>
                </a:solidFill>
                <a:sym typeface="Wingdings" pitchFamily="2" charset="2"/>
              </a:rPr>
              <a:t>						</a:t>
            </a:r>
            <a:endParaRPr lang="de-DE" altLang="de-DE" sz="2400" b="1" dirty="0">
              <a:solidFill>
                <a:srgbClr val="002060"/>
              </a:solidFill>
            </a:endParaRPr>
          </a:p>
          <a:p>
            <a:pPr>
              <a:spcBef>
                <a:spcPct val="50000"/>
              </a:spcBef>
            </a:pPr>
            <a:r>
              <a:rPr lang="de-DE" altLang="de-DE" sz="2400" b="1" dirty="0">
                <a:solidFill>
                  <a:srgbClr val="002060"/>
                </a:solidFill>
              </a:rPr>
              <a:t>	</a:t>
            </a:r>
            <a:r>
              <a:rPr lang="de-DE" altLang="de-DE" sz="2400" b="1" dirty="0">
                <a:solidFill>
                  <a:srgbClr val="002060"/>
                </a:solidFill>
                <a:sym typeface="Wingdings" pitchFamily="2" charset="2"/>
              </a:rPr>
              <a:t></a:t>
            </a:r>
            <a:r>
              <a:rPr lang="de-DE" altLang="de-DE" sz="2400" b="1" dirty="0">
                <a:solidFill>
                  <a:srgbClr val="002060"/>
                </a:solidFill>
              </a:rPr>
              <a:t>					</a:t>
            </a:r>
            <a:endParaRPr lang="de-DE" altLang="de-DE" sz="2400" b="1" dirty="0">
              <a:solidFill>
                <a:srgbClr val="002060"/>
              </a:solidFill>
              <a:sym typeface="Wingdings" pitchFamily="2" charset="2"/>
            </a:endParaRPr>
          </a:p>
          <a:p>
            <a:pPr>
              <a:spcBef>
                <a:spcPct val="50000"/>
              </a:spcBef>
            </a:pPr>
            <a:r>
              <a:rPr lang="de-DE" altLang="de-DE" sz="2400" b="1" dirty="0">
                <a:solidFill>
                  <a:srgbClr val="002060"/>
                </a:solidFill>
              </a:rPr>
              <a:t>Evaluation					</a:t>
            </a:r>
            <a:r>
              <a:rPr lang="de-DE" altLang="de-DE" sz="2400" b="1" dirty="0" smtClean="0">
                <a:solidFill>
                  <a:srgbClr val="002060"/>
                </a:solidFill>
              </a:rPr>
              <a:t>Diagnose</a:t>
            </a:r>
            <a:br>
              <a:rPr lang="de-DE" altLang="de-DE" sz="2400" b="1" dirty="0" smtClean="0">
                <a:solidFill>
                  <a:srgbClr val="002060"/>
                </a:solidFill>
              </a:rPr>
            </a:br>
            <a:r>
              <a:rPr lang="de-DE" altLang="de-DE" dirty="0" smtClean="0">
                <a:solidFill>
                  <a:srgbClr val="002060"/>
                </a:solidFill>
              </a:rPr>
              <a:t>Was </a:t>
            </a:r>
            <a:r>
              <a:rPr lang="de-DE" altLang="de-DE" dirty="0">
                <a:solidFill>
                  <a:srgbClr val="002060"/>
                </a:solidFill>
              </a:rPr>
              <a:t>hat‘s gebracht?</a:t>
            </a:r>
            <a:r>
              <a:rPr lang="de-DE" altLang="de-DE" b="1" dirty="0">
                <a:solidFill>
                  <a:srgbClr val="002060"/>
                </a:solidFill>
              </a:rPr>
              <a:t>			</a:t>
            </a:r>
            <a:r>
              <a:rPr lang="de-DE" altLang="de-DE" dirty="0">
                <a:solidFill>
                  <a:srgbClr val="002060"/>
                </a:solidFill>
              </a:rPr>
              <a:t>Wer hat welches Problem?</a:t>
            </a:r>
          </a:p>
          <a:p>
            <a:pPr>
              <a:spcBef>
                <a:spcPct val="50000"/>
              </a:spcBef>
            </a:pPr>
            <a:r>
              <a:rPr lang="de-DE" altLang="de-DE" b="1" dirty="0">
                <a:solidFill>
                  <a:srgbClr val="002060"/>
                </a:solidFill>
                <a:sym typeface="Wingdings" pitchFamily="2" charset="2"/>
              </a:rPr>
              <a:t>	</a:t>
            </a:r>
            <a:r>
              <a:rPr lang="de-DE" altLang="de-DE" sz="2400" b="1" dirty="0">
                <a:solidFill>
                  <a:srgbClr val="002060"/>
                </a:solidFill>
                <a:sym typeface="Wingdings" pitchFamily="2" charset="2"/>
              </a:rPr>
              <a:t>					</a:t>
            </a:r>
            <a:endParaRPr lang="de-DE" altLang="de-DE" sz="2400" b="1" dirty="0">
              <a:solidFill>
                <a:srgbClr val="002060"/>
              </a:solidFill>
            </a:endParaRPr>
          </a:p>
          <a:p>
            <a:pPr>
              <a:spcBef>
                <a:spcPct val="50000"/>
              </a:spcBef>
              <a:tabLst>
                <a:tab pos="2152650" algn="l"/>
                <a:tab pos="2514600" algn="l"/>
              </a:tabLst>
            </a:pPr>
            <a:r>
              <a:rPr lang="de-DE" altLang="de-DE" sz="2400" b="1" dirty="0">
                <a:solidFill>
                  <a:srgbClr val="002060"/>
                </a:solidFill>
              </a:rPr>
              <a:t>	</a:t>
            </a:r>
            <a:r>
              <a:rPr lang="de-DE" altLang="de-DE" sz="2400" b="1" dirty="0" smtClean="0">
                <a:solidFill>
                  <a:srgbClr val="002060"/>
                </a:solidFill>
                <a:sym typeface="Wingdings" pitchFamily="2" charset="2"/>
              </a:rPr>
              <a:t>	</a:t>
            </a:r>
            <a:r>
              <a:rPr lang="de-DE" altLang="de-DE" sz="2400" b="1" dirty="0" smtClean="0">
                <a:solidFill>
                  <a:srgbClr val="002060"/>
                </a:solidFill>
              </a:rPr>
              <a:t>Intervention</a:t>
            </a:r>
            <a:endParaRPr lang="de-DE" altLang="de-DE" b="1" dirty="0">
              <a:solidFill>
                <a:srgbClr val="002060"/>
              </a:solidFill>
            </a:endParaRPr>
          </a:p>
          <a:p>
            <a:r>
              <a:rPr lang="de-DE" altLang="de-DE" b="1" dirty="0">
                <a:solidFill>
                  <a:srgbClr val="002060"/>
                </a:solidFill>
              </a:rPr>
              <a:t>			</a:t>
            </a:r>
            <a:r>
              <a:rPr lang="de-DE" altLang="de-DE" dirty="0" smtClean="0">
                <a:solidFill>
                  <a:srgbClr val="002060"/>
                </a:solidFill>
              </a:rPr>
              <a:t>Was </a:t>
            </a:r>
            <a:r>
              <a:rPr lang="de-DE" altLang="de-DE" dirty="0">
                <a:solidFill>
                  <a:srgbClr val="002060"/>
                </a:solidFill>
              </a:rPr>
              <a:t>tun?</a:t>
            </a:r>
          </a:p>
          <a:p>
            <a:endParaRPr lang="de-DE" altLang="de-DE" b="1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0"/>
            <a:ext cx="8229600" cy="5334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de-DE" sz="2400" b="1" kern="0" dirty="0" smtClean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Multiperspektivische Fallarbeit</a:t>
            </a:r>
            <a:endParaRPr lang="de-DE" sz="2400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685800" y="685800"/>
            <a:ext cx="80772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2800" b="1" dirty="0" smtClean="0"/>
              <a:t>5. </a:t>
            </a:r>
            <a:r>
              <a:rPr lang="de-DE" altLang="de-DE" sz="2800" b="1" dirty="0" smtClean="0">
                <a:solidFill>
                  <a:srgbClr val="002060"/>
                </a:solidFill>
              </a:rPr>
              <a:t>Critical </a:t>
            </a:r>
            <a:r>
              <a:rPr lang="de-DE" altLang="de-DE" sz="2800" b="1" dirty="0" err="1" smtClean="0">
                <a:solidFill>
                  <a:srgbClr val="002060"/>
                </a:solidFill>
              </a:rPr>
              <a:t>Reflection</a:t>
            </a:r>
            <a:r>
              <a:rPr lang="de-DE" altLang="de-DE" sz="2800" b="1" dirty="0" smtClean="0">
                <a:solidFill>
                  <a:srgbClr val="002060"/>
                </a:solidFill>
              </a:rPr>
              <a:t> – Kritische Fallreflektion</a:t>
            </a:r>
            <a:br>
              <a:rPr lang="de-DE" altLang="de-DE" sz="2800" b="1" dirty="0" smtClean="0">
                <a:solidFill>
                  <a:srgbClr val="002060"/>
                </a:solidFill>
              </a:rPr>
            </a:br>
            <a:r>
              <a:rPr lang="de-DE" altLang="de-DE" sz="2000" dirty="0" smtClean="0">
                <a:solidFill>
                  <a:srgbClr val="002060"/>
                </a:solidFill>
              </a:rPr>
              <a:t>Jan </a:t>
            </a:r>
            <a:r>
              <a:rPr lang="de-DE" altLang="de-DE" sz="2000" dirty="0" err="1" smtClean="0">
                <a:solidFill>
                  <a:srgbClr val="002060"/>
                </a:solidFill>
              </a:rPr>
              <a:t>Fook</a:t>
            </a:r>
            <a:endParaRPr lang="de-DE" altLang="de-DE" sz="2000" dirty="0">
              <a:solidFill>
                <a:srgbClr val="002060"/>
              </a:solidFill>
            </a:endParaRPr>
          </a:p>
          <a:p>
            <a:pPr>
              <a:spcBef>
                <a:spcPct val="50000"/>
              </a:spcBef>
            </a:pPr>
            <a:r>
              <a:rPr lang="de-DE" altLang="de-DE" sz="2400" b="1" dirty="0">
                <a:solidFill>
                  <a:srgbClr val="002060"/>
                </a:solidFill>
                <a:sym typeface="Wingdings" pitchFamily="2" charset="2"/>
              </a:rPr>
              <a:t>	</a:t>
            </a:r>
            <a:endParaRPr lang="de-DE" altLang="de-DE" sz="2400" b="1" dirty="0" smtClean="0">
              <a:solidFill>
                <a:srgbClr val="002060"/>
              </a:solidFill>
              <a:sym typeface="Wingdings" pitchFamily="2" charset="2"/>
            </a:endParaRPr>
          </a:p>
          <a:p>
            <a:pPr>
              <a:spcBef>
                <a:spcPct val="50000"/>
              </a:spcBef>
            </a:pPr>
            <a:r>
              <a:rPr lang="de-DE" altLang="de-DE" sz="2400" b="1" dirty="0">
                <a:solidFill>
                  <a:srgbClr val="002060"/>
                </a:solidFill>
                <a:sym typeface="Wingdings" pitchFamily="2" charset="2"/>
              </a:rPr>
              <a:t>	</a:t>
            </a:r>
            <a:endParaRPr lang="de-DE" altLang="de-DE" sz="2400" b="1" dirty="0">
              <a:solidFill>
                <a:srgbClr val="002060"/>
              </a:solidFill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0"/>
            <a:ext cx="8229600" cy="5334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de-DE" sz="2000" b="1" kern="0" dirty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Konzepte von Fall</a:t>
            </a:r>
            <a:r>
              <a:rPr lang="de-DE" sz="2000" b="1" kern="0" dirty="0" err="1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arbeit</a:t>
            </a:r>
            <a:r>
              <a:rPr lang="de-DE" sz="2000" b="1" kern="0" dirty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 und Fallverstehen</a:t>
            </a:r>
            <a:endParaRPr lang="de-DE" sz="2000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685800" y="2133600"/>
            <a:ext cx="8229600" cy="3339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altLang="de-DE" sz="2400" dirty="0" smtClean="0">
                <a:solidFill>
                  <a:srgbClr val="002060"/>
                </a:solidFill>
              </a:rPr>
              <a:t>… findet üblicherweise in kleinen Gruppen statt</a:t>
            </a:r>
          </a:p>
          <a:p>
            <a:pPr>
              <a:defRPr/>
            </a:pPr>
            <a:endParaRPr lang="de-DE" altLang="de-DE" sz="2400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de-DE" altLang="de-DE" sz="2400" dirty="0" smtClean="0">
                <a:solidFill>
                  <a:srgbClr val="002060"/>
                </a:solidFill>
              </a:rPr>
              <a:t>Ausgangspunkt: </a:t>
            </a:r>
            <a:br>
              <a:rPr lang="de-DE" altLang="de-DE" sz="2400" dirty="0" smtClean="0">
                <a:solidFill>
                  <a:srgbClr val="002060"/>
                </a:solidFill>
              </a:rPr>
            </a:br>
            <a:r>
              <a:rPr lang="de-DE" altLang="de-DE" sz="2400" dirty="0" smtClean="0">
                <a:solidFill>
                  <a:srgbClr val="002060"/>
                </a:solidFill>
              </a:rPr>
              <a:t>Je eine konkrete Praxiserfahrung der Teilnehmenden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/>
              <a:buChar char="à"/>
              <a:tabLst>
                <a:tab pos="361950" algn="l"/>
              </a:tabLst>
              <a:defRPr/>
            </a:pPr>
            <a:r>
              <a:rPr lang="de-DE" altLang="de-DE" sz="2400" dirty="0" smtClean="0">
                <a:solidFill>
                  <a:srgbClr val="002060"/>
                </a:solidFill>
                <a:sym typeface="Wingdings" pitchFamily="2" charset="2"/>
              </a:rPr>
              <a:t> Subjektive Theorien/Annahmen explizit machen ,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/>
              <a:buChar char="à"/>
              <a:tabLst>
                <a:tab pos="361950" algn="l"/>
              </a:tabLst>
              <a:defRPr/>
            </a:pPr>
            <a:r>
              <a:rPr lang="de-DE" altLang="de-DE" sz="2400" dirty="0" smtClean="0">
                <a:solidFill>
                  <a:srgbClr val="002060"/>
                </a:solidFill>
              </a:rPr>
              <a:t> infrage Stellen von Vorstellungen </a:t>
            </a:r>
            <a:r>
              <a:rPr lang="de-DE" altLang="de-DE" sz="2400" dirty="0" smtClean="0">
                <a:solidFill>
                  <a:srgbClr val="002060"/>
                </a:solidFill>
                <a:sym typeface="Wingdings" pitchFamily="2" charset="2"/>
              </a:rPr>
              <a:t>insbesondere 	über die eigene (Handlungs-)Macht in der Situation </a:t>
            </a:r>
            <a:r>
              <a:rPr lang="de-DE" altLang="de-DE" dirty="0" smtClean="0">
                <a:solidFill>
                  <a:srgbClr val="002060"/>
                </a:solidFill>
              </a:rPr>
              <a:t/>
            </a:r>
            <a:br>
              <a:rPr lang="de-DE" altLang="de-DE" dirty="0" smtClean="0">
                <a:solidFill>
                  <a:srgbClr val="002060"/>
                </a:solidFill>
              </a:rPr>
            </a:br>
            <a:endParaRPr lang="de-DE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609600" y="914400"/>
            <a:ext cx="8001000" cy="614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defRPr/>
            </a:pPr>
            <a:endParaRPr lang="de-DE" altLang="de-DE" sz="2400" b="1" dirty="0"/>
          </a:p>
          <a:p>
            <a:pPr marL="342900" indent="-342900">
              <a:defRPr/>
            </a:pPr>
            <a:r>
              <a:rPr lang="de-DE" altLang="de-DE" b="1" dirty="0"/>
              <a:t>1.	</a:t>
            </a:r>
            <a:r>
              <a:rPr lang="de-DE" altLang="de-DE" b="1" dirty="0">
                <a:solidFill>
                  <a:srgbClr val="002060"/>
                </a:solidFill>
              </a:rPr>
              <a:t>Case-Work und wissenschaftlich fundierte Fallanalyse</a:t>
            </a:r>
            <a:endParaRPr lang="de-DE" altLang="de-DE" dirty="0">
              <a:solidFill>
                <a:srgbClr val="002060"/>
              </a:solidFill>
            </a:endParaRPr>
          </a:p>
          <a:p>
            <a:pPr marL="342900" indent="-342900">
              <a:defRPr/>
            </a:pPr>
            <a:r>
              <a:rPr lang="de-DE" altLang="de-DE" dirty="0"/>
              <a:t>	 </a:t>
            </a:r>
            <a:r>
              <a:rPr lang="de-DE" altLang="de-DE" i="1" dirty="0" smtClean="0">
                <a:solidFill>
                  <a:schemeClr val="accent5">
                    <a:lumMod val="25000"/>
                  </a:schemeClr>
                </a:solidFill>
              </a:rPr>
              <a:t>Praxis wird zur Wissenschaft</a:t>
            </a:r>
            <a:endParaRPr lang="de-DE" altLang="de-DE" b="1" dirty="0">
              <a:solidFill>
                <a:schemeClr val="accent5">
                  <a:lumMod val="25000"/>
                </a:schemeClr>
              </a:solidFill>
            </a:endParaRPr>
          </a:p>
          <a:p>
            <a:pPr marL="342900" indent="-342900">
              <a:defRPr/>
            </a:pPr>
            <a:endParaRPr lang="de-DE" altLang="de-DE" b="1" dirty="0"/>
          </a:p>
          <a:p>
            <a:pPr marL="342900" indent="-342900">
              <a:buFontTx/>
              <a:buAutoNum type="arabicPeriod" startAt="2"/>
              <a:defRPr/>
            </a:pPr>
            <a:r>
              <a:rPr lang="de-DE" altLang="de-DE" b="1" dirty="0">
                <a:solidFill>
                  <a:srgbClr val="002060"/>
                </a:solidFill>
              </a:rPr>
              <a:t>„Kunstlehre des Fallverstehens“ und „stellvertretende Deutung“</a:t>
            </a:r>
            <a:r>
              <a:rPr lang="de-DE" altLang="de-DE" dirty="0">
                <a:solidFill>
                  <a:srgbClr val="002060"/>
                </a:solidFill>
              </a:rPr>
              <a:t> </a:t>
            </a:r>
            <a:r>
              <a:rPr lang="de-DE" altLang="de-DE" b="1" dirty="0">
                <a:solidFill>
                  <a:srgbClr val="002060"/>
                </a:solidFill>
              </a:rPr>
              <a:t>als Konzept der Professionalisierung Sozialer Arbeit</a:t>
            </a:r>
            <a:r>
              <a:rPr lang="de-DE" altLang="de-DE" dirty="0"/>
              <a:t>	</a:t>
            </a:r>
          </a:p>
          <a:p>
            <a:pPr marL="342900" indent="-342900">
              <a:defRPr/>
            </a:pPr>
            <a:r>
              <a:rPr lang="de-DE" altLang="de-DE" i="1" dirty="0"/>
              <a:t>	</a:t>
            </a:r>
            <a:r>
              <a:rPr lang="de-DE" altLang="de-DE" i="1" dirty="0" smtClean="0">
                <a:solidFill>
                  <a:schemeClr val="accent5">
                    <a:lumMod val="25000"/>
                  </a:schemeClr>
                </a:solidFill>
                <a:sym typeface="Wingdings" pitchFamily="2" charset="2"/>
              </a:rPr>
              <a:t> Wissenschaft und Praxis zusammendenken</a:t>
            </a:r>
            <a:endParaRPr lang="de-DE" altLang="de-DE" b="1" dirty="0">
              <a:solidFill>
                <a:schemeClr val="accent5">
                  <a:lumMod val="25000"/>
                </a:schemeClr>
              </a:solidFill>
            </a:endParaRPr>
          </a:p>
          <a:p>
            <a:pPr marL="342900" indent="-342900">
              <a:defRPr/>
            </a:pPr>
            <a:endParaRPr lang="de-DE" altLang="de-DE" b="1" dirty="0"/>
          </a:p>
          <a:p>
            <a:pPr marL="342900" indent="-342900">
              <a:defRPr/>
            </a:pPr>
            <a:r>
              <a:rPr lang="de-DE" altLang="de-DE" b="1" dirty="0" smtClean="0">
                <a:solidFill>
                  <a:srgbClr val="002060"/>
                </a:solidFill>
              </a:rPr>
              <a:t>3.	Ethnographische </a:t>
            </a:r>
            <a:r>
              <a:rPr lang="de-DE" altLang="de-DE" b="1" dirty="0">
                <a:solidFill>
                  <a:srgbClr val="002060"/>
                </a:solidFill>
              </a:rPr>
              <a:t>Fallarbeit</a:t>
            </a:r>
            <a:r>
              <a:rPr lang="de-DE" altLang="de-DE" dirty="0"/>
              <a:t>			</a:t>
            </a:r>
          </a:p>
          <a:p>
            <a:pPr marL="342900" indent="-342900">
              <a:defRPr/>
            </a:pPr>
            <a:r>
              <a:rPr lang="de-DE" altLang="de-DE" b="1" dirty="0"/>
              <a:t>	</a:t>
            </a:r>
            <a:r>
              <a:rPr lang="de-DE" altLang="de-DE" i="1" dirty="0" smtClean="0">
                <a:solidFill>
                  <a:schemeClr val="accent5">
                    <a:lumMod val="25000"/>
                  </a:schemeClr>
                </a:solidFill>
              </a:rPr>
              <a:t>Genau hinhören, hinsehen, </a:t>
            </a:r>
            <a:br>
              <a:rPr lang="de-DE" altLang="de-DE" i="1" dirty="0" smtClean="0">
                <a:solidFill>
                  <a:schemeClr val="accent5">
                    <a:lumMod val="25000"/>
                  </a:schemeClr>
                </a:solidFill>
              </a:rPr>
            </a:br>
            <a:r>
              <a:rPr lang="de-DE" altLang="de-DE" i="1" dirty="0" smtClean="0">
                <a:solidFill>
                  <a:schemeClr val="accent5">
                    <a:lumMod val="25000"/>
                  </a:schemeClr>
                </a:solidFill>
              </a:rPr>
              <a:t>verstehen, sich verstehen schwer machen</a:t>
            </a:r>
            <a:endParaRPr lang="de-DE" altLang="de-DE" i="1" dirty="0">
              <a:solidFill>
                <a:schemeClr val="accent5">
                  <a:lumMod val="25000"/>
                </a:schemeClr>
              </a:solidFill>
            </a:endParaRPr>
          </a:p>
          <a:p>
            <a:pPr marL="342900" indent="-342900">
              <a:defRPr/>
            </a:pPr>
            <a:endParaRPr lang="de-DE" altLang="de-DE" b="1" dirty="0"/>
          </a:p>
          <a:p>
            <a:pPr marL="342900" indent="-342900">
              <a:defRPr/>
            </a:pPr>
            <a:r>
              <a:rPr lang="de-DE" altLang="de-DE" b="1" dirty="0" smtClean="0">
                <a:solidFill>
                  <a:srgbClr val="002060"/>
                </a:solidFill>
              </a:rPr>
              <a:t>4. 	Konzept </a:t>
            </a:r>
            <a:r>
              <a:rPr lang="de-DE" altLang="de-DE" b="1" dirty="0">
                <a:solidFill>
                  <a:srgbClr val="002060"/>
                </a:solidFill>
              </a:rPr>
              <a:t>der multiperspektivischen Fallarbeit</a:t>
            </a:r>
            <a:r>
              <a:rPr lang="de-DE" altLang="de-DE" dirty="0">
                <a:solidFill>
                  <a:srgbClr val="002060"/>
                </a:solidFill>
              </a:rPr>
              <a:t> </a:t>
            </a:r>
            <a:r>
              <a:rPr lang="de-DE" altLang="de-DE" dirty="0"/>
              <a:t>		</a:t>
            </a:r>
          </a:p>
          <a:p>
            <a:pPr marL="342900" indent="-342900">
              <a:defRPr/>
            </a:pPr>
            <a:r>
              <a:rPr lang="de-DE" altLang="de-DE" i="1" dirty="0"/>
              <a:t>	</a:t>
            </a:r>
            <a:r>
              <a:rPr lang="de-DE" altLang="de-DE" i="1" dirty="0" smtClean="0">
                <a:solidFill>
                  <a:schemeClr val="accent5">
                    <a:lumMod val="25000"/>
                  </a:schemeClr>
                </a:solidFill>
              </a:rPr>
              <a:t>Multiperspektivität</a:t>
            </a:r>
            <a:endParaRPr lang="de-DE" altLang="de-DE" dirty="0">
              <a:solidFill>
                <a:schemeClr val="accent5">
                  <a:lumMod val="25000"/>
                </a:schemeClr>
              </a:solidFill>
            </a:endParaRPr>
          </a:p>
          <a:p>
            <a:pPr marL="342900" indent="-342900">
              <a:defRPr/>
            </a:pPr>
            <a:endParaRPr lang="de-DE" altLang="de-DE" i="1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marL="342900" indent="-342900">
              <a:defRPr/>
            </a:pPr>
            <a:r>
              <a:rPr lang="de-DE" altLang="de-DE" b="1" dirty="0" smtClean="0"/>
              <a:t>5.</a:t>
            </a:r>
            <a:r>
              <a:rPr lang="de-DE" altLang="de-DE" b="1" dirty="0"/>
              <a:t>	</a:t>
            </a:r>
            <a:r>
              <a:rPr lang="de-DE" altLang="de-DE" b="1" dirty="0">
                <a:solidFill>
                  <a:srgbClr val="002060"/>
                </a:solidFill>
              </a:rPr>
              <a:t>Kritische Fallreflektion</a:t>
            </a:r>
            <a:r>
              <a:rPr lang="de-DE" altLang="de-DE" b="1" dirty="0"/>
              <a:t/>
            </a:r>
            <a:br>
              <a:rPr lang="de-DE" altLang="de-DE" b="1" dirty="0"/>
            </a:br>
            <a:r>
              <a:rPr lang="de-DE" altLang="de-DE" i="1" dirty="0" smtClean="0">
                <a:solidFill>
                  <a:schemeClr val="accent5">
                    <a:lumMod val="25000"/>
                  </a:schemeClr>
                </a:solidFill>
              </a:rPr>
              <a:t>Eigene Annahmen hinterfragen, insb. zur eigenen Handlungsmacht</a:t>
            </a:r>
            <a:endParaRPr lang="de-DE" altLang="de-DE" dirty="0"/>
          </a:p>
          <a:p>
            <a:pPr marL="342900" indent="-342900">
              <a:spcBef>
                <a:spcPct val="50000"/>
              </a:spcBef>
              <a:defRPr/>
            </a:pPr>
            <a:endParaRPr lang="de-DE" altLang="de-DE" dirty="0"/>
          </a:p>
          <a:p>
            <a:pPr marL="342900" indent="-342900">
              <a:spcBef>
                <a:spcPct val="50000"/>
              </a:spcBef>
              <a:defRPr/>
            </a:pPr>
            <a:endParaRPr lang="de-DE" altLang="de-DE" dirty="0"/>
          </a:p>
          <a:p>
            <a:pPr marL="342900" indent="-342900">
              <a:spcBef>
                <a:spcPct val="50000"/>
              </a:spcBef>
              <a:defRPr/>
            </a:pPr>
            <a:endParaRPr lang="de-DE" altLang="de-DE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0"/>
            <a:ext cx="8229600" cy="5334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de-DE" sz="2800" b="1" kern="0" dirty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Konzepte von Fall</a:t>
            </a:r>
            <a:r>
              <a:rPr lang="de-DE" sz="2800" b="1" kern="0" dirty="0" err="1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arbeit</a:t>
            </a:r>
            <a:r>
              <a:rPr lang="de-DE" sz="2800" b="1" kern="0" dirty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 und Fallverstehen</a:t>
            </a:r>
            <a:endParaRPr lang="de-DE" sz="2800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685800" y="685800"/>
            <a:ext cx="80772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2800" b="1" dirty="0" smtClean="0">
                <a:solidFill>
                  <a:srgbClr val="002060"/>
                </a:solidFill>
              </a:rPr>
              <a:t>Fallprotokoll im Praktikum</a:t>
            </a:r>
            <a:br>
              <a:rPr lang="de-DE" altLang="de-DE" sz="2800" b="1" dirty="0" smtClean="0">
                <a:solidFill>
                  <a:srgbClr val="002060"/>
                </a:solidFill>
              </a:rPr>
            </a:br>
            <a:endParaRPr lang="de-DE" altLang="de-DE" sz="2000" dirty="0">
              <a:solidFill>
                <a:srgbClr val="002060"/>
              </a:solidFill>
            </a:endParaRPr>
          </a:p>
          <a:p>
            <a:pPr>
              <a:spcBef>
                <a:spcPct val="50000"/>
              </a:spcBef>
            </a:pPr>
            <a:r>
              <a:rPr lang="de-DE" altLang="de-DE" sz="2400" b="1" dirty="0">
                <a:solidFill>
                  <a:srgbClr val="002060"/>
                </a:solidFill>
                <a:sym typeface="Wingdings" pitchFamily="2" charset="2"/>
              </a:rPr>
              <a:t>	</a:t>
            </a:r>
            <a:endParaRPr lang="de-DE" altLang="de-DE" sz="2400" b="1" dirty="0" smtClean="0">
              <a:solidFill>
                <a:srgbClr val="002060"/>
              </a:solidFill>
              <a:sym typeface="Wingdings" pitchFamily="2" charset="2"/>
            </a:endParaRPr>
          </a:p>
          <a:p>
            <a:pPr>
              <a:spcBef>
                <a:spcPct val="50000"/>
              </a:spcBef>
            </a:pPr>
            <a:r>
              <a:rPr lang="de-DE" altLang="de-DE" sz="2400" b="1" dirty="0">
                <a:solidFill>
                  <a:srgbClr val="002060"/>
                </a:solidFill>
                <a:sym typeface="Wingdings" pitchFamily="2" charset="2"/>
              </a:rPr>
              <a:t>	</a:t>
            </a:r>
            <a:endParaRPr lang="de-DE" altLang="de-DE" sz="2400" b="1" dirty="0">
              <a:solidFill>
                <a:srgbClr val="002060"/>
              </a:solidFill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0"/>
            <a:ext cx="8229600" cy="5334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de-DE" sz="2400" b="1" kern="0" dirty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Konzepte von Fall</a:t>
            </a:r>
            <a:r>
              <a:rPr lang="de-DE" sz="2400" b="1" kern="0" dirty="0" err="1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arbeit</a:t>
            </a:r>
            <a:r>
              <a:rPr lang="de-DE" sz="2400" b="1" kern="0" dirty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 und Fallverstehen</a:t>
            </a:r>
            <a:endParaRPr lang="de-DE" sz="2400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33400" y="2133600"/>
            <a:ext cx="8382000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altLang="de-DE" sz="2400" dirty="0" smtClean="0">
                <a:solidFill>
                  <a:srgbClr val="002060"/>
                </a:solidFill>
              </a:rPr>
              <a:t>Eine konkrete Praxiserfahrung, die irritiert/herausfordert,</a:t>
            </a:r>
          </a:p>
          <a:p>
            <a:pPr>
              <a:defRPr/>
            </a:pPr>
            <a:r>
              <a:rPr lang="de-DE" altLang="de-DE" sz="2400" dirty="0" smtClean="0">
                <a:solidFill>
                  <a:srgbClr val="002060"/>
                </a:solidFill>
              </a:rPr>
              <a:t>aufschreiben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/>
              <a:buChar char="à"/>
              <a:tabLst>
                <a:tab pos="361950" algn="l"/>
              </a:tabLst>
              <a:defRPr/>
            </a:pPr>
            <a:r>
              <a:rPr lang="de-DE" altLang="de-DE" sz="2400" dirty="0" smtClean="0">
                <a:solidFill>
                  <a:srgbClr val="002060"/>
                </a:solidFill>
                <a:sym typeface="Wingdings" pitchFamily="2" charset="2"/>
              </a:rPr>
              <a:t> Beobachtungen, Deutungen, Gefühle, Wechselwirkungen zw. Deutungen und Gefühlen trennen,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/>
              <a:buChar char="à"/>
              <a:tabLst>
                <a:tab pos="361950" algn="l"/>
              </a:tabLst>
              <a:defRPr/>
            </a:pPr>
            <a:r>
              <a:rPr lang="de-DE" altLang="de-DE" sz="2400" dirty="0" smtClean="0">
                <a:solidFill>
                  <a:srgbClr val="002060"/>
                </a:solidFill>
              </a:rPr>
              <a:t> fachlich-rechtliche Rahmenbedingungen aufschreiben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/>
              <a:buChar char="à"/>
              <a:tabLst>
                <a:tab pos="361950" algn="l"/>
              </a:tabLst>
              <a:defRPr/>
            </a:pPr>
            <a:endParaRPr lang="de-DE" sz="2400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361950" algn="l"/>
              </a:tabLst>
              <a:defRPr/>
            </a:pPr>
            <a:r>
              <a:rPr lang="de-DE" sz="2400" dirty="0" smtClean="0">
                <a:solidFill>
                  <a:srgbClr val="002060"/>
                </a:solidFill>
              </a:rPr>
              <a:t>Gesprächsgrundlage in Anleitungsgesprächen und</a:t>
            </a:r>
            <a:br>
              <a:rPr lang="de-DE" sz="2400" dirty="0" smtClean="0">
                <a:solidFill>
                  <a:srgbClr val="002060"/>
                </a:solidFill>
              </a:rPr>
            </a:br>
            <a:r>
              <a:rPr lang="de-DE" sz="2400" dirty="0" smtClean="0">
                <a:solidFill>
                  <a:srgbClr val="002060"/>
                </a:solidFill>
              </a:rPr>
              <a:t> im Auswertungsgespräch mit Begleitdozierenden</a:t>
            </a:r>
            <a:endParaRPr lang="de-DE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708275"/>
            <a:ext cx="6553200" cy="35290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ZA" b="1" smtClean="0">
                <a:solidFill>
                  <a:srgbClr val="9A0681"/>
                </a:solidFill>
              </a:rPr>
              <a:t>Fallarbeit vermitteln</a:t>
            </a:r>
          </a:p>
          <a:p>
            <a:pPr>
              <a:lnSpc>
                <a:spcPct val="90000"/>
              </a:lnSpc>
            </a:pPr>
            <a:endParaRPr lang="en-ZA" sz="2400" smtClean="0">
              <a:solidFill>
                <a:srgbClr val="4D4D4D"/>
              </a:solidFill>
            </a:endParaRPr>
          </a:p>
          <a:p>
            <a:pPr>
              <a:lnSpc>
                <a:spcPct val="90000"/>
              </a:lnSpc>
            </a:pPr>
            <a:endParaRPr lang="en-ZA" sz="2400" smtClean="0">
              <a:solidFill>
                <a:srgbClr val="4D4D4D"/>
              </a:solidFill>
            </a:endParaRPr>
          </a:p>
          <a:p>
            <a:pPr>
              <a:lnSpc>
                <a:spcPct val="90000"/>
              </a:lnSpc>
            </a:pPr>
            <a:endParaRPr lang="en-ZA" sz="2400" smtClean="0">
              <a:solidFill>
                <a:srgbClr val="4D4D4D"/>
              </a:solidFill>
            </a:endParaRPr>
          </a:p>
          <a:p>
            <a:pPr>
              <a:lnSpc>
                <a:spcPct val="90000"/>
              </a:lnSpc>
            </a:pPr>
            <a:r>
              <a:rPr lang="en-ZA" sz="2400" smtClean="0">
                <a:solidFill>
                  <a:srgbClr val="4D4D4D"/>
                </a:solidFill>
              </a:rPr>
              <a:t>Prof. Dr. Sabine Allwinn</a:t>
            </a:r>
            <a:br>
              <a:rPr lang="en-ZA" sz="2400" smtClean="0">
                <a:solidFill>
                  <a:srgbClr val="4D4D4D"/>
                </a:solidFill>
              </a:rPr>
            </a:br>
            <a:r>
              <a:rPr lang="en-ZA" sz="2400" smtClean="0">
                <a:solidFill>
                  <a:srgbClr val="4D4D4D"/>
                </a:solidFill>
              </a:rPr>
              <a:t>Anleitertreffen am 18. Januar 2017</a:t>
            </a:r>
          </a:p>
        </p:txBody>
      </p:sp>
      <p:pic>
        <p:nvPicPr>
          <p:cNvPr id="2051" name="Picture 3" descr="Neues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188913"/>
            <a:ext cx="1008063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Grafik 2" descr="ehf_Zeugnispapier_Header.t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188913"/>
            <a:ext cx="18542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295400"/>
            <a:ext cx="6553200" cy="35290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ZA" b="1" dirty="0" err="1" smtClean="0">
                <a:solidFill>
                  <a:srgbClr val="9A0681"/>
                </a:solidFill>
              </a:rPr>
              <a:t>Austausch</a:t>
            </a:r>
            <a:r>
              <a:rPr lang="en-ZA" b="1" dirty="0" smtClean="0">
                <a:solidFill>
                  <a:srgbClr val="9A0681"/>
                </a:solidFill>
              </a:rPr>
              <a:t> (</a:t>
            </a:r>
            <a:r>
              <a:rPr lang="en-ZA" b="1" dirty="0" err="1" smtClean="0">
                <a:solidFill>
                  <a:srgbClr val="9A0681"/>
                </a:solidFill>
              </a:rPr>
              <a:t>Teil</a:t>
            </a:r>
            <a:r>
              <a:rPr lang="en-ZA" b="1" dirty="0" smtClean="0">
                <a:solidFill>
                  <a:srgbClr val="9A0681"/>
                </a:solidFill>
              </a:rPr>
              <a:t> 1)</a:t>
            </a:r>
          </a:p>
          <a:p>
            <a:pPr>
              <a:lnSpc>
                <a:spcPct val="90000"/>
              </a:lnSpc>
            </a:pPr>
            <a:r>
              <a:rPr lang="en-ZA" sz="2400" dirty="0" smtClean="0">
                <a:solidFill>
                  <a:srgbClr val="4D4D4D"/>
                </a:solidFill>
              </a:rPr>
              <a:t>(30 Min)</a:t>
            </a:r>
          </a:p>
          <a:p>
            <a:pPr>
              <a:lnSpc>
                <a:spcPct val="90000"/>
              </a:lnSpc>
            </a:pPr>
            <a:endParaRPr lang="en-ZA" sz="2400" dirty="0" smtClean="0">
              <a:solidFill>
                <a:srgbClr val="4D4D4D"/>
              </a:solidFill>
            </a:endParaRPr>
          </a:p>
          <a:p>
            <a:pPr>
              <a:lnSpc>
                <a:spcPct val="90000"/>
              </a:lnSpc>
            </a:pPr>
            <a:endParaRPr lang="en-ZA" sz="2400" dirty="0" smtClean="0">
              <a:solidFill>
                <a:srgbClr val="4D4D4D"/>
              </a:solidFill>
            </a:endParaRPr>
          </a:p>
          <a:p>
            <a:pPr>
              <a:lnSpc>
                <a:spcPct val="90000"/>
              </a:lnSpc>
            </a:pPr>
            <a:r>
              <a:rPr lang="en-ZA" sz="2400" dirty="0" err="1" smtClean="0">
                <a:solidFill>
                  <a:srgbClr val="4D4D4D"/>
                </a:solidFill>
              </a:rPr>
              <a:t>Wie</a:t>
            </a:r>
            <a:r>
              <a:rPr lang="en-ZA" sz="2400" dirty="0" smtClean="0">
                <a:solidFill>
                  <a:srgbClr val="4D4D4D"/>
                </a:solidFill>
              </a:rPr>
              <a:t> </a:t>
            </a:r>
            <a:r>
              <a:rPr lang="en-ZA" sz="2400" dirty="0" err="1" smtClean="0">
                <a:solidFill>
                  <a:srgbClr val="4D4D4D"/>
                </a:solidFill>
              </a:rPr>
              <a:t>sieht</a:t>
            </a:r>
            <a:r>
              <a:rPr lang="en-ZA" sz="2400" dirty="0" smtClean="0">
                <a:solidFill>
                  <a:srgbClr val="4D4D4D"/>
                </a:solidFill>
              </a:rPr>
              <a:t> </a:t>
            </a:r>
            <a:r>
              <a:rPr lang="en-ZA" sz="2400" dirty="0" err="1" smtClean="0">
                <a:solidFill>
                  <a:srgbClr val="4D4D4D"/>
                </a:solidFill>
              </a:rPr>
              <a:t>Fallarbeit</a:t>
            </a:r>
            <a:r>
              <a:rPr lang="en-ZA" sz="2400" dirty="0" smtClean="0">
                <a:solidFill>
                  <a:srgbClr val="4D4D4D"/>
                </a:solidFill>
              </a:rPr>
              <a:t> in den </a:t>
            </a:r>
            <a:r>
              <a:rPr lang="en-ZA" sz="2400" dirty="0" err="1" smtClean="0">
                <a:solidFill>
                  <a:srgbClr val="4D4D4D"/>
                </a:solidFill>
              </a:rPr>
              <a:t>Einrichtungen</a:t>
            </a:r>
            <a:r>
              <a:rPr lang="en-ZA" sz="2400" dirty="0" smtClean="0">
                <a:solidFill>
                  <a:srgbClr val="4D4D4D"/>
                </a:solidFill>
              </a:rPr>
              <a:t> </a:t>
            </a:r>
            <a:r>
              <a:rPr lang="en-ZA" sz="2400" dirty="0" err="1" smtClean="0">
                <a:solidFill>
                  <a:srgbClr val="4D4D4D"/>
                </a:solidFill>
              </a:rPr>
              <a:t>aus</a:t>
            </a:r>
            <a:r>
              <a:rPr lang="en-ZA" sz="2400" dirty="0" smtClean="0">
                <a:solidFill>
                  <a:srgbClr val="4D4D4D"/>
                </a:solidFill>
              </a:rPr>
              <a:t>?</a:t>
            </a:r>
          </a:p>
          <a:p>
            <a:pPr>
              <a:lnSpc>
                <a:spcPct val="90000"/>
              </a:lnSpc>
            </a:pPr>
            <a:r>
              <a:rPr lang="en-ZA" sz="2400" dirty="0" smtClean="0">
                <a:solidFill>
                  <a:srgbClr val="4D4D4D"/>
                </a:solidFill>
              </a:rPr>
              <a:t/>
            </a:r>
            <a:br>
              <a:rPr lang="en-ZA" sz="2400" dirty="0" smtClean="0">
                <a:solidFill>
                  <a:srgbClr val="4D4D4D"/>
                </a:solidFill>
              </a:rPr>
            </a:br>
            <a:endParaRPr lang="en-ZA" sz="2400" dirty="0" smtClean="0">
              <a:solidFill>
                <a:srgbClr val="4D4D4D"/>
              </a:solidFill>
            </a:endParaRPr>
          </a:p>
        </p:txBody>
      </p:sp>
      <p:pic>
        <p:nvPicPr>
          <p:cNvPr id="2051" name="Picture 3" descr="Neues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188913"/>
            <a:ext cx="1008063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Grafik 2" descr="ehf_Zeugnispapier_Header.t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188913"/>
            <a:ext cx="18542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295400"/>
            <a:ext cx="8077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ZA" b="1" dirty="0" err="1" smtClean="0">
                <a:solidFill>
                  <a:srgbClr val="9A0681"/>
                </a:solidFill>
              </a:rPr>
              <a:t>Austausch</a:t>
            </a:r>
            <a:r>
              <a:rPr lang="en-ZA" b="1" smtClean="0">
                <a:solidFill>
                  <a:srgbClr val="9A0681"/>
                </a:solidFill>
              </a:rPr>
              <a:t> (Teil</a:t>
            </a:r>
            <a:r>
              <a:rPr lang="en-ZA" b="1" dirty="0" smtClean="0">
                <a:solidFill>
                  <a:srgbClr val="9A0681"/>
                </a:solidFill>
              </a:rPr>
              <a:t> 2)</a:t>
            </a:r>
          </a:p>
          <a:p>
            <a:pPr>
              <a:lnSpc>
                <a:spcPct val="90000"/>
              </a:lnSpc>
            </a:pPr>
            <a:r>
              <a:rPr lang="en-ZA" sz="2400" dirty="0" smtClean="0">
                <a:solidFill>
                  <a:srgbClr val="4D4D4D"/>
                </a:solidFill>
              </a:rPr>
              <a:t>(30 Min)</a:t>
            </a:r>
          </a:p>
          <a:p>
            <a:pPr>
              <a:lnSpc>
                <a:spcPct val="90000"/>
              </a:lnSpc>
            </a:pPr>
            <a:endParaRPr lang="en-ZA" sz="2400" dirty="0" smtClean="0">
              <a:solidFill>
                <a:srgbClr val="4D4D4D"/>
              </a:solidFill>
            </a:endParaRPr>
          </a:p>
          <a:p>
            <a:pPr>
              <a:lnSpc>
                <a:spcPct val="90000"/>
              </a:lnSpc>
            </a:pPr>
            <a:endParaRPr lang="en-ZA" sz="2400" dirty="0" smtClean="0">
              <a:solidFill>
                <a:srgbClr val="4D4D4D"/>
              </a:solidFill>
            </a:endParaRPr>
          </a:p>
          <a:p>
            <a:pPr>
              <a:lnSpc>
                <a:spcPct val="90000"/>
              </a:lnSpc>
            </a:pPr>
            <a:endParaRPr lang="en-ZA" sz="2400" dirty="0" smtClean="0">
              <a:solidFill>
                <a:srgbClr val="4D4D4D"/>
              </a:solidFill>
            </a:endParaRPr>
          </a:p>
          <a:p>
            <a:pPr>
              <a:lnSpc>
                <a:spcPct val="90000"/>
              </a:lnSpc>
            </a:pPr>
            <a:r>
              <a:rPr lang="en-ZA" sz="2400" dirty="0" err="1" smtClean="0">
                <a:solidFill>
                  <a:srgbClr val="4D4D4D"/>
                </a:solidFill>
              </a:rPr>
              <a:t>Welche</a:t>
            </a:r>
            <a:r>
              <a:rPr lang="en-ZA" sz="2400" dirty="0" smtClean="0">
                <a:solidFill>
                  <a:srgbClr val="4D4D4D"/>
                </a:solidFill>
              </a:rPr>
              <a:t> </a:t>
            </a:r>
            <a:r>
              <a:rPr lang="en-ZA" sz="2400" dirty="0" err="1" smtClean="0">
                <a:solidFill>
                  <a:srgbClr val="4D4D4D"/>
                </a:solidFill>
              </a:rPr>
              <a:t>Möglichkeiten</a:t>
            </a:r>
            <a:r>
              <a:rPr lang="en-ZA" sz="2400" dirty="0" smtClean="0">
                <a:solidFill>
                  <a:srgbClr val="4D4D4D"/>
                </a:solidFill>
              </a:rPr>
              <a:t> </a:t>
            </a:r>
            <a:r>
              <a:rPr lang="en-ZA" sz="2400" dirty="0" err="1" smtClean="0">
                <a:solidFill>
                  <a:srgbClr val="4D4D4D"/>
                </a:solidFill>
              </a:rPr>
              <a:t>der</a:t>
            </a:r>
            <a:r>
              <a:rPr lang="en-ZA" sz="2400" dirty="0" smtClean="0">
                <a:solidFill>
                  <a:srgbClr val="4D4D4D"/>
                </a:solidFill>
              </a:rPr>
              <a:t> </a:t>
            </a:r>
            <a:r>
              <a:rPr lang="en-ZA" sz="2400" dirty="0" err="1" smtClean="0">
                <a:solidFill>
                  <a:srgbClr val="4D4D4D"/>
                </a:solidFill>
              </a:rPr>
              <a:t>Vermittlung</a:t>
            </a:r>
            <a:r>
              <a:rPr lang="en-ZA" sz="2400" dirty="0" smtClean="0">
                <a:solidFill>
                  <a:srgbClr val="4D4D4D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ZA" sz="2400" dirty="0" smtClean="0">
                <a:solidFill>
                  <a:srgbClr val="4D4D4D"/>
                </a:solidFill>
              </a:rPr>
              <a:t>von </a:t>
            </a:r>
            <a:r>
              <a:rPr lang="en-ZA" sz="2400" dirty="0" err="1" smtClean="0">
                <a:solidFill>
                  <a:srgbClr val="4D4D4D"/>
                </a:solidFill>
              </a:rPr>
              <a:t>Fallarbeit</a:t>
            </a:r>
            <a:r>
              <a:rPr lang="en-ZA" sz="2400" dirty="0" smtClean="0">
                <a:solidFill>
                  <a:srgbClr val="4D4D4D"/>
                </a:solidFill>
              </a:rPr>
              <a:t> an </a:t>
            </a:r>
            <a:r>
              <a:rPr lang="en-ZA" sz="2400" dirty="0" err="1" smtClean="0">
                <a:solidFill>
                  <a:srgbClr val="4D4D4D"/>
                </a:solidFill>
              </a:rPr>
              <a:t>Studierende</a:t>
            </a:r>
            <a:r>
              <a:rPr lang="en-ZA" sz="2400" dirty="0" smtClean="0">
                <a:solidFill>
                  <a:srgbClr val="4D4D4D"/>
                </a:solidFill>
              </a:rPr>
              <a:t> </a:t>
            </a:r>
            <a:br>
              <a:rPr lang="en-ZA" sz="2400" dirty="0" smtClean="0">
                <a:solidFill>
                  <a:srgbClr val="4D4D4D"/>
                </a:solidFill>
              </a:rPr>
            </a:br>
            <a:r>
              <a:rPr lang="en-ZA" sz="2400" dirty="0" err="1" smtClean="0">
                <a:solidFill>
                  <a:srgbClr val="4D4D4D"/>
                </a:solidFill>
              </a:rPr>
              <a:t>sehen</a:t>
            </a:r>
            <a:r>
              <a:rPr lang="en-ZA" sz="2400" dirty="0" smtClean="0">
                <a:solidFill>
                  <a:srgbClr val="4D4D4D"/>
                </a:solidFill>
              </a:rPr>
              <a:t> </a:t>
            </a:r>
            <a:r>
              <a:rPr lang="en-ZA" sz="2400" dirty="0" err="1" smtClean="0">
                <a:solidFill>
                  <a:srgbClr val="4D4D4D"/>
                </a:solidFill>
              </a:rPr>
              <a:t>Sie</a:t>
            </a:r>
            <a:r>
              <a:rPr lang="en-ZA" sz="2400" dirty="0" smtClean="0">
                <a:solidFill>
                  <a:srgbClr val="4D4D4D"/>
                </a:solidFill>
              </a:rPr>
              <a:t>? </a:t>
            </a:r>
          </a:p>
          <a:p>
            <a:pPr>
              <a:lnSpc>
                <a:spcPct val="90000"/>
              </a:lnSpc>
            </a:pPr>
            <a:r>
              <a:rPr lang="en-ZA" sz="2400" dirty="0" smtClean="0">
                <a:solidFill>
                  <a:srgbClr val="4D4D4D"/>
                </a:solidFill>
              </a:rPr>
              <a:t>(</a:t>
            </a:r>
            <a:r>
              <a:rPr lang="en-ZA" sz="2400" dirty="0" err="1" smtClean="0">
                <a:solidFill>
                  <a:srgbClr val="4D4D4D"/>
                </a:solidFill>
              </a:rPr>
              <a:t>auch</a:t>
            </a:r>
            <a:r>
              <a:rPr lang="en-ZA" sz="2400" dirty="0" smtClean="0">
                <a:solidFill>
                  <a:srgbClr val="4D4D4D"/>
                </a:solidFill>
              </a:rPr>
              <a:t> in </a:t>
            </a:r>
            <a:r>
              <a:rPr lang="en-ZA" sz="2400" dirty="0" err="1" smtClean="0">
                <a:solidFill>
                  <a:srgbClr val="4D4D4D"/>
                </a:solidFill>
              </a:rPr>
              <a:t>der</a:t>
            </a:r>
            <a:r>
              <a:rPr lang="en-ZA" sz="2400" dirty="0" smtClean="0">
                <a:solidFill>
                  <a:srgbClr val="4D4D4D"/>
                </a:solidFill>
              </a:rPr>
              <a:t> </a:t>
            </a:r>
            <a:r>
              <a:rPr lang="en-ZA" sz="2400" dirty="0" err="1" smtClean="0">
                <a:solidFill>
                  <a:srgbClr val="4D4D4D"/>
                </a:solidFill>
              </a:rPr>
              <a:t>Zusammenarbeit</a:t>
            </a:r>
            <a:r>
              <a:rPr lang="en-ZA" sz="2400" dirty="0" smtClean="0">
                <a:solidFill>
                  <a:srgbClr val="4D4D4D"/>
                </a:solidFill>
              </a:rPr>
              <a:t> </a:t>
            </a:r>
            <a:r>
              <a:rPr lang="en-ZA" sz="2400" dirty="0" err="1" smtClean="0">
                <a:solidFill>
                  <a:srgbClr val="4D4D4D"/>
                </a:solidFill>
              </a:rPr>
              <a:t>mit</a:t>
            </a:r>
            <a:r>
              <a:rPr lang="en-ZA" sz="2400" dirty="0" smtClean="0">
                <a:solidFill>
                  <a:srgbClr val="4D4D4D"/>
                </a:solidFill>
              </a:rPr>
              <a:t> </a:t>
            </a:r>
            <a:r>
              <a:rPr lang="en-ZA" sz="2400" dirty="0" err="1" smtClean="0">
                <a:solidFill>
                  <a:srgbClr val="4D4D4D"/>
                </a:solidFill>
              </a:rPr>
              <a:t>der</a:t>
            </a:r>
            <a:r>
              <a:rPr lang="en-ZA" sz="2400" dirty="0" smtClean="0">
                <a:solidFill>
                  <a:srgbClr val="4D4D4D"/>
                </a:solidFill>
              </a:rPr>
              <a:t> </a:t>
            </a:r>
            <a:r>
              <a:rPr lang="en-ZA" sz="2400" dirty="0" err="1" smtClean="0">
                <a:solidFill>
                  <a:srgbClr val="4D4D4D"/>
                </a:solidFill>
              </a:rPr>
              <a:t>Hochschule</a:t>
            </a:r>
            <a:r>
              <a:rPr lang="en-ZA" sz="2400" dirty="0" smtClean="0">
                <a:solidFill>
                  <a:srgbClr val="4D4D4D"/>
                </a:solidFill>
              </a:rPr>
              <a:t>) </a:t>
            </a:r>
          </a:p>
          <a:p>
            <a:pPr>
              <a:lnSpc>
                <a:spcPct val="90000"/>
              </a:lnSpc>
            </a:pPr>
            <a:endParaRPr lang="en-ZA" sz="2400" dirty="0" smtClean="0">
              <a:solidFill>
                <a:srgbClr val="4D4D4D"/>
              </a:solidFill>
            </a:endParaRPr>
          </a:p>
          <a:p>
            <a:pPr>
              <a:lnSpc>
                <a:spcPct val="90000"/>
              </a:lnSpc>
            </a:pPr>
            <a:r>
              <a:rPr lang="en-ZA" sz="2400" dirty="0" smtClean="0">
                <a:solidFill>
                  <a:srgbClr val="4D4D4D"/>
                </a:solidFill>
              </a:rPr>
              <a:t/>
            </a:r>
            <a:br>
              <a:rPr lang="en-ZA" sz="2400" dirty="0" smtClean="0">
                <a:solidFill>
                  <a:srgbClr val="4D4D4D"/>
                </a:solidFill>
              </a:rPr>
            </a:br>
            <a:endParaRPr lang="en-ZA" sz="2400" dirty="0" smtClean="0">
              <a:solidFill>
                <a:srgbClr val="4D4D4D"/>
              </a:solidFill>
            </a:endParaRPr>
          </a:p>
        </p:txBody>
      </p:sp>
      <p:pic>
        <p:nvPicPr>
          <p:cNvPr id="2051" name="Picture 3" descr="Neues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188913"/>
            <a:ext cx="1008063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Grafik 2" descr="ehf_Zeugnispapier_Header.t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188913"/>
            <a:ext cx="18542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884B1C-3C92-41D1-B902-105FD1ED3EA8}" type="slidenum">
              <a:rPr lang="de-DE" altLang="en-US"/>
              <a:pPr>
                <a:defRPr/>
              </a:pPr>
              <a:t>2</a:t>
            </a:fld>
            <a:endParaRPr lang="de-DE" alt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8775" y="2205038"/>
            <a:ext cx="8389938" cy="3600450"/>
          </a:xfrm>
        </p:spPr>
        <p:txBody>
          <a:bodyPr/>
          <a:lstStyle/>
          <a:p>
            <a:pPr>
              <a:buClr>
                <a:srgbClr val="990000"/>
              </a:buClr>
              <a:buFont typeface="Wingdings" pitchFamily="2" charset="2"/>
              <a:buNone/>
            </a:pPr>
            <a:endParaRPr lang="de-DE" sz="1000" smtClean="0">
              <a:solidFill>
                <a:schemeClr val="accent2"/>
              </a:solidFill>
            </a:endParaRPr>
          </a:p>
          <a:p>
            <a:pPr lvl="1">
              <a:buClr>
                <a:srgbClr val="990000"/>
              </a:buClr>
              <a:buFont typeface="Wingdings" pitchFamily="2" charset="2"/>
              <a:buChar char="à"/>
            </a:pPr>
            <a:endParaRPr lang="de-DE" smtClean="0">
              <a:solidFill>
                <a:schemeClr val="accent2"/>
              </a:solidFill>
            </a:endParaRPr>
          </a:p>
          <a:p>
            <a:pPr lvl="1">
              <a:buClr>
                <a:srgbClr val="990000"/>
              </a:buClr>
              <a:buFont typeface="Wingdings" pitchFamily="2" charset="2"/>
              <a:buNone/>
            </a:pPr>
            <a:endParaRPr lang="de-DE" smtClean="0">
              <a:solidFill>
                <a:schemeClr val="accent2"/>
              </a:solidFill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39763"/>
          </a:xfrm>
        </p:spPr>
        <p:txBody>
          <a:bodyPr/>
          <a:lstStyle/>
          <a:p>
            <a:pPr marL="2692400" indent="-2692400"/>
            <a:r>
              <a:rPr lang="de-DE" sz="2800" b="1" smtClean="0">
                <a:solidFill>
                  <a:srgbClr val="990099"/>
                </a:solidFill>
              </a:rPr>
              <a:t>Fallarbeit vermitteln</a:t>
            </a:r>
            <a:endParaRPr lang="de-DE" smtClean="0">
              <a:solidFill>
                <a:schemeClr val="accent2"/>
              </a:solidFill>
            </a:endParaRPr>
          </a:p>
        </p:txBody>
      </p:sp>
      <p:graphicFrame>
        <p:nvGraphicFramePr>
          <p:cNvPr id="6" name="Diagramm 5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2BF04E-056E-4086-8D4E-79C641024BEF}" type="slidenum">
              <a:rPr lang="de-DE" altLang="en-US"/>
              <a:pPr>
                <a:defRPr/>
              </a:pPr>
              <a:t>3</a:t>
            </a:fld>
            <a:endParaRPr lang="de-DE" alt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8775" y="2205038"/>
            <a:ext cx="8389938" cy="3600450"/>
          </a:xfrm>
        </p:spPr>
        <p:txBody>
          <a:bodyPr/>
          <a:lstStyle/>
          <a:p>
            <a:pPr>
              <a:buClr>
                <a:srgbClr val="990000"/>
              </a:buClr>
              <a:buFont typeface="Wingdings" pitchFamily="2" charset="2"/>
              <a:buNone/>
            </a:pPr>
            <a:endParaRPr lang="de-DE" sz="1000" smtClean="0">
              <a:solidFill>
                <a:schemeClr val="accent2"/>
              </a:solidFill>
            </a:endParaRPr>
          </a:p>
          <a:p>
            <a:pPr lvl="1">
              <a:buClr>
                <a:srgbClr val="990000"/>
              </a:buClr>
              <a:buFont typeface="Wingdings" pitchFamily="2" charset="2"/>
              <a:buChar char="à"/>
            </a:pPr>
            <a:endParaRPr lang="de-DE" smtClean="0">
              <a:solidFill>
                <a:schemeClr val="accent2"/>
              </a:solidFill>
            </a:endParaRPr>
          </a:p>
          <a:p>
            <a:pPr lvl="1">
              <a:buClr>
                <a:srgbClr val="990000"/>
              </a:buClr>
              <a:buFont typeface="Wingdings" pitchFamily="2" charset="2"/>
              <a:buNone/>
            </a:pPr>
            <a:endParaRPr lang="de-DE" smtClean="0">
              <a:solidFill>
                <a:schemeClr val="accent2"/>
              </a:solidFill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de-DE" sz="2400" b="1" smtClean="0">
                <a:solidFill>
                  <a:srgbClr val="990099"/>
                </a:solidFill>
              </a:rPr>
              <a:t>Fallarbeit vermitteln</a:t>
            </a:r>
            <a:br>
              <a:rPr lang="de-DE" sz="2400" b="1" smtClean="0">
                <a:solidFill>
                  <a:srgbClr val="990099"/>
                </a:solidFill>
              </a:rPr>
            </a:br>
            <a:r>
              <a:rPr lang="de-DE" sz="2400" b="1" smtClean="0">
                <a:solidFill>
                  <a:srgbClr val="990099"/>
                </a:solidFill>
              </a:rPr>
              <a:t>Vision für den Studienverlauf</a:t>
            </a:r>
            <a:endParaRPr lang="de-DE" sz="2400" smtClean="0">
              <a:solidFill>
                <a:schemeClr val="accent2"/>
              </a:solidFill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990600" y="1295400"/>
          <a:ext cx="7239000" cy="4479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8525"/>
                <a:gridCol w="3800475"/>
              </a:tblGrid>
              <a:tr h="340098">
                <a:tc>
                  <a:txBody>
                    <a:bodyPr/>
                    <a:lstStyle/>
                    <a:p>
                      <a:r>
                        <a:rPr lang="de-DE" dirty="0" smtClean="0"/>
                        <a:t>Studienphase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Fallarbeit</a:t>
                      </a:r>
                      <a:r>
                        <a:rPr lang="de-DE" baseline="0" dirty="0" smtClean="0"/>
                        <a:t> vermitteln</a:t>
                      </a:r>
                      <a:endParaRPr lang="de-DE" dirty="0"/>
                    </a:p>
                  </a:txBody>
                  <a:tcPr/>
                </a:tc>
              </a:tr>
              <a:tr h="1360394">
                <a:tc>
                  <a:txBody>
                    <a:bodyPr/>
                    <a:lstStyle/>
                    <a:p>
                      <a:r>
                        <a:rPr lang="de-DE" dirty="0" smtClean="0"/>
                        <a:t>Hauptstudium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de-DE" baseline="0" dirty="0" smtClean="0"/>
                        <a:t>Fallerfahrungen aus dem PS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baseline="0" dirty="0" smtClean="0"/>
                        <a:t> Integration theoretischen Wissens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baseline="0" dirty="0" smtClean="0"/>
                        <a:t> Erweiterung des Fallverstehens,    </a:t>
                      </a:r>
                      <a:br>
                        <a:rPr lang="de-DE" baseline="0" dirty="0" smtClean="0"/>
                      </a:br>
                      <a:r>
                        <a:rPr lang="de-DE" baseline="0" dirty="0" smtClean="0"/>
                        <a:t>   z.B. </a:t>
                      </a:r>
                      <a:r>
                        <a:rPr lang="de-DE" baseline="0" dirty="0" err="1" smtClean="0"/>
                        <a:t>Diversitätssensibilität</a:t>
                      </a:r>
                      <a:endParaRPr lang="de-DE" baseline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baseline="0" dirty="0" smtClean="0"/>
                        <a:t> Reflexion professioneller Identität</a:t>
                      </a:r>
                      <a:endParaRPr lang="de-DE" dirty="0"/>
                    </a:p>
                  </a:txBody>
                  <a:tcPr/>
                </a:tc>
              </a:tr>
              <a:tr h="850246"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/>
                        <a:t>Praktisches </a:t>
                      </a:r>
                      <a:r>
                        <a:rPr lang="de-DE" dirty="0" err="1" smtClean="0"/>
                        <a:t>Studiensem</a:t>
                      </a:r>
                      <a:r>
                        <a:rPr lang="de-DE" dirty="0" smtClean="0"/>
                        <a:t>. (PS)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/>
                        <a:t>Fallarbeit erfahren, </a:t>
                      </a:r>
                      <a:br>
                        <a:rPr lang="de-DE" dirty="0" smtClean="0"/>
                      </a:br>
                      <a:r>
                        <a:rPr lang="de-DE" dirty="0" smtClean="0"/>
                        <a:t>Fallprotokoll schreiben</a:t>
                      </a:r>
                      <a:br>
                        <a:rPr lang="de-DE" dirty="0" smtClean="0"/>
                      </a:br>
                      <a:endParaRPr lang="de-DE" dirty="0"/>
                    </a:p>
                  </a:txBody>
                  <a:tcPr/>
                </a:tc>
              </a:tr>
              <a:tr h="1462462"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/>
                        <a:t>Grundstudium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/>
                        <a:t>Überblick über Fallarbeitskonzepte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dirty="0" smtClean="0"/>
                        <a:t>Exemplarische Anwendung</a:t>
                      </a:r>
                    </a:p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609600" y="914400"/>
            <a:ext cx="8001000" cy="5863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defRPr/>
            </a:pPr>
            <a:endParaRPr lang="de-DE" altLang="de-DE" sz="2400" b="1" dirty="0"/>
          </a:p>
          <a:p>
            <a:pPr marL="342900" indent="-342900">
              <a:defRPr/>
            </a:pPr>
            <a:r>
              <a:rPr lang="de-DE" altLang="de-DE" b="1" dirty="0"/>
              <a:t>1.	</a:t>
            </a:r>
            <a:r>
              <a:rPr lang="de-DE" altLang="de-DE" b="1" dirty="0">
                <a:solidFill>
                  <a:srgbClr val="002060"/>
                </a:solidFill>
              </a:rPr>
              <a:t>Case-Work und wissenschaftlich fundierte Fallanalyse</a:t>
            </a:r>
            <a:endParaRPr lang="de-DE" altLang="de-DE" dirty="0">
              <a:solidFill>
                <a:srgbClr val="002060"/>
              </a:solidFill>
            </a:endParaRPr>
          </a:p>
          <a:p>
            <a:pPr marL="342900" indent="-342900">
              <a:defRPr/>
            </a:pPr>
            <a:r>
              <a:rPr lang="de-DE" altLang="de-DE" dirty="0"/>
              <a:t>	 </a:t>
            </a:r>
            <a:r>
              <a:rPr lang="de-DE" altLang="de-DE" i="1" dirty="0">
                <a:solidFill>
                  <a:schemeClr val="accent5">
                    <a:lumMod val="25000"/>
                  </a:schemeClr>
                </a:solidFill>
              </a:rPr>
              <a:t>Mary Richmond  </a:t>
            </a:r>
            <a:endParaRPr lang="de-DE" altLang="de-DE" b="1" dirty="0">
              <a:solidFill>
                <a:schemeClr val="accent5">
                  <a:lumMod val="25000"/>
                </a:schemeClr>
              </a:solidFill>
            </a:endParaRPr>
          </a:p>
          <a:p>
            <a:pPr marL="342900" indent="-342900">
              <a:defRPr/>
            </a:pPr>
            <a:endParaRPr lang="de-DE" altLang="de-DE" b="1" dirty="0"/>
          </a:p>
          <a:p>
            <a:pPr marL="342900" indent="-342900">
              <a:buFontTx/>
              <a:buAutoNum type="arabicPeriod" startAt="2"/>
              <a:defRPr/>
            </a:pPr>
            <a:r>
              <a:rPr lang="de-DE" altLang="de-DE" b="1" dirty="0">
                <a:solidFill>
                  <a:srgbClr val="002060"/>
                </a:solidFill>
              </a:rPr>
              <a:t>„Kunstlehre des Fallverstehens“ und „stellvertretende Deutung“</a:t>
            </a:r>
            <a:r>
              <a:rPr lang="de-DE" altLang="de-DE" dirty="0">
                <a:solidFill>
                  <a:srgbClr val="002060"/>
                </a:solidFill>
              </a:rPr>
              <a:t> </a:t>
            </a:r>
            <a:r>
              <a:rPr lang="de-DE" altLang="de-DE" b="1" dirty="0">
                <a:solidFill>
                  <a:srgbClr val="002060"/>
                </a:solidFill>
              </a:rPr>
              <a:t>als Konzept der Professionalisierung Sozialer Arbeit</a:t>
            </a:r>
            <a:r>
              <a:rPr lang="de-DE" altLang="de-DE" dirty="0"/>
              <a:t>	</a:t>
            </a:r>
          </a:p>
          <a:p>
            <a:pPr marL="342900" indent="-342900">
              <a:defRPr/>
            </a:pPr>
            <a:r>
              <a:rPr lang="de-DE" altLang="de-DE" i="1" dirty="0"/>
              <a:t>	</a:t>
            </a:r>
            <a:r>
              <a:rPr lang="de-DE" altLang="de-DE" i="1" dirty="0" err="1">
                <a:solidFill>
                  <a:schemeClr val="accent5">
                    <a:lumMod val="25000"/>
                  </a:schemeClr>
                </a:solidFill>
              </a:rPr>
              <a:t>Dewe</a:t>
            </a:r>
            <a:r>
              <a:rPr lang="de-DE" altLang="de-DE" i="1" dirty="0">
                <a:solidFill>
                  <a:schemeClr val="accent5">
                    <a:lumMod val="25000"/>
                  </a:schemeClr>
                </a:solidFill>
              </a:rPr>
              <a:t>, </a:t>
            </a:r>
            <a:r>
              <a:rPr lang="de-DE" altLang="de-DE" i="1" dirty="0" err="1">
                <a:solidFill>
                  <a:schemeClr val="accent5">
                    <a:lumMod val="25000"/>
                  </a:schemeClr>
                </a:solidFill>
              </a:rPr>
              <a:t>Oevermann</a:t>
            </a:r>
            <a:r>
              <a:rPr lang="de-DE" altLang="de-DE" i="1" dirty="0">
                <a:solidFill>
                  <a:schemeClr val="accent5">
                    <a:lumMod val="25000"/>
                  </a:schemeClr>
                </a:solidFill>
              </a:rPr>
              <a:t> und Gildemeister</a:t>
            </a:r>
            <a:endParaRPr lang="de-DE" altLang="de-DE" b="1" dirty="0">
              <a:solidFill>
                <a:schemeClr val="accent5">
                  <a:lumMod val="25000"/>
                </a:schemeClr>
              </a:solidFill>
            </a:endParaRPr>
          </a:p>
          <a:p>
            <a:pPr marL="342900" indent="-342900">
              <a:defRPr/>
            </a:pPr>
            <a:endParaRPr lang="de-DE" altLang="de-DE" b="1" dirty="0"/>
          </a:p>
          <a:p>
            <a:pPr marL="342900" indent="-342900">
              <a:defRPr/>
            </a:pPr>
            <a:r>
              <a:rPr lang="de-DE" altLang="de-DE" b="1" dirty="0" smtClean="0">
                <a:solidFill>
                  <a:srgbClr val="002060"/>
                </a:solidFill>
              </a:rPr>
              <a:t>3.	Ethnographische </a:t>
            </a:r>
            <a:r>
              <a:rPr lang="de-DE" altLang="de-DE" b="1" dirty="0">
                <a:solidFill>
                  <a:srgbClr val="002060"/>
                </a:solidFill>
              </a:rPr>
              <a:t>Fallarbeit</a:t>
            </a:r>
            <a:r>
              <a:rPr lang="de-DE" altLang="de-DE" dirty="0"/>
              <a:t>			</a:t>
            </a:r>
          </a:p>
          <a:p>
            <a:pPr marL="342900" indent="-342900">
              <a:defRPr/>
            </a:pPr>
            <a:r>
              <a:rPr lang="de-DE" altLang="de-DE" b="1" dirty="0"/>
              <a:t>	</a:t>
            </a:r>
            <a:r>
              <a:rPr lang="de-DE" altLang="de-DE" i="1" dirty="0">
                <a:solidFill>
                  <a:schemeClr val="accent5">
                    <a:lumMod val="25000"/>
                  </a:schemeClr>
                </a:solidFill>
              </a:rPr>
              <a:t>Fritz Schütze</a:t>
            </a:r>
          </a:p>
          <a:p>
            <a:pPr marL="342900" indent="-342900">
              <a:defRPr/>
            </a:pPr>
            <a:endParaRPr lang="de-DE" altLang="de-DE" b="1" dirty="0"/>
          </a:p>
          <a:p>
            <a:pPr marL="342900" indent="-342900">
              <a:defRPr/>
            </a:pPr>
            <a:r>
              <a:rPr lang="de-DE" altLang="de-DE" b="1" dirty="0" smtClean="0">
                <a:solidFill>
                  <a:srgbClr val="002060"/>
                </a:solidFill>
              </a:rPr>
              <a:t>4. 	Konzept </a:t>
            </a:r>
            <a:r>
              <a:rPr lang="de-DE" altLang="de-DE" b="1" dirty="0">
                <a:solidFill>
                  <a:srgbClr val="002060"/>
                </a:solidFill>
              </a:rPr>
              <a:t>der multiperspektivischen Fallarbeit</a:t>
            </a:r>
            <a:r>
              <a:rPr lang="de-DE" altLang="de-DE" dirty="0">
                <a:solidFill>
                  <a:srgbClr val="002060"/>
                </a:solidFill>
              </a:rPr>
              <a:t> </a:t>
            </a:r>
            <a:r>
              <a:rPr lang="de-DE" altLang="de-DE" dirty="0"/>
              <a:t>		</a:t>
            </a:r>
          </a:p>
          <a:p>
            <a:pPr marL="342900" indent="-342900">
              <a:defRPr/>
            </a:pPr>
            <a:r>
              <a:rPr lang="de-DE" altLang="de-DE" i="1" dirty="0"/>
              <a:t>	</a:t>
            </a:r>
            <a:r>
              <a:rPr lang="de-DE" altLang="de-DE" i="1" dirty="0">
                <a:solidFill>
                  <a:schemeClr val="accent5">
                    <a:lumMod val="25000"/>
                  </a:schemeClr>
                </a:solidFill>
              </a:rPr>
              <a:t>Burkhard </a:t>
            </a:r>
            <a:r>
              <a:rPr lang="de-DE" altLang="de-DE" i="1" dirty="0" smtClean="0">
                <a:solidFill>
                  <a:schemeClr val="accent5">
                    <a:lumMod val="25000"/>
                  </a:schemeClr>
                </a:solidFill>
              </a:rPr>
              <a:t>Müller</a:t>
            </a:r>
            <a:endParaRPr lang="de-DE" altLang="de-DE" dirty="0">
              <a:solidFill>
                <a:schemeClr val="accent5">
                  <a:lumMod val="25000"/>
                </a:schemeClr>
              </a:solidFill>
            </a:endParaRPr>
          </a:p>
          <a:p>
            <a:pPr marL="342900" indent="-342900">
              <a:defRPr/>
            </a:pPr>
            <a:endParaRPr lang="de-DE" altLang="de-DE" i="1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marL="342900" indent="-342900">
              <a:defRPr/>
            </a:pPr>
            <a:r>
              <a:rPr lang="de-DE" altLang="de-DE" b="1" dirty="0" smtClean="0"/>
              <a:t>5.</a:t>
            </a:r>
            <a:r>
              <a:rPr lang="de-DE" altLang="de-DE" b="1" dirty="0"/>
              <a:t>	</a:t>
            </a:r>
            <a:r>
              <a:rPr lang="de-DE" altLang="de-DE" b="1" dirty="0">
                <a:solidFill>
                  <a:srgbClr val="002060"/>
                </a:solidFill>
              </a:rPr>
              <a:t>Kritische Fallreflektion</a:t>
            </a:r>
            <a:r>
              <a:rPr lang="de-DE" altLang="de-DE" b="1" dirty="0"/>
              <a:t/>
            </a:r>
            <a:br>
              <a:rPr lang="de-DE" altLang="de-DE" b="1" dirty="0"/>
            </a:br>
            <a:r>
              <a:rPr lang="de-DE" altLang="de-DE" i="1" dirty="0">
                <a:solidFill>
                  <a:schemeClr val="accent5">
                    <a:lumMod val="25000"/>
                  </a:schemeClr>
                </a:solidFill>
              </a:rPr>
              <a:t>Jan </a:t>
            </a:r>
            <a:r>
              <a:rPr lang="de-DE" altLang="de-DE" i="1" dirty="0" err="1" smtClean="0">
                <a:solidFill>
                  <a:schemeClr val="accent5">
                    <a:lumMod val="25000"/>
                  </a:schemeClr>
                </a:solidFill>
              </a:rPr>
              <a:t>Fook</a:t>
            </a:r>
            <a:endParaRPr lang="de-DE" altLang="de-DE" dirty="0"/>
          </a:p>
          <a:p>
            <a:pPr marL="342900" indent="-342900">
              <a:spcBef>
                <a:spcPct val="50000"/>
              </a:spcBef>
              <a:defRPr/>
            </a:pPr>
            <a:endParaRPr lang="de-DE" altLang="de-DE" dirty="0"/>
          </a:p>
          <a:p>
            <a:pPr marL="342900" indent="-342900">
              <a:spcBef>
                <a:spcPct val="50000"/>
              </a:spcBef>
              <a:defRPr/>
            </a:pPr>
            <a:endParaRPr lang="de-DE" altLang="de-DE" dirty="0"/>
          </a:p>
          <a:p>
            <a:pPr marL="342900" indent="-342900">
              <a:spcBef>
                <a:spcPct val="50000"/>
              </a:spcBef>
              <a:defRPr/>
            </a:pPr>
            <a:endParaRPr lang="de-DE" altLang="de-DE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0"/>
            <a:ext cx="8229600" cy="5334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de-DE" sz="2800" b="1" kern="0" dirty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Konzepte von Fall</a:t>
            </a:r>
            <a:r>
              <a:rPr lang="de-DE" sz="2800" b="1" kern="0" dirty="0" err="1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arbeit</a:t>
            </a:r>
            <a:r>
              <a:rPr lang="de-DE" sz="2800" b="1" kern="0" dirty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 und Fallverstehen</a:t>
            </a:r>
            <a:endParaRPr lang="de-DE" sz="2800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609600" y="1676400"/>
            <a:ext cx="80010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defRPr/>
            </a:pPr>
            <a:endParaRPr lang="de-DE" altLang="de-DE" sz="2400" b="1" dirty="0"/>
          </a:p>
          <a:p>
            <a:pPr marL="342900" indent="-342900" algn="ctr">
              <a:defRPr/>
            </a:pPr>
            <a:r>
              <a:rPr lang="de-DE" altLang="de-DE" sz="2800" b="1" dirty="0">
                <a:solidFill>
                  <a:srgbClr val="002060"/>
                </a:solidFill>
                <a:latin typeface="+mn-lt"/>
              </a:rPr>
              <a:t>Fall ist nicht nur Einzelfall</a:t>
            </a:r>
          </a:p>
          <a:p>
            <a:pPr marL="342900" indent="-342900" algn="ctr">
              <a:defRPr/>
            </a:pPr>
            <a:endParaRPr lang="de-DE" altLang="de-DE" sz="2800" b="1" dirty="0">
              <a:solidFill>
                <a:srgbClr val="002060"/>
              </a:solidFill>
              <a:latin typeface="+mn-lt"/>
            </a:endParaRPr>
          </a:p>
          <a:p>
            <a:pPr marL="342900" indent="-342900" algn="ctr">
              <a:defRPr/>
            </a:pPr>
            <a:r>
              <a:rPr lang="de-DE" altLang="de-DE" sz="2800" b="1" dirty="0">
                <a:solidFill>
                  <a:srgbClr val="002060"/>
                </a:solidFill>
                <a:latin typeface="+mn-lt"/>
              </a:rPr>
              <a:t>auch Gruppe, Gemeinwesen …</a:t>
            </a:r>
            <a:r>
              <a:rPr lang="de-DE" altLang="de-DE" sz="2800" dirty="0">
                <a:solidFill>
                  <a:srgbClr val="002060"/>
                </a:solidFill>
                <a:latin typeface="+mn-lt"/>
              </a:rPr>
              <a:t>	</a:t>
            </a:r>
          </a:p>
          <a:p>
            <a:pPr marL="342900" indent="-342900">
              <a:spcBef>
                <a:spcPct val="50000"/>
              </a:spcBef>
              <a:defRPr/>
            </a:pPr>
            <a:endParaRPr lang="de-DE" altLang="de-DE" dirty="0"/>
          </a:p>
          <a:p>
            <a:pPr marL="342900" indent="-342900">
              <a:spcBef>
                <a:spcPct val="50000"/>
              </a:spcBef>
              <a:defRPr/>
            </a:pPr>
            <a:endParaRPr lang="de-DE" altLang="de-DE" dirty="0"/>
          </a:p>
          <a:p>
            <a:pPr marL="342900" indent="-342900">
              <a:spcBef>
                <a:spcPct val="50000"/>
              </a:spcBef>
              <a:defRPr/>
            </a:pPr>
            <a:endParaRPr lang="de-DE" altLang="de-DE" dirty="0"/>
          </a:p>
          <a:p>
            <a:pPr marL="342900" indent="-342900">
              <a:spcBef>
                <a:spcPct val="50000"/>
              </a:spcBef>
              <a:defRPr/>
            </a:pPr>
            <a:endParaRPr lang="de-DE" altLang="de-DE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0"/>
            <a:ext cx="8229600" cy="5334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de-DE" sz="2800" b="1" kern="0" dirty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Konzepte von Fall</a:t>
            </a:r>
            <a:r>
              <a:rPr lang="de-DE" sz="2800" b="1" kern="0" dirty="0" err="1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arbeit</a:t>
            </a:r>
            <a:r>
              <a:rPr lang="de-DE" sz="2800" b="1" kern="0" dirty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 und Fallverstehen</a:t>
            </a:r>
            <a:endParaRPr lang="de-DE" sz="2800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838200" y="685800"/>
            <a:ext cx="7772400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de-DE" altLang="de-DE" sz="2800" b="1" dirty="0" smtClean="0">
                <a:solidFill>
                  <a:srgbClr val="002060"/>
                </a:solidFill>
              </a:rPr>
              <a:t>1. Case Work – </a:t>
            </a:r>
            <a:br>
              <a:rPr lang="de-DE" altLang="de-DE" sz="2800" b="1" dirty="0" smtClean="0">
                <a:solidFill>
                  <a:srgbClr val="002060"/>
                </a:solidFill>
              </a:rPr>
            </a:br>
            <a:r>
              <a:rPr lang="de-DE" altLang="de-DE" sz="2800" b="1" dirty="0" smtClean="0">
                <a:solidFill>
                  <a:srgbClr val="002060"/>
                </a:solidFill>
              </a:rPr>
              <a:t>wissenschaftlich fundierte Fallanalyse</a:t>
            </a:r>
            <a:r>
              <a:rPr lang="de-DE" altLang="de-DE" sz="2000" dirty="0"/>
              <a:t/>
            </a:r>
            <a:br>
              <a:rPr lang="de-DE" altLang="de-DE" sz="2000" dirty="0"/>
            </a:br>
            <a:r>
              <a:rPr lang="de-DE" altLang="de-DE" sz="2000" dirty="0" smtClean="0">
                <a:solidFill>
                  <a:srgbClr val="002060"/>
                </a:solidFill>
              </a:rPr>
              <a:t> Mary Richmond</a:t>
            </a:r>
            <a:endParaRPr lang="de-DE" altLang="de-DE" sz="2000" dirty="0"/>
          </a:p>
          <a:p>
            <a:pPr>
              <a:defRPr/>
            </a:pPr>
            <a:r>
              <a:rPr lang="de-DE" altLang="de-DE" sz="2400" dirty="0"/>
              <a:t>                                         </a:t>
            </a:r>
            <a:endParaRPr lang="de-DE" altLang="de-DE" sz="2400" b="1" dirty="0">
              <a:solidFill>
                <a:srgbClr val="002060"/>
              </a:solidFill>
            </a:endParaRPr>
          </a:p>
          <a:p>
            <a:pPr>
              <a:defRPr/>
            </a:pPr>
            <a:endParaRPr lang="de-DE" altLang="de-DE" sz="2400" b="1" dirty="0"/>
          </a:p>
          <a:p>
            <a:pPr>
              <a:defRPr/>
            </a:pPr>
            <a:r>
              <a:rPr lang="de-DE" altLang="de-DE" sz="2400" dirty="0"/>
              <a:t>1. </a:t>
            </a:r>
            <a:r>
              <a:rPr lang="de-DE" altLang="de-DE" sz="2400" dirty="0">
                <a:solidFill>
                  <a:schemeClr val="accent1">
                    <a:lumMod val="25000"/>
                  </a:schemeClr>
                </a:solidFill>
              </a:rPr>
              <a:t>Ermittlung der Einflussfaktoren</a:t>
            </a:r>
            <a:br>
              <a:rPr lang="de-DE" altLang="de-DE" sz="2400" dirty="0">
                <a:solidFill>
                  <a:schemeClr val="accent1">
                    <a:lumMod val="25000"/>
                  </a:schemeClr>
                </a:solidFill>
              </a:rPr>
            </a:br>
            <a:r>
              <a:rPr lang="de-DE" altLang="de-DE" sz="2400" dirty="0">
                <a:solidFill>
                  <a:schemeClr val="accent1">
                    <a:lumMod val="25000"/>
                  </a:schemeClr>
                </a:solidFill>
              </a:rPr>
              <a:t>2. Systematische Analyse</a:t>
            </a:r>
            <a:br>
              <a:rPr lang="de-DE" altLang="de-DE" sz="2400" dirty="0">
                <a:solidFill>
                  <a:schemeClr val="accent1">
                    <a:lumMod val="25000"/>
                  </a:schemeClr>
                </a:solidFill>
              </a:rPr>
            </a:br>
            <a:r>
              <a:rPr lang="de-DE" altLang="de-DE" sz="2400" dirty="0">
                <a:solidFill>
                  <a:schemeClr val="accent1">
                    <a:lumMod val="25000"/>
                  </a:schemeClr>
                </a:solidFill>
              </a:rPr>
              <a:t>3. Mobilisierung individueller + sozialer Ressourcen</a:t>
            </a:r>
            <a:br>
              <a:rPr lang="de-DE" altLang="de-DE" sz="2400" dirty="0">
                <a:solidFill>
                  <a:schemeClr val="accent1">
                    <a:lumMod val="25000"/>
                  </a:schemeClr>
                </a:solidFill>
              </a:rPr>
            </a:br>
            <a:r>
              <a:rPr lang="de-DE" altLang="de-DE" sz="2400" dirty="0">
                <a:solidFill>
                  <a:schemeClr val="accent1">
                    <a:lumMod val="25000"/>
                  </a:schemeClr>
                </a:solidFill>
              </a:rPr>
              <a:t>4. Behandlung + Intervention</a:t>
            </a:r>
          </a:p>
          <a:p>
            <a:pPr>
              <a:defRPr/>
            </a:pPr>
            <a:endParaRPr lang="de-DE" altLang="de-DE" sz="2400" dirty="0"/>
          </a:p>
          <a:p>
            <a:pPr>
              <a:defRPr/>
            </a:pPr>
            <a:r>
              <a:rPr lang="de-DE" altLang="de-DE" sz="2400" dirty="0">
                <a:solidFill>
                  <a:schemeClr val="accent1">
                    <a:lumMod val="25000"/>
                  </a:schemeClr>
                </a:solidFill>
              </a:rPr>
              <a:t>Chicagoer Schule der Soziologie</a:t>
            </a:r>
            <a:br>
              <a:rPr lang="de-DE" altLang="de-DE" sz="2400" dirty="0">
                <a:solidFill>
                  <a:schemeClr val="accent1">
                    <a:lumMod val="25000"/>
                  </a:schemeClr>
                </a:solidFill>
              </a:rPr>
            </a:br>
            <a:r>
              <a:rPr lang="de-DE" altLang="de-DE" sz="2400" dirty="0">
                <a:solidFill>
                  <a:schemeClr val="accent1">
                    <a:lumMod val="25000"/>
                  </a:schemeClr>
                </a:solidFill>
              </a:rPr>
              <a:t>Bsp. Kollektive Veränderungen bei/in der Entwicklung eines Stadtquartiers</a:t>
            </a:r>
            <a:r>
              <a:rPr lang="de-DE" altLang="de-DE" sz="2400" dirty="0"/>
              <a:t/>
            </a:r>
            <a:br>
              <a:rPr lang="de-DE" altLang="de-DE" sz="2400" dirty="0"/>
            </a:br>
            <a:endParaRPr lang="de-DE" altLang="de-DE" sz="240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0"/>
            <a:ext cx="8229600" cy="5334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de-DE" sz="2000" b="1" kern="0" dirty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Konzepte von Fall</a:t>
            </a:r>
            <a:r>
              <a:rPr lang="de-DE" sz="2000" b="1" kern="0" dirty="0" err="1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arbeit</a:t>
            </a:r>
            <a:r>
              <a:rPr lang="de-DE" sz="2000" b="1" kern="0" dirty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 und Fallverstehen</a:t>
            </a:r>
            <a:endParaRPr lang="de-DE" sz="2000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838200"/>
            <a:ext cx="8229600" cy="1371600"/>
          </a:xfrm>
        </p:spPr>
        <p:txBody>
          <a:bodyPr anchor="t"/>
          <a:lstStyle/>
          <a:p>
            <a:pPr eaLnBrk="1" hangingPunct="1">
              <a:defRPr/>
            </a:pPr>
            <a:r>
              <a:rPr lang="de-DE" altLang="de-DE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2. </a:t>
            </a:r>
            <a:r>
              <a:rPr lang="de-DE" altLang="de-DE" sz="2800" b="1" dirty="0" smtClean="0">
                <a:solidFill>
                  <a:srgbClr val="002060"/>
                </a:solidFill>
                <a:latin typeface="Century Gothic" pitchFamily="34" charset="0"/>
              </a:rPr>
              <a:t>„Kunstlehre“ des Fallverstehens und die „stellvertretende Deutung“</a:t>
            </a:r>
            <a:r>
              <a:rPr lang="de-DE" altLang="de-DE" sz="2000" b="1" dirty="0" smtClean="0">
                <a:latin typeface="Century Gothic" pitchFamily="34" charset="0"/>
              </a:rPr>
              <a:t> </a:t>
            </a:r>
            <a:r>
              <a:rPr lang="de-DE" altLang="de-DE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/>
            </a:r>
            <a:br>
              <a:rPr lang="de-DE" altLang="de-DE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</a:br>
            <a:r>
              <a:rPr lang="de-DE" altLang="de-DE" sz="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/>
            </a:r>
            <a:br>
              <a:rPr lang="de-DE" altLang="de-DE" sz="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</a:br>
            <a:r>
              <a:rPr lang="de-DE" altLang="de-DE" sz="2000" i="1" dirty="0" err="1" smtClean="0">
                <a:solidFill>
                  <a:schemeClr val="accent5">
                    <a:lumMod val="25000"/>
                  </a:schemeClr>
                </a:solidFill>
                <a:latin typeface="Century Gothic" pitchFamily="34" charset="0"/>
              </a:rPr>
              <a:t>Dewe</a:t>
            </a:r>
            <a:r>
              <a:rPr lang="de-DE" altLang="de-DE" sz="2000" i="1" dirty="0" smtClean="0">
                <a:solidFill>
                  <a:schemeClr val="accent5">
                    <a:lumMod val="25000"/>
                  </a:schemeClr>
                </a:solidFill>
                <a:latin typeface="Century Gothic" pitchFamily="34" charset="0"/>
              </a:rPr>
              <a:t>, </a:t>
            </a:r>
            <a:r>
              <a:rPr lang="de-DE" altLang="de-DE" sz="2000" i="1" dirty="0" err="1" smtClean="0">
                <a:solidFill>
                  <a:schemeClr val="accent5">
                    <a:lumMod val="25000"/>
                  </a:schemeClr>
                </a:solidFill>
                <a:latin typeface="Century Gothic" pitchFamily="34" charset="0"/>
              </a:rPr>
              <a:t>Oevermann</a:t>
            </a:r>
            <a:r>
              <a:rPr lang="de-DE" altLang="de-DE" sz="2000" i="1" dirty="0" smtClean="0">
                <a:solidFill>
                  <a:schemeClr val="accent5">
                    <a:lumMod val="25000"/>
                  </a:schemeClr>
                </a:solidFill>
                <a:latin typeface="Century Gothic" pitchFamily="34" charset="0"/>
              </a:rPr>
              <a:t> und Gildemeister </a:t>
            </a:r>
            <a:r>
              <a:rPr lang="de-DE" altLang="de-DE" sz="2400" b="1" dirty="0" smtClean="0">
                <a:solidFill>
                  <a:schemeClr val="accent5">
                    <a:lumMod val="25000"/>
                  </a:schemeClr>
                </a:solidFill>
              </a:rPr>
              <a:t/>
            </a:r>
            <a:br>
              <a:rPr lang="de-DE" altLang="de-DE" sz="2400" b="1" dirty="0" smtClean="0">
                <a:solidFill>
                  <a:schemeClr val="accent5">
                    <a:lumMod val="25000"/>
                  </a:schemeClr>
                </a:solidFill>
              </a:rPr>
            </a:br>
            <a:endParaRPr lang="de-DE" altLang="de-DE" sz="2400" b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entury Gothic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19400"/>
            <a:ext cx="8229600" cy="3763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de-DE" altLang="de-DE" sz="2400" dirty="0" smtClean="0">
                <a:latin typeface="Century Gothic" pitchFamily="34" charset="0"/>
              </a:rPr>
              <a:t>Fall = Ensemble der </a:t>
            </a:r>
          </a:p>
          <a:p>
            <a:pPr algn="ctr" eaLnBrk="1" hangingPunct="1">
              <a:buFontTx/>
              <a:buNone/>
            </a:pPr>
            <a:r>
              <a:rPr lang="de-DE" altLang="de-DE" sz="2400" dirty="0" smtClean="0">
                <a:latin typeface="Century Gothic" pitchFamily="34" charset="0"/>
              </a:rPr>
              <a:t>Interaktion</a:t>
            </a:r>
          </a:p>
          <a:p>
            <a:pPr algn="ctr" eaLnBrk="1" hangingPunct="1">
              <a:buFontTx/>
              <a:buNone/>
            </a:pPr>
            <a:endParaRPr lang="de-DE" altLang="de-DE" sz="2400" dirty="0" smtClean="0">
              <a:latin typeface="Century Gothic" pitchFamily="34" charset="0"/>
            </a:endParaRPr>
          </a:p>
          <a:p>
            <a:pPr eaLnBrk="1" hangingPunct="1">
              <a:buFontTx/>
              <a:buNone/>
            </a:pPr>
            <a:r>
              <a:rPr lang="de-DE" altLang="de-DE" sz="2400" dirty="0" smtClean="0">
                <a:latin typeface="Century Gothic" pitchFamily="34" charset="0"/>
              </a:rPr>
              <a:t>        </a:t>
            </a:r>
            <a:r>
              <a:rPr lang="de-DE" altLang="de-DE" sz="2400" dirty="0" err="1" smtClean="0">
                <a:latin typeface="Century Gothic" pitchFamily="34" charset="0"/>
              </a:rPr>
              <a:t>SozialarbeiterIn</a:t>
            </a:r>
            <a:r>
              <a:rPr lang="de-DE" altLang="de-DE" sz="2400" dirty="0" smtClean="0">
                <a:latin typeface="Century Gothic" pitchFamily="34" charset="0"/>
              </a:rPr>
              <a:t>                               </a:t>
            </a:r>
            <a:r>
              <a:rPr lang="de-DE" altLang="de-DE" sz="2400" dirty="0" err="1" smtClean="0">
                <a:latin typeface="Century Gothic" pitchFamily="34" charset="0"/>
              </a:rPr>
              <a:t>KlientIn</a:t>
            </a:r>
            <a:endParaRPr lang="de-DE" altLang="de-DE" sz="2400" dirty="0" smtClean="0">
              <a:latin typeface="Century Gothic" pitchFamily="34" charset="0"/>
            </a:endParaRPr>
          </a:p>
          <a:p>
            <a:pPr algn="ctr" eaLnBrk="1" hangingPunct="1">
              <a:buFontTx/>
              <a:buNone/>
            </a:pPr>
            <a:endParaRPr lang="de-DE" altLang="de-DE" sz="2400" dirty="0" smtClean="0">
              <a:latin typeface="Century Gothic" pitchFamily="34" charset="0"/>
            </a:endParaRPr>
          </a:p>
          <a:p>
            <a:pPr algn="ctr" eaLnBrk="1" hangingPunct="1">
              <a:buFontTx/>
              <a:buNone/>
            </a:pPr>
            <a:r>
              <a:rPr lang="de-DE" altLang="de-DE" sz="2400" dirty="0" smtClean="0">
                <a:latin typeface="Century Gothic" pitchFamily="34" charset="0"/>
              </a:rPr>
              <a:t>„stellvertretende Deuter*in“:</a:t>
            </a:r>
            <a:br>
              <a:rPr lang="de-DE" altLang="de-DE" sz="2400" dirty="0" smtClean="0">
                <a:latin typeface="Century Gothic" pitchFamily="34" charset="0"/>
              </a:rPr>
            </a:br>
            <a:r>
              <a:rPr lang="de-DE" altLang="de-DE" sz="2400" dirty="0" smtClean="0">
                <a:latin typeface="Century Gothic" pitchFamily="34" charset="0"/>
              </a:rPr>
              <a:t>neue Problemdeutungshorizonte eröffnen + </a:t>
            </a:r>
            <a:br>
              <a:rPr lang="de-DE" altLang="de-DE" sz="2400" dirty="0" smtClean="0">
                <a:latin typeface="Century Gothic" pitchFamily="34" charset="0"/>
              </a:rPr>
            </a:br>
            <a:r>
              <a:rPr lang="de-DE" altLang="de-DE" sz="2400" dirty="0" smtClean="0">
                <a:latin typeface="Century Gothic" pitchFamily="34" charset="0"/>
              </a:rPr>
              <a:t>alternative Handlungsmuster anbieten +</a:t>
            </a:r>
            <a:br>
              <a:rPr lang="de-DE" altLang="de-DE" sz="2400" dirty="0" smtClean="0">
                <a:latin typeface="Century Gothic" pitchFamily="34" charset="0"/>
              </a:rPr>
            </a:br>
            <a:r>
              <a:rPr lang="de-DE" altLang="de-DE" sz="2400" dirty="0" smtClean="0">
                <a:latin typeface="Century Gothic" pitchFamily="34" charset="0"/>
              </a:rPr>
              <a:t>gemeinsam im Einverständnis Lösungen finden</a:t>
            </a:r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H="1">
            <a:off x="3200400" y="32766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5562600" y="3276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0"/>
            <a:ext cx="8229600" cy="5334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de-DE" sz="2000" b="1" kern="0" dirty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Konzepte von Fall</a:t>
            </a:r>
            <a:r>
              <a:rPr lang="de-DE" sz="2000" b="1" kern="0" dirty="0" err="1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arbeit</a:t>
            </a:r>
            <a:r>
              <a:rPr lang="de-DE" sz="2000" b="1" kern="0" dirty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 und Fallverstehen</a:t>
            </a:r>
            <a:endParaRPr lang="de-DE" sz="2000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685800" y="762000"/>
            <a:ext cx="800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 altLang="de-DE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914400" y="685800"/>
            <a:ext cx="7696200" cy="50784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endParaRPr lang="de-DE" altLang="de-DE" u="sng" dirty="0"/>
          </a:p>
          <a:p>
            <a:pPr>
              <a:defRPr/>
            </a:pPr>
            <a:endParaRPr lang="de-DE" altLang="de-DE" u="sng" dirty="0"/>
          </a:p>
          <a:p>
            <a:pPr>
              <a:defRPr/>
            </a:pPr>
            <a:r>
              <a:rPr lang="de-DE" altLang="de-DE" sz="2400" u="sng" dirty="0" smtClean="0">
                <a:solidFill>
                  <a:srgbClr val="002060"/>
                </a:solidFill>
              </a:rPr>
              <a:t>Nicht</a:t>
            </a:r>
            <a:r>
              <a:rPr lang="de-DE" altLang="de-DE" sz="2400" dirty="0" smtClean="0">
                <a:solidFill>
                  <a:srgbClr val="002060"/>
                </a:solidFill>
              </a:rPr>
              <a:t> </a:t>
            </a:r>
            <a:r>
              <a:rPr lang="de-DE" altLang="de-DE" sz="2400" dirty="0">
                <a:solidFill>
                  <a:srgbClr val="002060"/>
                </a:solidFill>
              </a:rPr>
              <a:t>stellvertretende Problem</a:t>
            </a:r>
            <a:r>
              <a:rPr lang="de-DE" altLang="de-DE" sz="2400" u="sng" dirty="0">
                <a:solidFill>
                  <a:srgbClr val="002060"/>
                </a:solidFill>
              </a:rPr>
              <a:t>lösung</a:t>
            </a:r>
            <a:r>
              <a:rPr lang="de-DE" altLang="de-DE" sz="2400" dirty="0">
                <a:solidFill>
                  <a:srgbClr val="002060"/>
                </a:solidFill>
              </a:rPr>
              <a:t/>
            </a:r>
            <a:br>
              <a:rPr lang="de-DE" altLang="de-DE" sz="2400" dirty="0">
                <a:solidFill>
                  <a:srgbClr val="002060"/>
                </a:solidFill>
              </a:rPr>
            </a:br>
            <a:endParaRPr lang="de-DE" altLang="de-DE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de-DE" altLang="de-DE" sz="2400" dirty="0">
                <a:solidFill>
                  <a:srgbClr val="002060"/>
                </a:solidFill>
              </a:rPr>
              <a:t>sondern: stellvertretende </a:t>
            </a:r>
            <a:r>
              <a:rPr lang="de-DE" altLang="de-DE" sz="2400" b="1" dirty="0" smtClean="0">
                <a:solidFill>
                  <a:srgbClr val="002060"/>
                </a:solidFill>
              </a:rPr>
              <a:t>Problem</a:t>
            </a:r>
            <a:r>
              <a:rPr lang="de-DE" altLang="de-DE" sz="2400" b="1" u="sng" dirty="0" smtClean="0">
                <a:solidFill>
                  <a:srgbClr val="002060"/>
                </a:solidFill>
              </a:rPr>
              <a:t>deutung</a:t>
            </a:r>
            <a:endParaRPr lang="de-DE" altLang="de-DE" sz="2400" b="1" dirty="0">
              <a:solidFill>
                <a:srgbClr val="002060"/>
              </a:solidFill>
            </a:endParaRPr>
          </a:p>
          <a:p>
            <a:pPr>
              <a:defRPr/>
            </a:pPr>
            <a:endParaRPr lang="de-DE" altLang="de-DE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de-DE" altLang="de-DE" sz="2400" dirty="0">
                <a:solidFill>
                  <a:srgbClr val="002060"/>
                </a:solidFill>
              </a:rPr>
              <a:t>Professionelle muss verfügen über:</a:t>
            </a:r>
            <a:br>
              <a:rPr lang="de-DE" altLang="de-DE" sz="2400" dirty="0">
                <a:solidFill>
                  <a:srgbClr val="002060"/>
                </a:solidFill>
              </a:rPr>
            </a:br>
            <a:r>
              <a:rPr lang="de-DE" altLang="de-DE" sz="2400" dirty="0">
                <a:solidFill>
                  <a:srgbClr val="002060"/>
                </a:solidFill>
              </a:rPr>
              <a:t>	</a:t>
            </a:r>
            <a:r>
              <a:rPr lang="de-DE" altLang="de-DE" sz="2400" b="1" dirty="0">
                <a:solidFill>
                  <a:srgbClr val="002060"/>
                </a:solidFill>
                <a:sym typeface="Wingdings" pitchFamily="2" charset="2"/>
              </a:rPr>
              <a:t>				</a:t>
            </a:r>
          </a:p>
          <a:p>
            <a:pPr>
              <a:defRPr/>
            </a:pPr>
            <a:r>
              <a:rPr lang="de-DE" altLang="de-DE" sz="2400" b="1" dirty="0">
                <a:solidFill>
                  <a:srgbClr val="002060"/>
                </a:solidFill>
              </a:rPr>
              <a:t>THEORIEVERSTEHEN    +    FALLVERSTEHEN</a:t>
            </a:r>
          </a:p>
          <a:p>
            <a:pPr>
              <a:defRPr/>
            </a:pPr>
            <a:endParaRPr lang="de-DE" altLang="de-DE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de-DE" altLang="de-DE" sz="2400" dirty="0">
                <a:solidFill>
                  <a:srgbClr val="002060"/>
                </a:solidFill>
              </a:rPr>
              <a:t>Kunstlehre interpretativen Fallverstehens:</a:t>
            </a:r>
            <a:br>
              <a:rPr lang="de-DE" altLang="de-DE" sz="2400" dirty="0">
                <a:solidFill>
                  <a:srgbClr val="002060"/>
                </a:solidFill>
              </a:rPr>
            </a:br>
            <a:r>
              <a:rPr lang="de-DE" altLang="de-DE" sz="2400" dirty="0">
                <a:solidFill>
                  <a:srgbClr val="002060"/>
                </a:solidFill>
              </a:rPr>
              <a:t>Die Sache selbst zum sprechen bringen </a:t>
            </a:r>
            <a:r>
              <a:rPr lang="de-DE" altLang="de-DE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!</a:t>
            </a:r>
            <a:endParaRPr lang="de-DE" altLang="de-DE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de-DE" altLang="de-DE" sz="2400" dirty="0"/>
              <a:t>			</a:t>
            </a:r>
            <a:r>
              <a:rPr lang="de-DE" altLang="de-DE" sz="2400" b="1" dirty="0">
                <a:solidFill>
                  <a:schemeClr val="accent2"/>
                </a:solidFill>
                <a:sym typeface="Wingdings" pitchFamily="2" charset="2"/>
              </a:rPr>
              <a:t></a:t>
            </a:r>
          </a:p>
          <a:p>
            <a:pPr>
              <a:defRPr/>
            </a:pPr>
            <a:r>
              <a:rPr lang="de-DE" altLang="de-DE" sz="2400" b="1" dirty="0">
                <a:solidFill>
                  <a:schemeClr val="accent2"/>
                </a:solidFill>
                <a:sym typeface="Wingdings" pitchFamily="2" charset="2"/>
              </a:rPr>
              <a:t>Rekonstruktion des Falls in der „Sprache des Falls“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33400" y="304800"/>
            <a:ext cx="8229600" cy="5334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de-DE" sz="2400" b="1" kern="0" dirty="0" smtClean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Stellvertretende Deutung</a:t>
            </a:r>
            <a:endParaRPr lang="de-DE" sz="2400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68362"/>
          </a:xfrm>
        </p:spPr>
        <p:txBody>
          <a:bodyPr/>
          <a:lstStyle/>
          <a:p>
            <a:pPr eaLnBrk="1" hangingPunct="1">
              <a:spcAft>
                <a:spcPct val="40000"/>
              </a:spcAft>
              <a:defRPr/>
            </a:pPr>
            <a:r>
              <a:rPr lang="de-DE" altLang="de-DE" sz="2800" b="1" dirty="0" smtClean="0">
                <a:solidFill>
                  <a:srgbClr val="002060"/>
                </a:solidFill>
                <a:latin typeface="Century Gothic" pitchFamily="34" charset="0"/>
              </a:rPr>
              <a:t>3. Wie lasse ich den Fall für sich sprechen? -Ethnographische Fallarbeit</a:t>
            </a:r>
            <a:br>
              <a:rPr lang="de-DE" altLang="de-DE" sz="2800" b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de-DE" altLang="de-DE" sz="2400" b="1" dirty="0" smtClean="0">
                <a:solidFill>
                  <a:srgbClr val="002060"/>
                </a:solidFill>
                <a:latin typeface="Century Gothic" pitchFamily="34" charset="0"/>
              </a:rPr>
              <a:t>	</a:t>
            </a:r>
            <a:r>
              <a:rPr lang="de-DE" altLang="de-DE" sz="2000" dirty="0" smtClean="0">
                <a:solidFill>
                  <a:srgbClr val="002060"/>
                </a:solidFill>
                <a:latin typeface="Century Gothic" pitchFamily="34" charset="0"/>
              </a:rPr>
              <a:t>Fritz Schütze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609600" y="2133600"/>
            <a:ext cx="2590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dirty="0"/>
              <a:t>Qualitative Forschungsmethoden</a:t>
            </a: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5715000" y="2438400"/>
            <a:ext cx="175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dirty="0"/>
              <a:t>Fallverstehen</a:t>
            </a:r>
          </a:p>
        </p:txBody>
      </p:sp>
      <p:sp>
        <p:nvSpPr>
          <p:cNvPr id="11269" name="Oval 7"/>
          <p:cNvSpPr>
            <a:spLocks noChangeArrowheads="1"/>
          </p:cNvSpPr>
          <p:nvPr/>
        </p:nvSpPr>
        <p:spPr bwMode="auto">
          <a:xfrm>
            <a:off x="685800" y="2971800"/>
            <a:ext cx="2286000" cy="1143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 dirty="0"/>
              <a:t>Narrativ-</a:t>
            </a:r>
            <a:br>
              <a:rPr lang="de-DE" altLang="de-DE" sz="1600" dirty="0"/>
            </a:br>
            <a:r>
              <a:rPr lang="de-DE" altLang="de-DE" sz="1600" dirty="0"/>
              <a:t>lebensgeschichtliche</a:t>
            </a:r>
            <a:br>
              <a:rPr lang="de-DE" altLang="de-DE" sz="1600" dirty="0"/>
            </a:br>
            <a:r>
              <a:rPr lang="de-DE" altLang="de-DE" sz="1600" dirty="0"/>
              <a:t> Interviews</a:t>
            </a:r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304800" y="4267200"/>
            <a:ext cx="2895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altLang="de-DE"/>
              <a:t>Analyse von</a:t>
            </a:r>
          </a:p>
          <a:p>
            <a:pPr algn="ctr"/>
            <a:r>
              <a:rPr lang="de-DE" altLang="de-DE"/>
              <a:t>biographischen Stegreiferzählungen</a:t>
            </a:r>
          </a:p>
        </p:txBody>
      </p:sp>
      <p:sp>
        <p:nvSpPr>
          <p:cNvPr id="11271" name="AutoShape 9"/>
          <p:cNvSpPr>
            <a:spLocks noChangeArrowheads="1"/>
          </p:cNvSpPr>
          <p:nvPr/>
        </p:nvSpPr>
        <p:spPr bwMode="auto">
          <a:xfrm>
            <a:off x="5638800" y="3810000"/>
            <a:ext cx="1905000" cy="990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 dirty="0"/>
              <a:t>Prozessstrukturen </a:t>
            </a:r>
            <a:br>
              <a:rPr lang="de-DE" altLang="de-DE" sz="1600" dirty="0"/>
            </a:br>
            <a:r>
              <a:rPr lang="de-DE" altLang="de-DE" sz="1600" dirty="0"/>
              <a:t>des</a:t>
            </a:r>
            <a:br>
              <a:rPr lang="de-DE" altLang="de-DE" sz="1600" dirty="0"/>
            </a:br>
            <a:r>
              <a:rPr lang="de-DE" altLang="de-DE" sz="1600" dirty="0"/>
              <a:t>Lebenslaufs</a:t>
            </a:r>
            <a:r>
              <a:rPr lang="de-DE" altLang="de-DE" dirty="0"/>
              <a:t> </a:t>
            </a:r>
          </a:p>
        </p:txBody>
      </p:sp>
      <p:sp>
        <p:nvSpPr>
          <p:cNvPr id="11272" name="AutoShape 10"/>
          <p:cNvSpPr>
            <a:spLocks noChangeArrowheads="1"/>
          </p:cNvSpPr>
          <p:nvPr/>
        </p:nvSpPr>
        <p:spPr bwMode="auto">
          <a:xfrm>
            <a:off x="6629400" y="2819400"/>
            <a:ext cx="76200" cy="763588"/>
          </a:xfrm>
          <a:prstGeom prst="upDownArrow">
            <a:avLst>
              <a:gd name="adj1" fmla="val 50000"/>
              <a:gd name="adj2" fmla="val 20041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73" name="Line 15"/>
          <p:cNvSpPr>
            <a:spLocks noChangeShapeType="1"/>
          </p:cNvSpPr>
          <p:nvPr/>
        </p:nvSpPr>
        <p:spPr bwMode="auto">
          <a:xfrm flipH="1" flipV="1">
            <a:off x="3429000" y="2895600"/>
            <a:ext cx="2133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1274" name="Text Box 16"/>
          <p:cNvSpPr txBox="1">
            <a:spLocks noChangeArrowheads="1"/>
          </p:cNvSpPr>
          <p:nvPr/>
        </p:nvSpPr>
        <p:spPr bwMode="auto">
          <a:xfrm rot="1352199">
            <a:off x="3244267" y="3418351"/>
            <a:ext cx="239151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1400" b="1" dirty="0" smtClean="0">
                <a:solidFill>
                  <a:srgbClr val="800080"/>
                </a:solidFill>
              </a:rPr>
              <a:t>Nicht vorschnell deuten</a:t>
            </a:r>
          </a:p>
        </p:txBody>
      </p:sp>
      <p:sp>
        <p:nvSpPr>
          <p:cNvPr id="11276" name="Line 18"/>
          <p:cNvSpPr>
            <a:spLocks noChangeShapeType="1"/>
          </p:cNvSpPr>
          <p:nvPr/>
        </p:nvSpPr>
        <p:spPr bwMode="auto">
          <a:xfrm>
            <a:off x="2971800" y="3886200"/>
            <a:ext cx="2438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1277" name="Text Box 19"/>
          <p:cNvSpPr txBox="1">
            <a:spLocks noChangeArrowheads="1"/>
          </p:cNvSpPr>
          <p:nvPr/>
        </p:nvSpPr>
        <p:spPr bwMode="auto">
          <a:xfrm>
            <a:off x="3429000" y="5029200"/>
            <a:ext cx="206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 altLang="de-DE"/>
          </a:p>
        </p:txBody>
      </p:sp>
      <p:sp>
        <p:nvSpPr>
          <p:cNvPr id="11278" name="Text Box 20"/>
          <p:cNvSpPr txBox="1">
            <a:spLocks noChangeArrowheads="1"/>
          </p:cNvSpPr>
          <p:nvPr/>
        </p:nvSpPr>
        <p:spPr bwMode="auto">
          <a:xfrm>
            <a:off x="2971800" y="5105400"/>
            <a:ext cx="289560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 altLang="de-DE"/>
          </a:p>
          <a:p>
            <a:pPr>
              <a:spcBef>
                <a:spcPct val="50000"/>
              </a:spcBef>
            </a:pPr>
            <a:r>
              <a:rPr lang="de-DE" altLang="de-DE"/>
              <a:t>Teilnehmende</a:t>
            </a:r>
          </a:p>
          <a:p>
            <a:pPr>
              <a:spcBef>
                <a:spcPct val="50000"/>
              </a:spcBef>
            </a:pPr>
            <a:r>
              <a:rPr lang="de-DE" altLang="de-DE"/>
              <a:t>Beobachtung</a:t>
            </a:r>
          </a:p>
        </p:txBody>
      </p:sp>
      <p:sp>
        <p:nvSpPr>
          <p:cNvPr id="11279" name="Oval 22"/>
          <p:cNvSpPr>
            <a:spLocks noChangeArrowheads="1"/>
          </p:cNvSpPr>
          <p:nvPr/>
        </p:nvSpPr>
        <p:spPr bwMode="auto">
          <a:xfrm>
            <a:off x="2590800" y="5334000"/>
            <a:ext cx="2362200" cy="1143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0" name="Text Box 24"/>
          <p:cNvSpPr txBox="1">
            <a:spLocks noChangeArrowheads="1"/>
          </p:cNvSpPr>
          <p:nvPr/>
        </p:nvSpPr>
        <p:spPr bwMode="auto">
          <a:xfrm>
            <a:off x="1676400" y="1676400"/>
            <a:ext cx="6248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 i="1" dirty="0">
                <a:solidFill>
                  <a:srgbClr val="800080"/>
                </a:solidFill>
              </a:rPr>
              <a:t>Ethnographische </a:t>
            </a:r>
            <a:r>
              <a:rPr lang="de-DE" altLang="de-DE" b="1" i="1" dirty="0" smtClean="0">
                <a:solidFill>
                  <a:srgbClr val="800080"/>
                </a:solidFill>
              </a:rPr>
              <a:t>Grundhaltung: </a:t>
            </a:r>
            <a:r>
              <a:rPr lang="de-DE" altLang="de-DE" i="1" dirty="0" smtClean="0"/>
              <a:t>Fremdheit ertragen</a:t>
            </a:r>
            <a:endParaRPr lang="de-DE" altLang="de-DE" i="1" dirty="0"/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609600" y="0"/>
            <a:ext cx="8229600" cy="5334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de-DE" b="1" kern="0" dirty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Konzepte von Fall</a:t>
            </a:r>
            <a:r>
              <a:rPr lang="de-DE" b="1" kern="0" dirty="0" err="1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arbeit</a:t>
            </a:r>
            <a:r>
              <a:rPr lang="de-DE" b="1" kern="0" dirty="0">
                <a:solidFill>
                  <a:srgbClr val="990099"/>
                </a:solidFill>
                <a:latin typeface="Arial" charset="0"/>
                <a:ea typeface="+mj-ea"/>
                <a:cs typeface="+mj-cs"/>
              </a:rPr>
              <a:t> und Fallverstehen</a:t>
            </a:r>
            <a:endParaRPr lang="de-DE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9" name="Textfeld 18"/>
          <p:cNvSpPr txBox="1"/>
          <p:nvPr/>
        </p:nvSpPr>
        <p:spPr>
          <a:xfrm rot="688650">
            <a:off x="3075107" y="4176578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1400" b="1" dirty="0" smtClean="0">
                <a:solidFill>
                  <a:srgbClr val="800080"/>
                </a:solidFill>
              </a:rPr>
              <a:t>Sinnperspektiven rekonstruieren</a:t>
            </a:r>
            <a:endParaRPr lang="de-DE" altLang="de-DE" sz="1400" b="1" dirty="0">
              <a:solidFill>
                <a:srgbClr val="800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288</Words>
  <Application>Microsoft Office PowerPoint</Application>
  <PresentationFormat>Bildschirmpräsentation (4:3)</PresentationFormat>
  <Paragraphs>181</Paragraphs>
  <Slides>18</Slides>
  <Notes>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19" baseType="lpstr">
      <vt:lpstr>Standarddesign</vt:lpstr>
      <vt:lpstr>PowerPoint-Präsentation</vt:lpstr>
      <vt:lpstr>Fallarbeit vermitteln</vt:lpstr>
      <vt:lpstr>Fallarbeit vermitteln Vision für den Studienverlauf</vt:lpstr>
      <vt:lpstr>PowerPoint-Präsentation</vt:lpstr>
      <vt:lpstr>PowerPoint-Präsentation</vt:lpstr>
      <vt:lpstr>PowerPoint-Präsentation</vt:lpstr>
      <vt:lpstr>2. „Kunstlehre“ des Fallverstehens und die „stellvertretende Deutung“   Dewe, Oevermann und Gildemeister  </vt:lpstr>
      <vt:lpstr>PowerPoint-Präsentation</vt:lpstr>
      <vt:lpstr>3. Wie lasse ich den Fall für sich sprechen? -Ethnographische Fallarbeit  Fritz Schütze</vt:lpstr>
      <vt:lpstr>PowerPoint-Präsentation</vt:lpstr>
      <vt:lpstr>4. Multiperspektivischen Fallarbeit  Burkhard Müller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Fr. Beate Steinhilber</dc:creator>
  <cp:lastModifiedBy>Benzus, Regina</cp:lastModifiedBy>
  <cp:revision>46</cp:revision>
  <cp:lastPrinted>2017-01-16T07:31:57Z</cp:lastPrinted>
  <dcterms:created xsi:type="dcterms:W3CDTF">1601-01-01T00:00:00Z</dcterms:created>
  <dcterms:modified xsi:type="dcterms:W3CDTF">2017-01-16T07:35:02Z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