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 id="2147483706" r:id="rId5"/>
  </p:sldMasterIdLst>
  <p:notesMasterIdLst>
    <p:notesMasterId r:id="rId16"/>
  </p:notesMasterIdLst>
  <p:handoutMasterIdLst>
    <p:handoutMasterId r:id="rId17"/>
  </p:handoutMasterIdLst>
  <p:sldIdLst>
    <p:sldId id="388" r:id="rId6"/>
    <p:sldId id="363" r:id="rId7"/>
    <p:sldId id="379" r:id="rId8"/>
    <p:sldId id="380" r:id="rId9"/>
    <p:sldId id="381" r:id="rId10"/>
    <p:sldId id="383" r:id="rId11"/>
    <p:sldId id="384" r:id="rId12"/>
    <p:sldId id="385" r:id="rId13"/>
    <p:sldId id="386" r:id="rId14"/>
    <p:sldId id="387" r:id="rId15"/>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ika Lorenzen" initials="AL" lastIdx="15" clrIdx="0">
    <p:extLst>
      <p:ext uri="{19B8F6BF-5375-455C-9EA6-DF929625EA0E}">
        <p15:presenceInfo xmlns:p15="http://schemas.microsoft.com/office/powerpoint/2012/main" userId="S-1-5-21-2926660739-929535874-1537172451-2326" providerId="AD"/>
      </p:ext>
    </p:extLst>
  </p:cmAuthor>
  <p:cmAuthor id="2" name="Denise Pasquale" initials="DP" lastIdx="2" clrIdx="1">
    <p:extLst>
      <p:ext uri="{19B8F6BF-5375-455C-9EA6-DF929625EA0E}">
        <p15:presenceInfo xmlns:p15="http://schemas.microsoft.com/office/powerpoint/2012/main" userId="Denise Pasqu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CD90"/>
    <a:srgbClr val="C46229"/>
    <a:srgbClr val="EAB086"/>
    <a:srgbClr val="3E5A2D"/>
    <a:srgbClr val="57823B"/>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C7E779-4B71-4E1B-BCDF-A9035E76AF27}" v="1" dt="2025-07-07T12:23:40.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94691"/>
  </p:normalViewPr>
  <p:slideViewPr>
    <p:cSldViewPr snapToGrid="0">
      <p:cViewPr varScale="1">
        <p:scale>
          <a:sx n="78" d="100"/>
          <a:sy n="78" d="100"/>
        </p:scale>
        <p:origin x="1680" y="62"/>
      </p:cViewPr>
      <p:guideLst>
        <p:guide orient="horz" pos="411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ag, Denise" userId="96191729-288b-4ca4-8aed-6c5339c31a7e" providerId="ADAL" clId="{7EC7E779-4B71-4E1B-BCDF-A9035E76AF27}"/>
    <pc:docChg chg="addSld modSld sldOrd modMainMaster">
      <pc:chgData name="Maag, Denise" userId="96191729-288b-4ca4-8aed-6c5339c31a7e" providerId="ADAL" clId="{7EC7E779-4B71-4E1B-BCDF-A9035E76AF27}" dt="2025-07-07T12:24:37.258" v="107"/>
      <pc:docMkLst>
        <pc:docMk/>
      </pc:docMkLst>
      <pc:sldChg chg="new ord">
        <pc:chgData name="Maag, Denise" userId="96191729-288b-4ca4-8aed-6c5339c31a7e" providerId="ADAL" clId="{7EC7E779-4B71-4E1B-BCDF-A9035E76AF27}" dt="2025-07-07T12:24:37.258" v="107"/>
        <pc:sldMkLst>
          <pc:docMk/>
          <pc:sldMk cId="3418396305" sldId="388"/>
        </pc:sldMkLst>
      </pc:sldChg>
      <pc:sldMasterChg chg="modSldLayout sldLayoutOrd">
        <pc:chgData name="Maag, Denise" userId="96191729-288b-4ca4-8aed-6c5339c31a7e" providerId="ADAL" clId="{7EC7E779-4B71-4E1B-BCDF-A9035E76AF27}" dt="2025-07-07T12:24:23.672" v="104" actId="20577"/>
        <pc:sldMasterMkLst>
          <pc:docMk/>
          <pc:sldMasterMk cId="862396065" sldId="2147483684"/>
        </pc:sldMasterMkLst>
        <pc:sldLayoutChg chg="modSp mod ord">
          <pc:chgData name="Maag, Denise" userId="96191729-288b-4ca4-8aed-6c5339c31a7e" providerId="ADAL" clId="{7EC7E779-4B71-4E1B-BCDF-A9035E76AF27}" dt="2025-07-07T12:24:23.672" v="104" actId="20577"/>
          <pc:sldLayoutMkLst>
            <pc:docMk/>
            <pc:sldMasterMk cId="862396065" sldId="2147483684"/>
            <pc:sldLayoutMk cId="3230485059" sldId="2147483707"/>
          </pc:sldLayoutMkLst>
          <pc:spChg chg="mod">
            <ac:chgData name="Maag, Denise" userId="96191729-288b-4ca4-8aed-6c5339c31a7e" providerId="ADAL" clId="{7EC7E779-4B71-4E1B-BCDF-A9035E76AF27}" dt="2025-07-07T12:24:23.672" v="104" actId="20577"/>
            <ac:spMkLst>
              <pc:docMk/>
              <pc:sldMasterMk cId="862396065" sldId="2147483684"/>
              <pc:sldLayoutMk cId="3230485059" sldId="2147483707"/>
              <ac:spMk id="16" creationId="{FA3632BE-8CBE-4C33-9264-EF476F2C9295}"/>
            </ac:spMkLst>
          </pc:spChg>
        </pc:sldLayoutChg>
      </pc:sldMasterChg>
      <pc:sldMasterChg chg="sldLayoutOrd">
        <pc:chgData name="Maag, Denise" userId="96191729-288b-4ca4-8aed-6c5339c31a7e" providerId="ADAL" clId="{7EC7E779-4B71-4E1B-BCDF-A9035E76AF27}" dt="2025-07-07T12:23:58.701" v="0" actId="20578"/>
        <pc:sldMasterMkLst>
          <pc:docMk/>
          <pc:sldMasterMk cId="4279444696" sldId="2147483706"/>
        </pc:sldMasterMkLst>
      </pc:sldMasterChg>
    </pc:docChg>
  </pc:docChgLst>
  <pc:docChgLst>
    <pc:chgData name="Pasquale, Denise" userId="96191729-288b-4ca4-8aed-6c5339c31a7e" providerId="ADAL" clId="{163FF53C-5040-415E-BDB6-8F0C5FFB635C}"/>
    <pc:docChg chg="undo custSel delSld modSld modMainMaster">
      <pc:chgData name="Pasquale, Denise" userId="96191729-288b-4ca4-8aed-6c5339c31a7e" providerId="ADAL" clId="{163FF53C-5040-415E-BDB6-8F0C5FFB635C}" dt="2025-01-21T09:23:21.341" v="662" actId="20577"/>
      <pc:docMkLst>
        <pc:docMk/>
      </pc:docMkLst>
      <pc:sldChg chg="addSp modSp mod">
        <pc:chgData name="Pasquale, Denise" userId="96191729-288b-4ca4-8aed-6c5339c31a7e" providerId="ADAL" clId="{163FF53C-5040-415E-BDB6-8F0C5FFB635C}" dt="2025-01-21T09:18:49.781" v="507"/>
        <pc:sldMkLst>
          <pc:docMk/>
          <pc:sldMk cId="2172489569" sldId="363"/>
        </pc:sldMkLst>
      </pc:sldChg>
      <pc:sldChg chg="modSp mod">
        <pc:chgData name="Pasquale, Denise" userId="96191729-288b-4ca4-8aed-6c5339c31a7e" providerId="ADAL" clId="{163FF53C-5040-415E-BDB6-8F0C5FFB635C}" dt="2025-01-21T09:23:21.341" v="662" actId="20577"/>
        <pc:sldMkLst>
          <pc:docMk/>
          <pc:sldMk cId="2027953255" sldId="379"/>
        </pc:sldMkLst>
      </pc:sldChg>
      <pc:sldChg chg="modSp mod">
        <pc:chgData name="Pasquale, Denise" userId="96191729-288b-4ca4-8aed-6c5339c31a7e" providerId="ADAL" clId="{163FF53C-5040-415E-BDB6-8F0C5FFB635C}" dt="2025-01-21T09:10:15.114" v="69" actId="2711"/>
        <pc:sldMkLst>
          <pc:docMk/>
          <pc:sldMk cId="1899098628" sldId="380"/>
        </pc:sldMkLst>
      </pc:sldChg>
      <pc:sldChg chg="modSp mod">
        <pc:chgData name="Pasquale, Denise" userId="96191729-288b-4ca4-8aed-6c5339c31a7e" providerId="ADAL" clId="{163FF53C-5040-415E-BDB6-8F0C5FFB635C}" dt="2025-01-21T09:21:42.681" v="560" actId="20577"/>
        <pc:sldMkLst>
          <pc:docMk/>
          <pc:sldMk cId="2373613014" sldId="381"/>
        </pc:sldMkLst>
      </pc:sldChg>
      <pc:sldChg chg="del">
        <pc:chgData name="Pasquale, Denise" userId="96191729-288b-4ca4-8aed-6c5339c31a7e" providerId="ADAL" clId="{163FF53C-5040-415E-BDB6-8F0C5FFB635C}" dt="2025-01-21T09:15:48.860" v="446" actId="47"/>
        <pc:sldMkLst>
          <pc:docMk/>
          <pc:sldMk cId="3470794000" sldId="382"/>
        </pc:sldMkLst>
      </pc:sldChg>
      <pc:sldChg chg="modSp mod">
        <pc:chgData name="Pasquale, Denise" userId="96191729-288b-4ca4-8aed-6c5339c31a7e" providerId="ADAL" clId="{163FF53C-5040-415E-BDB6-8F0C5FFB635C}" dt="2025-01-21T09:22:27.298" v="570" actId="20577"/>
        <pc:sldMkLst>
          <pc:docMk/>
          <pc:sldMk cId="1392220454" sldId="383"/>
        </pc:sldMkLst>
      </pc:sldChg>
      <pc:sldChg chg="modSp mod">
        <pc:chgData name="Pasquale, Denise" userId="96191729-288b-4ca4-8aed-6c5339c31a7e" providerId="ADAL" clId="{163FF53C-5040-415E-BDB6-8F0C5FFB635C}" dt="2025-01-21T09:23:07.455" v="609" actId="20577"/>
        <pc:sldMkLst>
          <pc:docMk/>
          <pc:sldMk cId="3109444" sldId="384"/>
        </pc:sldMkLst>
      </pc:sldChg>
      <pc:sldChg chg="modSp mod">
        <pc:chgData name="Pasquale, Denise" userId="96191729-288b-4ca4-8aed-6c5339c31a7e" providerId="ADAL" clId="{163FF53C-5040-415E-BDB6-8F0C5FFB635C}" dt="2025-01-21T09:16:59.502" v="462" actId="20577"/>
        <pc:sldMkLst>
          <pc:docMk/>
          <pc:sldMk cId="3032516198" sldId="385"/>
        </pc:sldMkLst>
      </pc:sldChg>
      <pc:sldChg chg="modSp mod">
        <pc:chgData name="Pasquale, Denise" userId="96191729-288b-4ca4-8aed-6c5339c31a7e" providerId="ADAL" clId="{163FF53C-5040-415E-BDB6-8F0C5FFB635C}" dt="2025-01-21T09:18:00.582" v="499" actId="20577"/>
        <pc:sldMkLst>
          <pc:docMk/>
          <pc:sldMk cId="3386217581" sldId="387"/>
        </pc:sldMkLst>
      </pc:sldChg>
      <pc:sldMasterChg chg="modSldLayout">
        <pc:chgData name="Pasquale, Denise" userId="96191729-288b-4ca4-8aed-6c5339c31a7e" providerId="ADAL" clId="{163FF53C-5040-415E-BDB6-8F0C5FFB635C}" dt="2025-01-21T09:20:44.064" v="544" actId="692"/>
        <pc:sldMasterMkLst>
          <pc:docMk/>
          <pc:sldMasterMk cId="862396065" sldId="2147483684"/>
        </pc:sldMasterMkLst>
        <pc:sldLayoutChg chg="addSp delSp modSp mod">
          <pc:chgData name="Pasquale, Denise" userId="96191729-288b-4ca4-8aed-6c5339c31a7e" providerId="ADAL" clId="{163FF53C-5040-415E-BDB6-8F0C5FFB635C}" dt="2025-01-21T09:20:44.064" v="544" actId="692"/>
          <pc:sldLayoutMkLst>
            <pc:docMk/>
            <pc:sldMasterMk cId="862396065" sldId="2147483684"/>
            <pc:sldLayoutMk cId="2066959134" sldId="2147483685"/>
          </pc:sldLayoutMkLst>
        </pc:sldLayoutChg>
        <pc:sldLayoutChg chg="modSp">
          <pc:chgData name="Pasquale, Denise" userId="96191729-288b-4ca4-8aed-6c5339c31a7e" providerId="ADAL" clId="{163FF53C-5040-415E-BDB6-8F0C5FFB635C}" dt="2025-01-21T09:09:40.585" v="68" actId="255"/>
          <pc:sldLayoutMkLst>
            <pc:docMk/>
            <pc:sldMasterMk cId="862396065" sldId="2147483684"/>
            <pc:sldLayoutMk cId="810409667" sldId="214748370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83BC171B-86E0-4183-AC79-A243E8A9A740}" type="datetimeFigureOut">
              <a:rPr lang="de-DE" smtClean="0"/>
              <a:t>07.07.2025</a:t>
            </a:fld>
            <a:endParaRPr lang="de-DE"/>
          </a:p>
        </p:txBody>
      </p:sp>
      <p:sp>
        <p:nvSpPr>
          <p:cNvPr id="4" name="Fußzeilenplatzhalt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668F6A29-8FA2-4A5A-96B0-CE35BCCAEB56}" type="slidenum">
              <a:rPr lang="de-DE" smtClean="0"/>
              <a:t>‹Nr.›</a:t>
            </a:fld>
            <a:endParaRPr lang="de-DE"/>
          </a:p>
        </p:txBody>
      </p:sp>
    </p:spTree>
    <p:extLst>
      <p:ext uri="{BB962C8B-B14F-4D97-AF65-F5344CB8AC3E}">
        <p14:creationId xmlns:p14="http://schemas.microsoft.com/office/powerpoint/2010/main" val="3355868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45DA102D-F474-654C-8C64-F6940C9C8226}" type="datetimeFigureOut">
              <a:rPr lang="de-DE" smtClean="0"/>
              <a:t>07.07.2025</a:t>
            </a:fld>
            <a:endParaRPr lang="de-DE"/>
          </a:p>
        </p:txBody>
      </p:sp>
      <p:sp>
        <p:nvSpPr>
          <p:cNvPr id="4" name="Folienbildplatzhalt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BA329A6-3E7A-2E44-89CC-E308FFBCCF4D}" type="slidenum">
              <a:rPr lang="de-DE" smtClean="0"/>
              <a:t>‹Nr.›</a:t>
            </a:fld>
            <a:endParaRPr lang="de-DE"/>
          </a:p>
        </p:txBody>
      </p:sp>
    </p:spTree>
    <p:extLst>
      <p:ext uri="{BB962C8B-B14F-4D97-AF65-F5344CB8AC3E}">
        <p14:creationId xmlns:p14="http://schemas.microsoft.com/office/powerpoint/2010/main" val="15373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1_Wissen_Titelfolie">
    <p:spTree>
      <p:nvGrpSpPr>
        <p:cNvPr id="1" name=""/>
        <p:cNvGrpSpPr/>
        <p:nvPr/>
      </p:nvGrpSpPr>
      <p:grpSpPr>
        <a:xfrm>
          <a:off x="0" y="0"/>
          <a:ext cx="0" cy="0"/>
          <a:chOff x="0" y="0"/>
          <a:chExt cx="0" cy="0"/>
        </a:xfrm>
      </p:grpSpPr>
      <p:sp>
        <p:nvSpPr>
          <p:cNvPr id="21" name="Textfeld 20">
            <a:extLst>
              <a:ext uri="{FF2B5EF4-FFF2-40B4-BE49-F238E27FC236}">
                <a16:creationId xmlns:a16="http://schemas.microsoft.com/office/drawing/2014/main" id="{4516C2B3-8524-D47E-1A6F-7E0872ECBE17}"/>
              </a:ext>
            </a:extLst>
          </p:cNvPr>
          <p:cNvSpPr txBox="1"/>
          <p:nvPr userDrawn="1"/>
        </p:nvSpPr>
        <p:spPr>
          <a:xfrm>
            <a:off x="403906" y="3913742"/>
            <a:ext cx="8366041" cy="830997"/>
          </a:xfrm>
          <a:prstGeom prst="rect">
            <a:avLst/>
          </a:prstGeom>
          <a:solidFill>
            <a:srgbClr val="EAB086"/>
          </a:solidFill>
        </p:spPr>
        <p:txBody>
          <a:bodyPr wrap="square" rtlCol="0">
            <a:spAutoFit/>
          </a:bodyPr>
          <a:lstStyle/>
          <a:p>
            <a:pPr algn="ctr"/>
            <a:r>
              <a:rPr lang="de-DE" sz="2400" dirty="0">
                <a:latin typeface="Arial" panose="020B0604020202020204" pitchFamily="34" charset="0"/>
                <a:cs typeface="Arial" panose="020B0604020202020204" pitchFamily="34" charset="0"/>
              </a:rPr>
              <a:t>Allgemeine Hintergründe und Informationen zur</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QuebIn-Schulung</a:t>
            </a:r>
          </a:p>
        </p:txBody>
      </p:sp>
      <p:sp>
        <p:nvSpPr>
          <p:cNvPr id="23" name="Textfeld 22">
            <a:extLst>
              <a:ext uri="{FF2B5EF4-FFF2-40B4-BE49-F238E27FC236}">
                <a16:creationId xmlns:a16="http://schemas.microsoft.com/office/drawing/2014/main" id="{97E33219-442A-6876-34D4-AEA2FBC4BF7A}"/>
              </a:ext>
            </a:extLst>
          </p:cNvPr>
          <p:cNvSpPr txBox="1"/>
          <p:nvPr userDrawn="1"/>
        </p:nvSpPr>
        <p:spPr>
          <a:xfrm>
            <a:off x="403906" y="5348215"/>
            <a:ext cx="3707026" cy="1169551"/>
          </a:xfrm>
          <a:prstGeom prst="rect">
            <a:avLst/>
          </a:prstGeom>
          <a:noFill/>
          <a:ln w="28575">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Evangelische Hochschule Freiburg,</a:t>
            </a:r>
          </a:p>
          <a:p>
            <a:pPr marL="180975" indent="0" algn="l"/>
            <a:r>
              <a:rPr lang="de-DE" sz="1000" dirty="0">
                <a:latin typeface="Arial" panose="020B0604020202020204" pitchFamily="34" charset="0"/>
                <a:cs typeface="Arial" panose="020B0604020202020204" pitchFamily="34" charset="0"/>
              </a:rPr>
              <a:t>Zentrum für Kinder- und Jugendforschung</a:t>
            </a:r>
          </a:p>
          <a:p>
            <a:pPr marL="180975" indent="0" algn="l"/>
            <a:r>
              <a:rPr lang="de-DE" sz="1000" dirty="0">
                <a:latin typeface="Arial" panose="020B0604020202020204" pitchFamily="34" charset="0"/>
                <a:cs typeface="Arial" panose="020B0604020202020204" pitchFamily="34" charset="0"/>
              </a:rPr>
              <a:t>QuebIn – Qualitätsentwicklung bindungsbezogener Interaktionen in Kindertageseinrichtungen</a:t>
            </a:r>
          </a:p>
          <a:p>
            <a:pPr marL="180975" indent="0" algn="l"/>
            <a:r>
              <a:rPr lang="de-DE" sz="1000" dirty="0">
                <a:latin typeface="Arial" panose="020B0604020202020204" pitchFamily="34" charset="0"/>
                <a:cs typeface="Arial" panose="020B0604020202020204" pitchFamily="34" charset="0"/>
                <a:hlinkClick r:id="rId2"/>
              </a:rPr>
              <a:t>www.quebin.de</a:t>
            </a:r>
            <a:endParaRPr lang="de-DE" sz="1000" dirty="0">
              <a:latin typeface="Arial" panose="020B0604020202020204" pitchFamily="34" charset="0"/>
              <a:cs typeface="Arial" panose="020B0604020202020204" pitchFamily="34" charset="0"/>
            </a:endParaRPr>
          </a:p>
          <a:p>
            <a:pPr marL="180975" indent="0" algn="l"/>
            <a:endParaRPr lang="de-DE" sz="1000" dirty="0">
              <a:latin typeface="Arial" panose="020B0604020202020204" pitchFamily="34" charset="0"/>
              <a:cs typeface="Arial" panose="020B0604020202020204" pitchFamily="34" charset="0"/>
            </a:endParaRPr>
          </a:p>
          <a:p>
            <a:pPr marL="180975" indent="0" algn="l"/>
            <a:r>
              <a:rPr lang="de-DE" sz="1000" dirty="0">
                <a:latin typeface="Arial" panose="020B0604020202020204" pitchFamily="34" charset="0"/>
                <a:cs typeface="Arial" panose="020B0604020202020204" pitchFamily="34" charset="0"/>
              </a:rPr>
              <a:t>Alle Rechte vorbehalten</a:t>
            </a: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79676" y="1742840"/>
            <a:ext cx="3741517" cy="1947760"/>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
        <p:nvSpPr>
          <p:cNvPr id="8" name="Gleichschenkliges Dreieck 7">
            <a:extLst>
              <a:ext uri="{FF2B5EF4-FFF2-40B4-BE49-F238E27FC236}">
                <a16:creationId xmlns:a16="http://schemas.microsoft.com/office/drawing/2014/main" id="{391B9C44-E23F-8426-95E6-D7EA35C767FF}"/>
              </a:ext>
            </a:extLst>
          </p:cNvPr>
          <p:cNvSpPr/>
          <p:nvPr userDrawn="1"/>
        </p:nvSpPr>
        <p:spPr>
          <a:xfrm rot="10800000">
            <a:off x="85090" y="-11577"/>
            <a:ext cx="1378585" cy="979805"/>
          </a:xfrm>
          <a:prstGeom prst="triangle">
            <a:avLst/>
          </a:prstGeom>
          <a:solidFill>
            <a:srgbClr val="3E5A2D"/>
          </a:solidFill>
          <a:ln>
            <a:solidFill>
              <a:srgbClr val="3E5A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Gleichschenkliges Dreieck 8">
            <a:extLst>
              <a:ext uri="{FF2B5EF4-FFF2-40B4-BE49-F238E27FC236}">
                <a16:creationId xmlns:a16="http://schemas.microsoft.com/office/drawing/2014/main" id="{F4EAB80A-7E08-63E6-1DC6-4865DC82A1AC}"/>
              </a:ext>
            </a:extLst>
          </p:cNvPr>
          <p:cNvSpPr/>
          <p:nvPr userDrawn="1"/>
        </p:nvSpPr>
        <p:spPr>
          <a:xfrm rot="5400000">
            <a:off x="-144377" y="1168253"/>
            <a:ext cx="939800" cy="668020"/>
          </a:xfrm>
          <a:prstGeom prst="triangle">
            <a:avLst/>
          </a:prstGeom>
          <a:solidFill>
            <a:srgbClr val="EAB086"/>
          </a:solidFill>
          <a:ln>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0" name="Gleichschenkliges Dreieck 9">
            <a:extLst>
              <a:ext uri="{FF2B5EF4-FFF2-40B4-BE49-F238E27FC236}">
                <a16:creationId xmlns:a16="http://schemas.microsoft.com/office/drawing/2014/main" id="{5A5C5B29-5070-9203-8EBB-C54C26E8AD6D}"/>
              </a:ext>
            </a:extLst>
          </p:cNvPr>
          <p:cNvSpPr/>
          <p:nvPr userDrawn="1"/>
        </p:nvSpPr>
        <p:spPr>
          <a:xfrm rot="18819946">
            <a:off x="1179830" y="641203"/>
            <a:ext cx="1144905" cy="813435"/>
          </a:xfrm>
          <a:prstGeom prst="triangle">
            <a:avLst/>
          </a:prstGeom>
          <a:solidFill>
            <a:srgbClr val="C46229"/>
          </a:solidFill>
          <a:ln>
            <a:solidFill>
              <a:srgbClr val="C462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1" name="Gleichschenkliges Dreieck 10">
            <a:extLst>
              <a:ext uri="{FF2B5EF4-FFF2-40B4-BE49-F238E27FC236}">
                <a16:creationId xmlns:a16="http://schemas.microsoft.com/office/drawing/2014/main" id="{D125A5CC-596C-29EF-9A7F-58DFF40F2185}"/>
              </a:ext>
            </a:extLst>
          </p:cNvPr>
          <p:cNvSpPr/>
          <p:nvPr userDrawn="1"/>
        </p:nvSpPr>
        <p:spPr>
          <a:xfrm rot="14511490">
            <a:off x="827723" y="1723560"/>
            <a:ext cx="524510" cy="452755"/>
          </a:xfrm>
          <a:prstGeom prst="triangle">
            <a:avLst/>
          </a:prstGeom>
          <a:solidFill>
            <a:srgbClr val="A9CD90"/>
          </a:solidFill>
          <a:ln>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2066959134"/>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I.1_Wissen_Titel und Inhalt">
    <p:spTree>
      <p:nvGrpSpPr>
        <p:cNvPr id="1" name=""/>
        <p:cNvGrpSpPr/>
        <p:nvPr/>
      </p:nvGrpSpPr>
      <p:grpSpPr>
        <a:xfrm>
          <a:off x="0" y="0"/>
          <a:ext cx="0" cy="0"/>
          <a:chOff x="0" y="0"/>
          <a:chExt cx="0" cy="0"/>
        </a:xfrm>
      </p:grpSpPr>
      <p:cxnSp>
        <p:nvCxnSpPr>
          <p:cNvPr id="7" name="Gerade Verbindung 5">
            <a:extLst>
              <a:ext uri="{FF2B5EF4-FFF2-40B4-BE49-F238E27FC236}">
                <a16:creationId xmlns:a16="http://schemas.microsoft.com/office/drawing/2014/main" id="{4CB61C17-498B-F468-1F65-4844179FA3C5}"/>
              </a:ext>
            </a:extLst>
          </p:cNvPr>
          <p:cNvCxnSpPr/>
          <p:nvPr userDrawn="1"/>
        </p:nvCxnSpPr>
        <p:spPr>
          <a:xfrm>
            <a:off x="-24360" y="1212256"/>
            <a:ext cx="6277232" cy="0"/>
          </a:xfrm>
          <a:prstGeom prst="line">
            <a:avLst/>
          </a:prstGeom>
          <a:ln w="28575">
            <a:solidFill>
              <a:srgbClr val="C46229"/>
            </a:solidFill>
          </a:ln>
        </p:spPr>
        <p:style>
          <a:lnRef idx="1">
            <a:schemeClr val="accent1"/>
          </a:lnRef>
          <a:fillRef idx="0">
            <a:schemeClr val="accent1"/>
          </a:fillRef>
          <a:effectRef idx="0">
            <a:schemeClr val="accent1"/>
          </a:effectRef>
          <a:fontRef idx="minor">
            <a:schemeClr val="tx1"/>
          </a:fontRef>
        </p:style>
      </p:cxnSp>
      <p:cxnSp>
        <p:nvCxnSpPr>
          <p:cNvPr id="8" name="Gerade Verbindung 6">
            <a:extLst>
              <a:ext uri="{FF2B5EF4-FFF2-40B4-BE49-F238E27FC236}">
                <a16:creationId xmlns:a16="http://schemas.microsoft.com/office/drawing/2014/main" id="{35775A02-B605-080A-FBC2-5181EF842B31}"/>
              </a:ext>
            </a:extLst>
          </p:cNvPr>
          <p:cNvCxnSpPr>
            <a:cxnSpLocks/>
          </p:cNvCxnSpPr>
          <p:nvPr userDrawn="1"/>
        </p:nvCxnSpPr>
        <p:spPr>
          <a:xfrm>
            <a:off x="5409377" y="1098778"/>
            <a:ext cx="3734623" cy="0"/>
          </a:xfrm>
          <a:prstGeom prst="line">
            <a:avLst/>
          </a:prstGeom>
          <a:ln w="28575">
            <a:solidFill>
              <a:srgbClr val="3E5A2D"/>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C28B42E2-6247-2E61-1B3E-38A1F814584B}"/>
              </a:ext>
            </a:extLst>
          </p:cNvPr>
          <p:cNvCxnSpPr>
            <a:cxnSpLocks/>
          </p:cNvCxnSpPr>
          <p:nvPr userDrawn="1"/>
        </p:nvCxnSpPr>
        <p:spPr>
          <a:xfrm>
            <a:off x="5727974" y="985571"/>
            <a:ext cx="1098515" cy="0"/>
          </a:xfrm>
          <a:prstGeom prst="line">
            <a:avLst/>
          </a:prstGeom>
          <a:ln w="28575">
            <a:solidFill>
              <a:srgbClr val="A9CD90"/>
            </a:solidFill>
          </a:ln>
        </p:spPr>
        <p:style>
          <a:lnRef idx="1">
            <a:schemeClr val="accent1"/>
          </a:lnRef>
          <a:fillRef idx="0">
            <a:schemeClr val="accent1"/>
          </a:fillRef>
          <a:effectRef idx="0">
            <a:schemeClr val="accent1"/>
          </a:effectRef>
          <a:fontRef idx="minor">
            <a:schemeClr val="tx1"/>
          </a:fontRef>
        </p:style>
      </p:cxnSp>
      <p:sp>
        <p:nvSpPr>
          <p:cNvPr id="17" name="Abgerundetes Rechteck 11">
            <a:extLst>
              <a:ext uri="{FF2B5EF4-FFF2-40B4-BE49-F238E27FC236}">
                <a16:creationId xmlns:a16="http://schemas.microsoft.com/office/drawing/2014/main" id="{872E5DFE-B903-4A05-91E6-1E8616C9B5CD}"/>
              </a:ext>
            </a:extLst>
          </p:cNvPr>
          <p:cNvSpPr/>
          <p:nvPr userDrawn="1"/>
        </p:nvSpPr>
        <p:spPr>
          <a:xfrm>
            <a:off x="265794" y="1313595"/>
            <a:ext cx="8599237" cy="5034053"/>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p:nvPr>
        </p:nvSpPr>
        <p:spPr>
          <a:xfrm>
            <a:off x="265793" y="727979"/>
            <a:ext cx="7886700" cy="1325563"/>
          </a:xfrm>
          <a:prstGeom prst="rect">
            <a:avLst/>
          </a:prstGeom>
        </p:spPr>
        <p:txBody>
          <a:bodyPr/>
          <a:lstStyle>
            <a:lvl1pPr>
              <a:defRPr lang="en-US" sz="2600" i="0" kern="1200" dirty="0">
                <a:solidFill>
                  <a:srgbClr val="3E5A2D"/>
                </a:solidFill>
                <a:latin typeface="+mj-lt"/>
                <a:ea typeface="+mn-ea"/>
                <a:cs typeface="Calibri" panose="020F0502020204030204" pitchFamily="34" charset="0"/>
              </a:defRPr>
            </a:lvl1pPr>
          </a:lstStyle>
          <a:p>
            <a:r>
              <a:rPr lang="de-DE" dirty="0"/>
              <a:t>Mastertitelformat bearbeiten</a:t>
            </a:r>
            <a:endParaRPr lang="en-US" dirty="0"/>
          </a:p>
        </p:txBody>
      </p:sp>
      <p:sp>
        <p:nvSpPr>
          <p:cNvPr id="23" name="Content Placeholder 2"/>
          <p:cNvSpPr>
            <a:spLocks noGrp="1"/>
          </p:cNvSpPr>
          <p:nvPr>
            <p:ph idx="1"/>
          </p:nvPr>
        </p:nvSpPr>
        <p:spPr>
          <a:xfrm>
            <a:off x="628650" y="1825625"/>
            <a:ext cx="7886700" cy="4351338"/>
          </a:xfrm>
          <a:prstGeom prst="rect">
            <a:avLst/>
          </a:prstGeom>
        </p:spPr>
        <p:txBody>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7179" y="432779"/>
            <a:ext cx="1227852" cy="478879"/>
          </a:xfrm>
          <a:prstGeom prst="rect">
            <a:avLst/>
          </a:prstGeom>
        </p:spPr>
      </p:pic>
      <p:pic>
        <p:nvPicPr>
          <p:cNvPr id="3" name="Grafik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810" y="6405070"/>
            <a:ext cx="340840" cy="394457"/>
          </a:xfrm>
          <a:prstGeom prst="rect">
            <a:avLst/>
          </a:prstGeom>
        </p:spPr>
      </p:pic>
      <p:pic>
        <p:nvPicPr>
          <p:cNvPr id="4" name="Grafik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6377101"/>
            <a:ext cx="1080077" cy="450393"/>
          </a:xfrm>
          <a:prstGeom prst="rect">
            <a:avLst/>
          </a:prstGeom>
        </p:spPr>
      </p:pic>
    </p:spTree>
    <p:extLst>
      <p:ext uri="{BB962C8B-B14F-4D97-AF65-F5344CB8AC3E}">
        <p14:creationId xmlns:p14="http://schemas.microsoft.com/office/powerpoint/2010/main" val="810409667"/>
      </p:ext>
    </p:extLst>
  </p:cSld>
  <p:clrMapOvr>
    <a:masterClrMapping/>
  </p:clrMapOvr>
  <p:hf hdr="0" ftr="0" dt="0"/>
  <p:extLst>
    <p:ext uri="{DCECCB84-F9BA-43D5-87BE-67443E8EF086}">
      <p15:sldGuideLst xmlns:p15="http://schemas.microsoft.com/office/powerpoint/2012/main">
        <p15:guide id="1" orient="horz" pos="4269">
          <p15:clr>
            <a:srgbClr val="FBAE40"/>
          </p15:clr>
        </p15:guide>
        <p15:guide id="2" pos="55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I.1_Wissen_Titelfolie">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97E33219-442A-6876-34D4-AEA2FBC4BF7A}"/>
              </a:ext>
            </a:extLst>
          </p:cNvPr>
          <p:cNvSpPr txBox="1"/>
          <p:nvPr userDrawn="1"/>
        </p:nvSpPr>
        <p:spPr>
          <a:xfrm>
            <a:off x="233373" y="6094882"/>
            <a:ext cx="3707026" cy="553998"/>
          </a:xfrm>
          <a:prstGeom prst="rect">
            <a:avLst/>
          </a:prstGeom>
          <a:noFill/>
          <a:ln w="28575">
            <a:solidFill>
              <a:schemeClr val="bg1"/>
            </a:solidFill>
          </a:ln>
        </p:spPr>
        <p:txBody>
          <a:bodyPr wrap="square" rtlCol="0">
            <a:spAutoFit/>
          </a:bodyPr>
          <a:lstStyle/>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QuebIn – Qualitätsentwicklung bindungsbezogener Interaktionen in Kindertageseinrichtungen</a:t>
            </a:r>
          </a:p>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www.quebin.de</a:t>
            </a:r>
            <a:endPar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27811" y="540504"/>
            <a:ext cx="2309607" cy="1202336"/>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
        <p:nvSpPr>
          <p:cNvPr id="8" name="Gleichschenkliges Dreieck 7">
            <a:extLst>
              <a:ext uri="{FF2B5EF4-FFF2-40B4-BE49-F238E27FC236}">
                <a16:creationId xmlns:a16="http://schemas.microsoft.com/office/drawing/2014/main" id="{391B9C44-E23F-8426-95E6-D7EA35C767FF}"/>
              </a:ext>
            </a:extLst>
          </p:cNvPr>
          <p:cNvSpPr/>
          <p:nvPr userDrawn="1"/>
        </p:nvSpPr>
        <p:spPr>
          <a:xfrm rot="10800000">
            <a:off x="85090" y="-11577"/>
            <a:ext cx="1378585" cy="979805"/>
          </a:xfrm>
          <a:prstGeom prst="triangle">
            <a:avLst/>
          </a:prstGeom>
          <a:solidFill>
            <a:srgbClr val="3E5A2D"/>
          </a:solidFill>
          <a:ln>
            <a:solidFill>
              <a:srgbClr val="3E5A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 name="Gleichschenkliges Dreieck 8">
            <a:extLst>
              <a:ext uri="{FF2B5EF4-FFF2-40B4-BE49-F238E27FC236}">
                <a16:creationId xmlns:a16="http://schemas.microsoft.com/office/drawing/2014/main" id="{F4EAB80A-7E08-63E6-1DC6-4865DC82A1AC}"/>
              </a:ext>
            </a:extLst>
          </p:cNvPr>
          <p:cNvSpPr/>
          <p:nvPr userDrawn="1"/>
        </p:nvSpPr>
        <p:spPr>
          <a:xfrm rot="5400000">
            <a:off x="-144377" y="1168253"/>
            <a:ext cx="939800" cy="668020"/>
          </a:xfrm>
          <a:prstGeom prst="triangle">
            <a:avLst/>
          </a:prstGeom>
          <a:solidFill>
            <a:srgbClr val="EAB086"/>
          </a:solidFill>
          <a:ln>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0" name="Gleichschenkliges Dreieck 9">
            <a:extLst>
              <a:ext uri="{FF2B5EF4-FFF2-40B4-BE49-F238E27FC236}">
                <a16:creationId xmlns:a16="http://schemas.microsoft.com/office/drawing/2014/main" id="{5A5C5B29-5070-9203-8EBB-C54C26E8AD6D}"/>
              </a:ext>
            </a:extLst>
          </p:cNvPr>
          <p:cNvSpPr/>
          <p:nvPr userDrawn="1"/>
        </p:nvSpPr>
        <p:spPr>
          <a:xfrm rot="18819946">
            <a:off x="1179830" y="641203"/>
            <a:ext cx="1144905" cy="813435"/>
          </a:xfrm>
          <a:prstGeom prst="triangle">
            <a:avLst/>
          </a:prstGeom>
          <a:solidFill>
            <a:srgbClr val="C46229"/>
          </a:solidFill>
          <a:ln>
            <a:solidFill>
              <a:srgbClr val="C462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Gleichschenkliges Dreieck 10">
            <a:extLst>
              <a:ext uri="{FF2B5EF4-FFF2-40B4-BE49-F238E27FC236}">
                <a16:creationId xmlns:a16="http://schemas.microsoft.com/office/drawing/2014/main" id="{D125A5CC-596C-29EF-9A7F-58DFF40F2185}"/>
              </a:ext>
            </a:extLst>
          </p:cNvPr>
          <p:cNvSpPr/>
          <p:nvPr userDrawn="1"/>
        </p:nvSpPr>
        <p:spPr>
          <a:xfrm rot="14511490">
            <a:off x="827723" y="1723560"/>
            <a:ext cx="524510" cy="452755"/>
          </a:xfrm>
          <a:prstGeom prst="triangle">
            <a:avLst/>
          </a:prstGeom>
          <a:solidFill>
            <a:srgbClr val="A9CD90"/>
          </a:solidFill>
          <a:ln>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2" name="Abgerundetes Rechteck 11">
            <a:extLst>
              <a:ext uri="{FF2B5EF4-FFF2-40B4-BE49-F238E27FC236}">
                <a16:creationId xmlns:a16="http://schemas.microsoft.com/office/drawing/2014/main" id="{BD2FE919-138C-47D7-8CD0-FBC54554C527}"/>
              </a:ext>
            </a:extLst>
          </p:cNvPr>
          <p:cNvSpPr/>
          <p:nvPr userDrawn="1"/>
        </p:nvSpPr>
        <p:spPr>
          <a:xfrm>
            <a:off x="403905" y="2260253"/>
            <a:ext cx="8287421" cy="2101094"/>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 name="Textfeld 5">
            <a:extLst>
              <a:ext uri="{FF2B5EF4-FFF2-40B4-BE49-F238E27FC236}">
                <a16:creationId xmlns:a16="http://schemas.microsoft.com/office/drawing/2014/main" id="{B9217BCB-F575-4246-AB3D-20A200867137}"/>
              </a:ext>
            </a:extLst>
          </p:cNvPr>
          <p:cNvSpPr txBox="1"/>
          <p:nvPr userDrawn="1"/>
        </p:nvSpPr>
        <p:spPr>
          <a:xfrm>
            <a:off x="452674" y="2269786"/>
            <a:ext cx="8109974" cy="23852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Urheberrechtshinweis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2025 Evangelische Hochschule Freiburg, Zentrum für Kinder- und Jugendforschung.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Alle Rechte vorbehalten.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Die Inhalte dieser Präsentation sind urheberrechtlich geschützt. Die Präsentationsfolien dürfen für Fort- und Weiterbildungszwecke verwendet, an den jeweiligen Schulungskontext angepasst und damit bearbeitet werden, sofern die ursprünglichen Urheber namentlich genannt werden. Die Vervielfältigung und Verbreitung der Präsentationsfolien für gewerbliche oder kommerzielle Zwecke ist untersagt.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15" name="Abgerundetes Rechteck 11">
            <a:extLst>
              <a:ext uri="{FF2B5EF4-FFF2-40B4-BE49-F238E27FC236}">
                <a16:creationId xmlns:a16="http://schemas.microsoft.com/office/drawing/2014/main" id="{4A256276-0A4A-4554-A117-26E21AAB32F6}"/>
              </a:ext>
            </a:extLst>
          </p:cNvPr>
          <p:cNvSpPr/>
          <p:nvPr userDrawn="1"/>
        </p:nvSpPr>
        <p:spPr>
          <a:xfrm>
            <a:off x="403905" y="4480925"/>
            <a:ext cx="8287421" cy="1041908"/>
          </a:xfrm>
          <a:prstGeom prst="roundRect">
            <a:avLst>
              <a:gd name="adj" fmla="val 3782"/>
            </a:avLst>
          </a:prstGeom>
          <a:noFill/>
          <a:ln w="19050">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6" name="Textfeld 15">
            <a:extLst>
              <a:ext uri="{FF2B5EF4-FFF2-40B4-BE49-F238E27FC236}">
                <a16:creationId xmlns:a16="http://schemas.microsoft.com/office/drawing/2014/main" id="{FA3632BE-8CBE-4C33-9264-EF476F2C9295}"/>
              </a:ext>
            </a:extLst>
          </p:cNvPr>
          <p:cNvSpPr txBox="1"/>
          <p:nvPr userDrawn="1"/>
        </p:nvSpPr>
        <p:spPr>
          <a:xfrm>
            <a:off x="452674" y="4490819"/>
            <a:ext cx="8109974" cy="10464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Zitationsvorschlag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Weltzien, D., Fröhlich-Gildhoff, K., Lorenzen, A., Maag, D. &amp; Ferber, J. (2025). </a:t>
            </a:r>
            <a:r>
              <a:rPr kumimoji="0" lang="de-DE"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Allgemeine Hintergründe und Informationen zur QuebIn-Schulung</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[PowerPoint-Präsentation]. Verfügbar unter: </a:t>
            </a:r>
            <a:b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https://www.eh-freiburg.de/quebin/materialien/  </a:t>
            </a:r>
          </a:p>
        </p:txBody>
      </p:sp>
    </p:spTree>
    <p:extLst>
      <p:ext uri="{BB962C8B-B14F-4D97-AF65-F5344CB8AC3E}">
        <p14:creationId xmlns:p14="http://schemas.microsoft.com/office/powerpoint/2010/main" val="3230485059"/>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396065"/>
      </p:ext>
    </p:extLst>
  </p:cSld>
  <p:clrMap bg1="lt1" tx1="dk1" bg2="lt2" tx2="dk2" accent1="accent1" accent2="accent2" accent3="accent3" accent4="accent4" accent5="accent5" accent6="accent6" hlink="hlink" folHlink="folHlink"/>
  <p:sldLayoutIdLst>
    <p:sldLayoutId id="2147483685" r:id="rId1"/>
    <p:sldLayoutId id="2147483705" r:id="rId2"/>
    <p:sldLayoutId id="2147483707"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444696"/>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www.quebin.d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39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7. Kontakt </a:t>
            </a:r>
          </a:p>
        </p:txBody>
      </p:sp>
      <p:sp>
        <p:nvSpPr>
          <p:cNvPr id="3" name="Inhaltsplatzhalter 2"/>
          <p:cNvSpPr>
            <a:spLocks noGrp="1"/>
          </p:cNvSpPr>
          <p:nvPr>
            <p:ph idx="1"/>
          </p:nvPr>
        </p:nvSpPr>
        <p:spPr>
          <a:xfrm>
            <a:off x="618818" y="1510992"/>
            <a:ext cx="7886700" cy="4351338"/>
          </a:xfrm>
        </p:spPr>
        <p:txBody>
          <a:bodyPr/>
          <a:lstStyle/>
          <a:p>
            <a:pPr marL="0" indent="0">
              <a:buNone/>
            </a:pPr>
            <a:endParaRPr lang="de-DE" dirty="0"/>
          </a:p>
          <a:p>
            <a:pPr marL="0" indent="0">
              <a:buNone/>
            </a:pPr>
            <a:endParaRPr lang="de-DE" dirty="0"/>
          </a:p>
          <a:p>
            <a:pPr marL="0" indent="0">
              <a:buNone/>
            </a:pPr>
            <a:r>
              <a:rPr lang="de-DE" dirty="0"/>
              <a:t>{Kontaktmöglichkeiten ergänzen}</a:t>
            </a:r>
          </a:p>
        </p:txBody>
      </p:sp>
      <p:sp>
        <p:nvSpPr>
          <p:cNvPr id="4" name="Abgerundete rechteckige Legende 2">
            <a:extLst>
              <a:ext uri="{FF2B5EF4-FFF2-40B4-BE49-F238E27FC236}">
                <a16:creationId xmlns:a16="http://schemas.microsoft.com/office/drawing/2014/main" id="{933D7479-DFB7-40C4-8469-8BF132AD4C0D}"/>
              </a:ext>
            </a:extLst>
          </p:cNvPr>
          <p:cNvSpPr/>
          <p:nvPr/>
        </p:nvSpPr>
        <p:spPr>
          <a:xfrm rot="20711246">
            <a:off x="6020542" y="4624785"/>
            <a:ext cx="2757824" cy="1279629"/>
          </a:xfrm>
          <a:prstGeom prst="wedgeRoundRectCallout">
            <a:avLst>
              <a:gd name="adj1" fmla="val -21149"/>
              <a:gd name="adj2" fmla="val 44040"/>
              <a:gd name="adj3" fmla="val 16667"/>
            </a:avLst>
          </a:prstGeom>
          <a:solidFill>
            <a:srgbClr val="A9CD9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i="1" dirty="0">
                <a:solidFill>
                  <a:schemeClr val="accent6">
                    <a:lumMod val="50000"/>
                  </a:schemeClr>
                </a:solidFill>
                <a:latin typeface="Arial" panose="020B0604020202020204" pitchFamily="34" charset="0"/>
                <a:cs typeface="Arial" panose="020B0604020202020204" pitchFamily="34" charset="0"/>
              </a:rPr>
              <a:t>Besuchen Sie auch die QuebIn-Homepage</a:t>
            </a:r>
          </a:p>
          <a:p>
            <a:pPr algn="ctr"/>
            <a:r>
              <a:rPr lang="de-DE" i="1" dirty="0">
                <a:solidFill>
                  <a:schemeClr val="accent6">
                    <a:lumMod val="50000"/>
                  </a:schemeClr>
                </a:solidFill>
                <a:latin typeface="Arial" panose="020B0604020202020204" pitchFamily="34" charset="0"/>
                <a:cs typeface="Arial" panose="020B0604020202020204" pitchFamily="34" charset="0"/>
                <a:hlinkClick r:id="rId2"/>
              </a:rPr>
              <a:t>www.quebin.de</a:t>
            </a:r>
            <a:r>
              <a:rPr lang="de-DE" i="1" dirty="0">
                <a:solidFill>
                  <a:schemeClr val="accent6">
                    <a:lumMod val="50000"/>
                  </a:schemeClr>
                </a:solidFill>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621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48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600" i="0" dirty="0">
                <a:latin typeface="+mj-lt"/>
              </a:rPr>
              <a:t>Überblick</a:t>
            </a:r>
          </a:p>
        </p:txBody>
      </p:sp>
      <p:sp>
        <p:nvSpPr>
          <p:cNvPr id="3" name="Inhaltsplatzhalter 2"/>
          <p:cNvSpPr>
            <a:spLocks noGrp="1"/>
          </p:cNvSpPr>
          <p:nvPr>
            <p:ph idx="1"/>
          </p:nvPr>
        </p:nvSpPr>
        <p:spPr>
          <a:xfrm>
            <a:off x="628650" y="1571625"/>
            <a:ext cx="7886700" cy="4351338"/>
          </a:xfrm>
        </p:spPr>
        <p:txBody>
          <a:bodyPr/>
          <a:lstStyle/>
          <a:p>
            <a:pPr marL="457200" indent="-457200">
              <a:lnSpc>
                <a:spcPct val="200000"/>
              </a:lnSpc>
              <a:buAutoNum type="arabicPeriod"/>
            </a:pPr>
            <a:r>
              <a:rPr lang="de-DE" dirty="0"/>
              <a:t>Was bedeutet „QuebIn“?</a:t>
            </a:r>
          </a:p>
          <a:p>
            <a:pPr marL="457200" indent="-457200">
              <a:lnSpc>
                <a:spcPct val="200000"/>
              </a:lnSpc>
              <a:buAutoNum type="arabicPeriod"/>
            </a:pPr>
            <a:r>
              <a:rPr lang="de-DE" dirty="0"/>
              <a:t>An wen richtet sich QuebIn?</a:t>
            </a:r>
          </a:p>
          <a:p>
            <a:pPr marL="457200" indent="-457200">
              <a:lnSpc>
                <a:spcPct val="200000"/>
              </a:lnSpc>
              <a:buAutoNum type="arabicPeriod"/>
            </a:pPr>
            <a:r>
              <a:rPr lang="de-DE" dirty="0"/>
              <a:t>Inhalte von QuebIn</a:t>
            </a:r>
          </a:p>
          <a:p>
            <a:pPr marL="457200" indent="-457200">
              <a:lnSpc>
                <a:spcPct val="200000"/>
              </a:lnSpc>
              <a:buAutoNum type="arabicPeriod"/>
            </a:pPr>
            <a:r>
              <a:rPr lang="de-DE" dirty="0"/>
              <a:t>Materialien und Methoden</a:t>
            </a:r>
          </a:p>
          <a:p>
            <a:pPr marL="457200" indent="-457200">
              <a:lnSpc>
                <a:spcPct val="200000"/>
              </a:lnSpc>
              <a:buAutoNum type="arabicPeriod"/>
            </a:pPr>
            <a:r>
              <a:rPr lang="de-DE" dirty="0"/>
              <a:t>Umsetzung und Zeitplan</a:t>
            </a:r>
          </a:p>
          <a:p>
            <a:pPr marL="457200" indent="-457200">
              <a:lnSpc>
                <a:spcPct val="200000"/>
              </a:lnSpc>
              <a:buAutoNum type="arabicPeriod"/>
            </a:pPr>
            <a:r>
              <a:rPr lang="de-DE" dirty="0"/>
              <a:t>Zeit für Rückfragen</a:t>
            </a:r>
          </a:p>
          <a:p>
            <a:pPr marL="457200" indent="-457200">
              <a:lnSpc>
                <a:spcPct val="200000"/>
              </a:lnSpc>
              <a:buAutoNum type="arabicPeriod"/>
            </a:pPr>
            <a:r>
              <a:rPr lang="de-DE" dirty="0"/>
              <a:t>Kontakt</a:t>
            </a:r>
          </a:p>
          <a:p>
            <a:endParaRPr lang="de-DE" dirty="0"/>
          </a:p>
        </p:txBody>
      </p:sp>
    </p:spTree>
    <p:extLst>
      <p:ext uri="{BB962C8B-B14F-4D97-AF65-F5344CB8AC3E}">
        <p14:creationId xmlns:p14="http://schemas.microsoft.com/office/powerpoint/2010/main" val="202795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1. Was bedeutet „</a:t>
            </a:r>
            <a:r>
              <a:rPr lang="de-DE" sz="2800" i="0" dirty="0">
                <a:cs typeface="Arial" panose="020B0604020202020204" pitchFamily="34" charset="0"/>
              </a:rPr>
              <a:t>QuebIn</a:t>
            </a:r>
            <a:r>
              <a:rPr lang="de-DE" dirty="0">
                <a:cs typeface="Arial" panose="020B0604020202020204" pitchFamily="34" charset="0"/>
              </a:rPr>
              <a:t>“</a:t>
            </a:r>
            <a:r>
              <a:rPr lang="de-DE" sz="2800" i="0" dirty="0">
                <a:cs typeface="Arial" panose="020B0604020202020204" pitchFamily="34" charset="0"/>
              </a:rPr>
              <a:t> ?</a:t>
            </a:r>
          </a:p>
        </p:txBody>
      </p:sp>
      <p:sp>
        <p:nvSpPr>
          <p:cNvPr id="3" name="Inhaltsplatzhalter 2"/>
          <p:cNvSpPr>
            <a:spLocks noGrp="1"/>
          </p:cNvSpPr>
          <p:nvPr>
            <p:ph idx="1"/>
          </p:nvPr>
        </p:nvSpPr>
        <p:spPr>
          <a:xfrm>
            <a:off x="628650" y="1508125"/>
            <a:ext cx="8122060" cy="4351338"/>
          </a:xfrm>
        </p:spPr>
        <p:txBody>
          <a:bodyPr/>
          <a:lstStyle/>
          <a:p>
            <a:pPr marL="457200" indent="-457200">
              <a:lnSpc>
                <a:spcPct val="150000"/>
              </a:lnSpc>
            </a:pPr>
            <a:r>
              <a:rPr lang="de-DE" sz="2000" b="1" dirty="0">
                <a:solidFill>
                  <a:schemeClr val="accent6">
                    <a:lumMod val="50000"/>
                  </a:schemeClr>
                </a:solidFill>
              </a:rPr>
              <a:t>Qu</a:t>
            </a:r>
            <a:r>
              <a:rPr lang="de-DE" dirty="0"/>
              <a:t>alitätsentwicklung </a:t>
            </a:r>
            <a:r>
              <a:rPr lang="de-DE" sz="2000" b="1" dirty="0">
                <a:solidFill>
                  <a:schemeClr val="accent6">
                    <a:lumMod val="50000"/>
                  </a:schemeClr>
                </a:solidFill>
              </a:rPr>
              <a:t>b</a:t>
            </a:r>
            <a:r>
              <a:rPr lang="de-DE" dirty="0"/>
              <a:t>indungsbezogener </a:t>
            </a:r>
            <a:r>
              <a:rPr lang="de-DE" sz="2000" b="1" dirty="0">
                <a:solidFill>
                  <a:schemeClr val="accent6">
                    <a:lumMod val="50000"/>
                  </a:schemeClr>
                </a:solidFill>
              </a:rPr>
              <a:t>In</a:t>
            </a:r>
            <a:r>
              <a:rPr lang="de-DE" dirty="0"/>
              <a:t>teraktionen</a:t>
            </a:r>
            <a:br>
              <a:rPr lang="de-DE" dirty="0"/>
            </a:br>
            <a:r>
              <a:rPr lang="de-DE" dirty="0"/>
              <a:t>pädagogischer Fachkräfte in Kindertageseinrichtungen = „</a:t>
            </a:r>
            <a:r>
              <a:rPr lang="de-DE" b="1" dirty="0">
                <a:solidFill>
                  <a:schemeClr val="accent6">
                    <a:lumMod val="50000"/>
                  </a:schemeClr>
                </a:solidFill>
              </a:rPr>
              <a:t>Qu</a:t>
            </a:r>
            <a:r>
              <a:rPr lang="de-DE" b="1" dirty="0">
                <a:solidFill>
                  <a:schemeClr val="accent6">
                    <a:lumMod val="40000"/>
                    <a:lumOff val="60000"/>
                  </a:schemeClr>
                </a:solidFill>
              </a:rPr>
              <a:t>eb</a:t>
            </a:r>
            <a:r>
              <a:rPr lang="de-DE" b="1" dirty="0">
                <a:solidFill>
                  <a:schemeClr val="accent2">
                    <a:lumMod val="75000"/>
                  </a:schemeClr>
                </a:solidFill>
              </a:rPr>
              <a:t>I</a:t>
            </a:r>
            <a:r>
              <a:rPr lang="de-DE" b="1" dirty="0">
                <a:solidFill>
                  <a:schemeClr val="accent2">
                    <a:lumMod val="40000"/>
                    <a:lumOff val="60000"/>
                  </a:schemeClr>
                </a:solidFill>
              </a:rPr>
              <a:t>n</a:t>
            </a:r>
            <a:r>
              <a:rPr lang="de-DE" dirty="0"/>
              <a:t>“</a:t>
            </a:r>
          </a:p>
          <a:p>
            <a:pPr marL="0" indent="0">
              <a:buNone/>
            </a:pPr>
            <a:endParaRPr lang="de-DE" dirty="0"/>
          </a:p>
          <a:p>
            <a:pPr marL="457200" indent="-457200"/>
            <a:r>
              <a:rPr lang="de-DE" b="1" dirty="0">
                <a:solidFill>
                  <a:schemeClr val="accent6">
                    <a:lumMod val="50000"/>
                  </a:schemeClr>
                </a:solidFill>
              </a:rPr>
              <a:t>Qu</a:t>
            </a:r>
            <a:r>
              <a:rPr lang="de-DE" b="1" dirty="0">
                <a:solidFill>
                  <a:schemeClr val="accent6">
                    <a:lumMod val="40000"/>
                    <a:lumOff val="60000"/>
                  </a:schemeClr>
                </a:solidFill>
              </a:rPr>
              <a:t>eb</a:t>
            </a:r>
            <a:r>
              <a:rPr lang="de-DE" b="1" dirty="0">
                <a:solidFill>
                  <a:schemeClr val="accent2">
                    <a:lumMod val="75000"/>
                  </a:schemeClr>
                </a:solidFill>
              </a:rPr>
              <a:t>I</a:t>
            </a:r>
            <a:r>
              <a:rPr lang="de-DE" b="1" dirty="0">
                <a:solidFill>
                  <a:schemeClr val="accent2">
                    <a:lumMod val="40000"/>
                    <a:lumOff val="60000"/>
                  </a:schemeClr>
                </a:solidFill>
              </a:rPr>
              <a:t>n</a:t>
            </a:r>
            <a:r>
              <a:rPr lang="de-DE" dirty="0"/>
              <a:t> hat das Ziel, die Gestaltung von Fachkraft-Kind-Interaktionen in positiver Weise zu unterstützen, indem Wissensbestände vertieft und Handlungskompetenzen erweitert werden</a:t>
            </a:r>
          </a:p>
          <a:p>
            <a:pPr marL="0" indent="0">
              <a:buNone/>
            </a:pPr>
            <a:endParaRPr lang="de-DE" dirty="0">
              <a:sym typeface="Wingdings" panose="05000000000000000000" pitchFamily="2" charset="2"/>
            </a:endParaRPr>
          </a:p>
          <a:p>
            <a:pPr marL="0" indent="0">
              <a:buNone/>
            </a:pPr>
            <a:r>
              <a:rPr lang="de-DE" dirty="0">
                <a:sym typeface="Wingdings" panose="05000000000000000000" pitchFamily="2" charset="2"/>
              </a:rPr>
              <a:t>         	Sie lernen </a:t>
            </a:r>
            <a:r>
              <a:rPr lang="de-DE" dirty="0"/>
              <a:t>theoretisch fundierte und anwendungsfreundliche 	Methoden zur Praxisentwicklung kennen und anwenden</a:t>
            </a:r>
          </a:p>
          <a:p>
            <a:pPr marL="0" indent="0">
              <a:buNone/>
            </a:pPr>
            <a:r>
              <a:rPr lang="de-DE" dirty="0">
                <a:sym typeface="Wingdings" panose="05000000000000000000" pitchFamily="2" charset="2"/>
              </a:rPr>
              <a:t>        	</a:t>
            </a:r>
            <a:r>
              <a:rPr lang="de-DE" dirty="0"/>
              <a:t>Sie erhalten vielfältige fachliche Impulse und Methoden zum 	Transfer in die eigene Praxis  </a:t>
            </a:r>
            <a:br>
              <a:rPr lang="de-DE" dirty="0"/>
            </a:br>
            <a:r>
              <a:rPr lang="de-DE" dirty="0"/>
              <a:t>  </a:t>
            </a:r>
          </a:p>
          <a:p>
            <a:pPr>
              <a:lnSpc>
                <a:spcPct val="100000"/>
              </a:lnSpc>
            </a:pPr>
            <a:r>
              <a:rPr lang="de-DE" dirty="0"/>
              <a:t>Ehemals gefördert durch das Bundesministerium für Bildung und Forschung (BMBF)</a:t>
            </a:r>
          </a:p>
          <a:p>
            <a:endParaRPr lang="de-DE" sz="1600" dirty="0"/>
          </a:p>
          <a:p>
            <a:endParaRPr lang="de-DE" dirty="0"/>
          </a:p>
        </p:txBody>
      </p:sp>
    </p:spTree>
    <p:extLst>
      <p:ext uri="{BB962C8B-B14F-4D97-AF65-F5344CB8AC3E}">
        <p14:creationId xmlns:p14="http://schemas.microsoft.com/office/powerpoint/2010/main" val="1899098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2. An wen richtet sich „</a:t>
            </a:r>
            <a:r>
              <a:rPr lang="de-DE" i="0" dirty="0">
                <a:cs typeface="Arial" panose="020B0604020202020204" pitchFamily="34" charset="0"/>
              </a:rPr>
              <a:t>QuebIn</a:t>
            </a:r>
            <a:r>
              <a:rPr lang="de-DE" dirty="0">
                <a:cs typeface="Arial" panose="020B0604020202020204" pitchFamily="34" charset="0"/>
              </a:rPr>
              <a:t>“</a:t>
            </a:r>
            <a:r>
              <a:rPr lang="de-DE" i="0" dirty="0">
                <a:cs typeface="Arial" panose="020B0604020202020204" pitchFamily="34" charset="0"/>
              </a:rPr>
              <a:t> </a:t>
            </a:r>
            <a:r>
              <a:rPr lang="de-DE" dirty="0"/>
              <a:t>?</a:t>
            </a:r>
          </a:p>
        </p:txBody>
      </p:sp>
      <p:sp>
        <p:nvSpPr>
          <p:cNvPr id="3" name="Inhaltsplatzhalter 2"/>
          <p:cNvSpPr>
            <a:spLocks noGrp="1"/>
          </p:cNvSpPr>
          <p:nvPr>
            <p:ph idx="1"/>
          </p:nvPr>
        </p:nvSpPr>
        <p:spPr>
          <a:xfrm>
            <a:off x="599768" y="1455174"/>
            <a:ext cx="7984408" cy="4925961"/>
          </a:xfrm>
        </p:spPr>
        <p:txBody>
          <a:bodyPr/>
          <a:lstStyle/>
          <a:p>
            <a:pPr marL="0" indent="0">
              <a:buNone/>
            </a:pPr>
            <a:r>
              <a:rPr lang="de-DE" sz="1600" dirty="0"/>
              <a:t>Validierte zielgruppenspezifische und innovative Schulungsmaterialien zum Thema „bindungsbezogene Interaktionen“ für … </a:t>
            </a:r>
          </a:p>
          <a:p>
            <a:pPr marL="0" indent="0">
              <a:buNone/>
            </a:pPr>
            <a:endParaRPr lang="de-DE" sz="1400" dirty="0"/>
          </a:p>
          <a:p>
            <a:pPr marL="0" indent="0">
              <a:buNone/>
            </a:pPr>
            <a:r>
              <a:rPr lang="de-DE" sz="1400" b="1" dirty="0"/>
              <a:t>… die drei Zielgruppen</a:t>
            </a:r>
            <a:endParaRPr lang="de-DE" sz="1400" dirty="0"/>
          </a:p>
          <a:p>
            <a:pPr marL="457200" indent="-457200">
              <a:buAutoNum type="arabicParenBoth"/>
            </a:pPr>
            <a:r>
              <a:rPr lang="de-DE" sz="1400" dirty="0"/>
              <a:t>pädagogische Fachkräfte in Kita-Teams</a:t>
            </a:r>
          </a:p>
          <a:p>
            <a:pPr marL="457200" indent="-457200">
              <a:spcBef>
                <a:spcPts val="600"/>
              </a:spcBef>
              <a:buAutoNum type="arabicParenBoth"/>
            </a:pPr>
            <a:r>
              <a:rPr lang="de-DE" sz="1400" dirty="0"/>
              <a:t>Auszubildende in praxisintegrierter Ausbildung und “Regel“-Ausbildung sowie </a:t>
            </a:r>
          </a:p>
          <a:p>
            <a:pPr marL="457200" indent="-457200">
              <a:spcBef>
                <a:spcPts val="600"/>
              </a:spcBef>
              <a:buAutoNum type="arabicParenBoth"/>
            </a:pPr>
            <a:r>
              <a:rPr lang="de-DE" sz="1400" dirty="0"/>
              <a:t>Studierende der Kindheitspädagogik</a:t>
            </a:r>
          </a:p>
          <a:p>
            <a:pPr marL="0" indent="0">
              <a:spcBef>
                <a:spcPts val="600"/>
              </a:spcBef>
              <a:buNone/>
            </a:pPr>
            <a:endParaRPr lang="de-DE" sz="1400" dirty="0"/>
          </a:p>
          <a:p>
            <a:pPr marL="0" indent="0">
              <a:buNone/>
            </a:pPr>
            <a:r>
              <a:rPr lang="de-DE" sz="1400" b="1" dirty="0"/>
              <a:t>… in den Formaten</a:t>
            </a:r>
            <a:endParaRPr lang="de-DE" sz="1400" dirty="0"/>
          </a:p>
          <a:p>
            <a:pPr marL="342900" lvl="0" indent="-342900" algn="just">
              <a:lnSpc>
                <a:spcPct val="107000"/>
              </a:lnSpc>
              <a:spcAft>
                <a:spcPts val="800"/>
              </a:spcAft>
              <a:buFont typeface="Wingdings" panose="05000000000000000000" pitchFamily="2" charset="2"/>
              <a:buChar char=""/>
              <a:tabLst>
                <a:tab pos="457200" algn="l"/>
              </a:tabLst>
            </a:pPr>
            <a:r>
              <a:rPr lang="de-DE" sz="1400" dirty="0">
                <a:effectLst/>
                <a:latin typeface="Arial" panose="020B0604020202020204" pitchFamily="34" charset="0"/>
                <a:ea typeface="Calibri" panose="020F0502020204030204" pitchFamily="34" charset="0"/>
                <a:cs typeface="Times New Roman" panose="02020603050405020304" pitchFamily="18" charset="0"/>
              </a:rPr>
              <a:t>Präsenz-Format, z. B. Inhouse-Schulungen, trägerinterne Schulungen, trägerübergreifende Schulungen, Unterrichtsanteile oder Seminare in Fach- und Hochschulen</a:t>
            </a:r>
          </a:p>
          <a:p>
            <a:pPr marL="342900" lvl="0" indent="-342900" algn="just">
              <a:lnSpc>
                <a:spcPct val="107000"/>
              </a:lnSpc>
              <a:spcAft>
                <a:spcPts val="800"/>
              </a:spcAft>
              <a:buFont typeface="Wingdings" panose="05000000000000000000" pitchFamily="2" charset="2"/>
              <a:buChar char=""/>
              <a:tabLst>
                <a:tab pos="457200" algn="l"/>
              </a:tabLst>
            </a:pPr>
            <a:r>
              <a:rPr lang="de-DE" sz="1400" dirty="0">
                <a:effectLst/>
                <a:latin typeface="Arial" panose="020B0604020202020204" pitchFamily="34" charset="0"/>
                <a:ea typeface="Calibri" panose="020F0502020204030204" pitchFamily="34" charset="0"/>
                <a:cs typeface="Times New Roman" panose="02020603050405020304" pitchFamily="18" charset="0"/>
              </a:rPr>
              <a:t>Online-Format (vollständig digitalisiertes Curriculum)</a:t>
            </a:r>
          </a:p>
          <a:p>
            <a:pPr marL="342900" lvl="0" indent="-342900" algn="just">
              <a:lnSpc>
                <a:spcPct val="107000"/>
              </a:lnSpc>
              <a:spcAft>
                <a:spcPts val="800"/>
              </a:spcAft>
              <a:buFont typeface="Wingdings" panose="05000000000000000000" pitchFamily="2" charset="2"/>
              <a:buChar char=""/>
              <a:tabLst>
                <a:tab pos="457200" algn="l"/>
              </a:tabLst>
            </a:pPr>
            <a:r>
              <a:rPr lang="de-DE" sz="1400" dirty="0">
                <a:effectLst/>
                <a:latin typeface="Arial" panose="020B0604020202020204" pitchFamily="34" charset="0"/>
                <a:ea typeface="Calibri" panose="020F0502020204030204" pitchFamily="34" charset="0"/>
                <a:cs typeface="Times New Roman" panose="02020603050405020304" pitchFamily="18" charset="0"/>
              </a:rPr>
              <a:t>Formatkombination aus online/digital durchgeführten Schulungseinheiten (z. B. theoretische Inputs) und Anteilen in Präsenz (z. B. </a:t>
            </a:r>
            <a:r>
              <a:rPr lang="de-DE" sz="1400" dirty="0">
                <a:ea typeface="Calibri" panose="020F0502020204030204" pitchFamily="34" charset="0"/>
                <a:cs typeface="Times New Roman" panose="02020603050405020304" pitchFamily="18" charset="0"/>
              </a:rPr>
              <a:t>praktische Übungen)</a:t>
            </a:r>
            <a:endParaRPr lang="de-DE" sz="1400" dirty="0"/>
          </a:p>
        </p:txBody>
      </p:sp>
    </p:spTree>
    <p:extLst>
      <p:ext uri="{BB962C8B-B14F-4D97-AF65-F5344CB8AC3E}">
        <p14:creationId xmlns:p14="http://schemas.microsoft.com/office/powerpoint/2010/main" val="237361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3. Inhalte von „</a:t>
            </a:r>
            <a:r>
              <a:rPr lang="de-DE" i="0" dirty="0">
                <a:cs typeface="Arial" panose="020B0604020202020204" pitchFamily="34" charset="0"/>
              </a:rPr>
              <a:t>QuebIn</a:t>
            </a:r>
            <a:r>
              <a:rPr lang="de-DE" dirty="0">
                <a:cs typeface="Arial" panose="020B0604020202020204" pitchFamily="34" charset="0"/>
              </a:rPr>
              <a:t>“</a:t>
            </a:r>
            <a:endParaRPr lang="de-DE" i="0" dirty="0">
              <a:cs typeface="Arial" panose="020B0604020202020204" pitchFamily="34" charset="0"/>
            </a:endParaRPr>
          </a:p>
        </p:txBody>
      </p:sp>
      <p:sp>
        <p:nvSpPr>
          <p:cNvPr id="3" name="Inhaltsplatzhalter 2"/>
          <p:cNvSpPr>
            <a:spLocks noGrp="1"/>
          </p:cNvSpPr>
          <p:nvPr>
            <p:ph idx="1"/>
          </p:nvPr>
        </p:nvSpPr>
        <p:spPr>
          <a:xfrm>
            <a:off x="388397" y="1825625"/>
            <a:ext cx="8489810" cy="4351338"/>
          </a:xfrm>
        </p:spPr>
        <p:txBody>
          <a:bodyPr/>
          <a:lstStyle/>
          <a:p>
            <a:pPr marL="0" indent="0">
              <a:buNone/>
            </a:pPr>
            <a:endParaRPr lang="de-DE" dirty="0"/>
          </a:p>
          <a:p>
            <a:pPr marL="0" indent="0">
              <a:buNone/>
            </a:pPr>
            <a:br>
              <a:rPr lang="de-DE" dirty="0"/>
            </a:br>
            <a:endParaRPr lang="de-DE" dirty="0"/>
          </a:p>
          <a:p>
            <a:pPr marL="0" indent="0">
              <a:buNone/>
            </a:pPr>
            <a:r>
              <a:rPr lang="de-DE" sz="1700" dirty="0"/>
              <a:t>QuebIn umfasst vier aufeinander aufbauende Module mit folgenden Schwerpunkten:</a:t>
            </a:r>
          </a:p>
        </p:txBody>
      </p:sp>
      <p:sp>
        <p:nvSpPr>
          <p:cNvPr id="17" name="Abgerundetes Rechteck 16"/>
          <p:cNvSpPr/>
          <p:nvPr/>
        </p:nvSpPr>
        <p:spPr>
          <a:xfrm>
            <a:off x="404096" y="3274342"/>
            <a:ext cx="2000963" cy="1660542"/>
          </a:xfrm>
          <a:prstGeom prst="roundRect">
            <a:avLst>
              <a:gd name="adj" fmla="val 11022"/>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508649" y="3381338"/>
            <a:ext cx="1791855" cy="800219"/>
          </a:xfrm>
          <a:prstGeom prst="rect">
            <a:avLst/>
          </a:prstGeom>
          <a:noFill/>
        </p:spPr>
        <p:txBody>
          <a:bodyPr wrap="square" rtlCol="0">
            <a:spAutoFit/>
          </a:bodyPr>
          <a:lstStyle/>
          <a:p>
            <a:pPr algn="ctr"/>
            <a:r>
              <a:rPr lang="de-DE" b="1" dirty="0"/>
              <a:t>Modul 1</a:t>
            </a:r>
          </a:p>
          <a:p>
            <a:pPr algn="ctr"/>
            <a:r>
              <a:rPr lang="de-DE" sz="1400" dirty="0"/>
              <a:t>Grundlagenwissen ‚Bindung‘</a:t>
            </a:r>
          </a:p>
        </p:txBody>
      </p:sp>
      <p:sp>
        <p:nvSpPr>
          <p:cNvPr id="19" name="Abgerundetes Rechteck 18"/>
          <p:cNvSpPr/>
          <p:nvPr/>
        </p:nvSpPr>
        <p:spPr>
          <a:xfrm>
            <a:off x="2513627" y="3292862"/>
            <a:ext cx="2000963" cy="1660542"/>
          </a:xfrm>
          <a:prstGeom prst="roundRect">
            <a:avLst>
              <a:gd name="adj" fmla="val 11022"/>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p:cNvSpPr/>
          <p:nvPr/>
        </p:nvSpPr>
        <p:spPr>
          <a:xfrm>
            <a:off x="4628003" y="3291614"/>
            <a:ext cx="2000963" cy="1692066"/>
          </a:xfrm>
          <a:prstGeom prst="roundRect">
            <a:avLst>
              <a:gd name="adj" fmla="val 11022"/>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Abgerundetes Rechteck 20"/>
          <p:cNvSpPr/>
          <p:nvPr/>
        </p:nvSpPr>
        <p:spPr>
          <a:xfrm>
            <a:off x="6740819" y="3261339"/>
            <a:ext cx="2000963" cy="1692065"/>
          </a:xfrm>
          <a:prstGeom prst="roundRect">
            <a:avLst>
              <a:gd name="adj" fmla="val 11022"/>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2447755" y="3393054"/>
            <a:ext cx="2118716" cy="1446550"/>
          </a:xfrm>
          <a:prstGeom prst="rect">
            <a:avLst/>
          </a:prstGeom>
          <a:noFill/>
        </p:spPr>
        <p:txBody>
          <a:bodyPr wrap="square" rtlCol="0">
            <a:spAutoFit/>
          </a:bodyPr>
          <a:lstStyle/>
          <a:p>
            <a:pPr algn="ctr"/>
            <a:r>
              <a:rPr lang="de-DE" b="1" dirty="0"/>
              <a:t>Modul 2</a:t>
            </a:r>
          </a:p>
          <a:p>
            <a:pPr algn="ctr"/>
            <a:r>
              <a:rPr lang="de-DE" sz="1400" dirty="0"/>
              <a:t>Bindungs- und entwicklungs-förderliches Interaktionsverhalten in der Kita</a:t>
            </a:r>
          </a:p>
        </p:txBody>
      </p:sp>
      <p:sp>
        <p:nvSpPr>
          <p:cNvPr id="23" name="Textfeld 22"/>
          <p:cNvSpPr txBox="1"/>
          <p:nvPr/>
        </p:nvSpPr>
        <p:spPr>
          <a:xfrm>
            <a:off x="4633565" y="3381338"/>
            <a:ext cx="2033432" cy="1231106"/>
          </a:xfrm>
          <a:prstGeom prst="rect">
            <a:avLst/>
          </a:prstGeom>
          <a:noFill/>
        </p:spPr>
        <p:txBody>
          <a:bodyPr wrap="square" rtlCol="0">
            <a:spAutoFit/>
          </a:bodyPr>
          <a:lstStyle/>
          <a:p>
            <a:pPr algn="ctr"/>
            <a:r>
              <a:rPr lang="de-DE" b="1" dirty="0"/>
              <a:t>Modul 3</a:t>
            </a:r>
          </a:p>
          <a:p>
            <a:pPr algn="ctr"/>
            <a:r>
              <a:rPr lang="de-DE" sz="1400" dirty="0"/>
              <a:t>Einschätzung der Bindungssicherheit (</a:t>
            </a:r>
            <a:r>
              <a:rPr lang="de-DE" sz="1400" dirty="0" err="1"/>
              <a:t>EiBiS</a:t>
            </a:r>
            <a:r>
              <a:rPr lang="de-DE" sz="1400" dirty="0"/>
              <a:t>-Beobachtungs-verfahren)</a:t>
            </a:r>
          </a:p>
        </p:txBody>
      </p:sp>
      <p:sp>
        <p:nvSpPr>
          <p:cNvPr id="24" name="Textfeld 23"/>
          <p:cNvSpPr txBox="1"/>
          <p:nvPr/>
        </p:nvSpPr>
        <p:spPr>
          <a:xfrm>
            <a:off x="6726997" y="3381338"/>
            <a:ext cx="2028606" cy="1231106"/>
          </a:xfrm>
          <a:prstGeom prst="rect">
            <a:avLst/>
          </a:prstGeom>
          <a:noFill/>
        </p:spPr>
        <p:txBody>
          <a:bodyPr wrap="square" rtlCol="0">
            <a:spAutoFit/>
          </a:bodyPr>
          <a:lstStyle/>
          <a:p>
            <a:pPr algn="ctr"/>
            <a:r>
              <a:rPr lang="de-DE" b="1" dirty="0"/>
              <a:t>Modul 4</a:t>
            </a:r>
          </a:p>
          <a:p>
            <a:pPr algn="ctr"/>
            <a:r>
              <a:rPr lang="de-DE" sz="1400" dirty="0"/>
              <a:t>Spezifisches Interaktionsverhalten zur Förderung von Bindungssicherheit</a:t>
            </a:r>
          </a:p>
        </p:txBody>
      </p:sp>
    </p:spTree>
    <p:extLst>
      <p:ext uri="{BB962C8B-B14F-4D97-AF65-F5344CB8AC3E}">
        <p14:creationId xmlns:p14="http://schemas.microsoft.com/office/powerpoint/2010/main" val="139222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0" grpId="0" animBg="1"/>
      <p:bldP spid="21" grpId="0" animBg="1"/>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a:t>4. Materialien &amp; Methoden</a:t>
            </a:r>
          </a:p>
        </p:txBody>
      </p:sp>
      <p:sp>
        <p:nvSpPr>
          <p:cNvPr id="3" name="Inhaltsplatzhalter 2"/>
          <p:cNvSpPr>
            <a:spLocks noGrp="1"/>
          </p:cNvSpPr>
          <p:nvPr>
            <p:ph idx="1"/>
          </p:nvPr>
        </p:nvSpPr>
        <p:spPr>
          <a:xfrm>
            <a:off x="628650" y="1622425"/>
            <a:ext cx="7886700" cy="4351338"/>
          </a:xfrm>
        </p:spPr>
        <p:txBody>
          <a:bodyPr/>
          <a:lstStyle/>
          <a:p>
            <a:pPr marL="457200" indent="-457200">
              <a:buAutoNum type="arabicParenBoth"/>
            </a:pPr>
            <a:r>
              <a:rPr lang="de-DE" dirty="0"/>
              <a:t>Fachliche Impulse als </a:t>
            </a:r>
          </a:p>
          <a:p>
            <a:pPr marL="914400" lvl="1" indent="-457200"/>
            <a:r>
              <a:rPr lang="de-DE" dirty="0"/>
              <a:t>PowerPoint-Präsentationen mit Audiovortrag</a:t>
            </a:r>
          </a:p>
          <a:p>
            <a:pPr marL="914400" lvl="1" indent="-457200"/>
            <a:r>
              <a:rPr lang="de-DE" dirty="0"/>
              <a:t>PowerPoint-Foliensatz</a:t>
            </a:r>
          </a:p>
          <a:p>
            <a:pPr marL="914400" lvl="1" indent="-457200"/>
            <a:r>
              <a:rPr lang="de-DE" dirty="0"/>
              <a:t>Manuskript zum Nachlesen</a:t>
            </a:r>
          </a:p>
          <a:p>
            <a:pPr lvl="1"/>
            <a:endParaRPr lang="de-DE" dirty="0"/>
          </a:p>
          <a:p>
            <a:pPr marL="457200" indent="-457200">
              <a:buAutoNum type="arabicParenBoth"/>
            </a:pPr>
            <a:r>
              <a:rPr lang="de-DE" dirty="0"/>
              <a:t>Begriffe / Konzepte als</a:t>
            </a:r>
          </a:p>
          <a:p>
            <a:pPr marL="914400" lvl="1" indent="-457200"/>
            <a:r>
              <a:rPr lang="de-DE" dirty="0"/>
              <a:t>Audio-Dateien</a:t>
            </a:r>
          </a:p>
          <a:p>
            <a:pPr marL="914400" lvl="1" indent="-457200"/>
            <a:r>
              <a:rPr lang="de-DE" dirty="0"/>
              <a:t>Glossar zum Nachlesen</a:t>
            </a:r>
          </a:p>
          <a:p>
            <a:pPr marL="914400" lvl="1" indent="-457200"/>
            <a:r>
              <a:rPr lang="de-DE" dirty="0"/>
              <a:t>Weiterführende Links, Video- und Audiomaterialien</a:t>
            </a:r>
          </a:p>
          <a:p>
            <a:pPr lvl="1"/>
            <a:endParaRPr lang="de-DE" dirty="0"/>
          </a:p>
          <a:p>
            <a:pPr marL="342900" indent="-342900">
              <a:buFont typeface="+mj-lt"/>
              <a:buAutoNum type="arabicParenBoth"/>
            </a:pPr>
            <a:r>
              <a:rPr lang="de-DE" dirty="0"/>
              <a:t> Methoden als</a:t>
            </a:r>
          </a:p>
          <a:p>
            <a:pPr marL="800100" lvl="1" indent="-342900"/>
            <a:r>
              <a:rPr lang="de-DE" dirty="0"/>
              <a:t>Gruppen- / Dyaden- / Einzelübung</a:t>
            </a:r>
          </a:p>
          <a:p>
            <a:pPr marL="800100" lvl="1" indent="-342900"/>
            <a:r>
              <a:rPr lang="de-DE" dirty="0"/>
              <a:t>Interaktive digitale Übungen zu den Lerninhalten</a:t>
            </a:r>
          </a:p>
          <a:p>
            <a:pPr marL="800100" lvl="1" indent="-342900"/>
            <a:r>
              <a:rPr lang="de-DE" dirty="0"/>
              <a:t>Vielfältige Reflexionsmethoden</a:t>
            </a:r>
          </a:p>
          <a:p>
            <a:pPr marL="800100" lvl="1" indent="-342900"/>
            <a:r>
              <a:rPr lang="de-DE" dirty="0"/>
              <a:t>Vielfältige (Selbst-)Tests und Prüfungsformate (analog / digital)</a:t>
            </a:r>
          </a:p>
        </p:txBody>
      </p:sp>
    </p:spTree>
    <p:extLst>
      <p:ext uri="{BB962C8B-B14F-4D97-AF65-F5344CB8AC3E}">
        <p14:creationId xmlns:p14="http://schemas.microsoft.com/office/powerpoint/2010/main" val="3109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5. Umsetzung und Zeitplan</a:t>
            </a:r>
          </a:p>
        </p:txBody>
      </p:sp>
      <p:sp>
        <p:nvSpPr>
          <p:cNvPr id="3" name="Inhaltsplatzhalter 2"/>
          <p:cNvSpPr>
            <a:spLocks noGrp="1"/>
          </p:cNvSpPr>
          <p:nvPr>
            <p:ph idx="1"/>
          </p:nvPr>
        </p:nvSpPr>
        <p:spPr>
          <a:xfrm>
            <a:off x="628650" y="2524125"/>
            <a:ext cx="7886700" cy="2911475"/>
          </a:xfrm>
        </p:spPr>
        <p:txBody>
          <a:bodyPr/>
          <a:lstStyle/>
          <a:p>
            <a:r>
              <a:rPr lang="de-DE" dirty="0"/>
              <a:t>Modul I: {Termine ergänzen}</a:t>
            </a:r>
          </a:p>
          <a:p>
            <a:endParaRPr lang="de-DE" dirty="0"/>
          </a:p>
          <a:p>
            <a:r>
              <a:rPr lang="de-DE" dirty="0"/>
              <a:t>Modul II: {Termine ergänzen}</a:t>
            </a:r>
          </a:p>
          <a:p>
            <a:endParaRPr lang="de-DE" dirty="0"/>
          </a:p>
          <a:p>
            <a:r>
              <a:rPr lang="de-DE" dirty="0"/>
              <a:t>Modul III: {Termine ergänzen}</a:t>
            </a:r>
          </a:p>
          <a:p>
            <a:endParaRPr lang="de-DE" dirty="0"/>
          </a:p>
          <a:p>
            <a:r>
              <a:rPr lang="de-DE" dirty="0"/>
              <a:t>Modul IV: {Termine ergänzen}</a:t>
            </a:r>
          </a:p>
          <a:p>
            <a:endParaRPr lang="de-DE" dirty="0"/>
          </a:p>
        </p:txBody>
      </p:sp>
    </p:spTree>
    <p:extLst>
      <p:ext uri="{BB962C8B-B14F-4D97-AF65-F5344CB8AC3E}">
        <p14:creationId xmlns:p14="http://schemas.microsoft.com/office/powerpoint/2010/main" val="3032516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6. Zeit für Rückfragen</a:t>
            </a:r>
          </a:p>
        </p:txBody>
      </p:sp>
      <p:sp>
        <p:nvSpPr>
          <p:cNvPr id="3" name="Inhaltsplatzhalter 2"/>
          <p:cNvSpPr>
            <a:spLocks noGrp="1"/>
          </p:cNvSpPr>
          <p:nvPr>
            <p:ph idx="1"/>
          </p:nvPr>
        </p:nvSpPr>
        <p:spPr/>
        <p:txBody>
          <a:bodyPr/>
          <a:lstStyle/>
          <a:p>
            <a:pPr>
              <a:lnSpc>
                <a:spcPct val="200000"/>
              </a:lnSpc>
            </a:pPr>
            <a:r>
              <a:rPr lang="de-DE" dirty="0"/>
              <a:t>Welche Fragen haben Sie?</a:t>
            </a:r>
          </a:p>
          <a:p>
            <a:pPr>
              <a:lnSpc>
                <a:spcPct val="200000"/>
              </a:lnSpc>
            </a:pPr>
            <a:endParaRPr lang="de-DE" dirty="0"/>
          </a:p>
          <a:p>
            <a:pPr>
              <a:lnSpc>
                <a:spcPct val="200000"/>
              </a:lnSpc>
            </a:pPr>
            <a:r>
              <a:rPr lang="de-DE" dirty="0"/>
              <a:t>Was ist noch unklar?</a:t>
            </a:r>
          </a:p>
          <a:p>
            <a:pPr>
              <a:lnSpc>
                <a:spcPct val="200000"/>
              </a:lnSpc>
            </a:pPr>
            <a:endParaRPr lang="de-DE" dirty="0"/>
          </a:p>
          <a:p>
            <a:pPr>
              <a:lnSpc>
                <a:spcPct val="200000"/>
              </a:lnSpc>
            </a:pPr>
            <a:r>
              <a:rPr lang="de-DE" dirty="0"/>
              <a:t>Welche Gedanken gehen Ihnen durch den Kopf?</a:t>
            </a:r>
          </a:p>
          <a:p>
            <a:endParaRPr lang="de-DE" dirty="0"/>
          </a:p>
        </p:txBody>
      </p:sp>
    </p:spTree>
    <p:extLst>
      <p:ext uri="{BB962C8B-B14F-4D97-AF65-F5344CB8AC3E}">
        <p14:creationId xmlns:p14="http://schemas.microsoft.com/office/powerpoint/2010/main" val="1213614871"/>
      </p:ext>
    </p:extLst>
  </p:cSld>
  <p:clrMapOvr>
    <a:masterClrMapping/>
  </p:clrMapOvr>
</p:sld>
</file>

<file path=ppt/theme/theme1.xml><?xml version="1.0" encoding="utf-8"?>
<a:theme xmlns:a="http://schemas.openxmlformats.org/drawingml/2006/main" name="1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23AF88681A0FE46975B7262D257DE3E" ma:contentTypeVersion="14" ma:contentTypeDescription="Ein neues Dokument erstellen." ma:contentTypeScope="" ma:versionID="6a7f54860d2a44f67e968cac009b4131">
  <xsd:schema xmlns:xsd="http://www.w3.org/2001/XMLSchema" xmlns:xs="http://www.w3.org/2001/XMLSchema" xmlns:p="http://schemas.microsoft.com/office/2006/metadata/properties" xmlns:ns2="e783ef8e-bb79-4f38-9dbd-9f8d8348981d" xmlns:ns3="f2f26e37-2538-4b86-b16b-bd0cee86e888" targetNamespace="http://schemas.microsoft.com/office/2006/metadata/properties" ma:root="true" ma:fieldsID="e61b7fd41c8eab5e2ff5169a12c13274" ns2:_="" ns3:_="">
    <xsd:import namespace="e783ef8e-bb79-4f38-9dbd-9f8d8348981d"/>
    <xsd:import namespace="f2f26e37-2538-4b86-b16b-bd0cee86e88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83ef8e-bb79-4f38-9dbd-9f8d834898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c930fe5-1d79-4f1e-864d-9c3caa46a95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f26e37-2538-4b86-b16b-bd0cee86e888"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83ef8e-bb79-4f38-9dbd-9f8d834898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7FBBD4-0359-40F0-A633-12446AAA0704}">
  <ds:schemaRefs>
    <ds:schemaRef ds:uri="http://schemas.microsoft.com/sharepoint/v3/contenttype/forms"/>
  </ds:schemaRefs>
</ds:datastoreItem>
</file>

<file path=customXml/itemProps2.xml><?xml version="1.0" encoding="utf-8"?>
<ds:datastoreItem xmlns:ds="http://schemas.openxmlformats.org/officeDocument/2006/customXml" ds:itemID="{3C0DEBEE-D8F2-4EBE-A2BC-857BB2D83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83ef8e-bb79-4f38-9dbd-9f8d8348981d"/>
    <ds:schemaRef ds:uri="f2f26e37-2538-4b86-b16b-bd0cee86e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674E93-D81D-465B-AFA3-685E5661213D}">
  <ds:schemaRefs>
    <ds:schemaRef ds:uri="http://purl.org/dc/dcmitype/"/>
    <ds:schemaRef ds:uri="f2f26e37-2538-4b86-b16b-bd0cee86e888"/>
    <ds:schemaRef ds:uri="http://purl.org/dc/elements/1.1/"/>
    <ds:schemaRef ds:uri="http://schemas.microsoft.com/office/2006/metadata/properties"/>
    <ds:schemaRef ds:uri="http://schemas.microsoft.com/office/2006/documentManagement/types"/>
    <ds:schemaRef ds:uri="e783ef8e-bb79-4f38-9dbd-9f8d8348981d"/>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395</Words>
  <Application>Microsoft Office PowerPoint</Application>
  <PresentationFormat>Bildschirmpräsentation (4:3)</PresentationFormat>
  <Paragraphs>76</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10</vt:i4>
      </vt:variant>
    </vt:vector>
  </HeadingPairs>
  <TitlesOfParts>
    <vt:vector size="16" baseType="lpstr">
      <vt:lpstr>Arial</vt:lpstr>
      <vt:lpstr>Calibri</vt:lpstr>
      <vt:lpstr>Century Gothic</vt:lpstr>
      <vt:lpstr>Wingdings</vt:lpstr>
      <vt:lpstr>1_Office</vt:lpstr>
      <vt:lpstr>3_Office</vt:lpstr>
      <vt:lpstr>PowerPoint-Präsentation</vt:lpstr>
      <vt:lpstr>PowerPoint-Präsentation</vt:lpstr>
      <vt:lpstr>Überblick</vt:lpstr>
      <vt:lpstr>1. Was bedeutet „QuebIn“ ?</vt:lpstr>
      <vt:lpstr>2. An wen richtet sich „QuebIn“ ?</vt:lpstr>
      <vt:lpstr>3. Inhalte von „QuebIn“</vt:lpstr>
      <vt:lpstr>4. Materialien &amp; Methoden</vt:lpstr>
      <vt:lpstr>5. Umsetzung und Zeitplan</vt:lpstr>
      <vt:lpstr>6. Zeit für Rückfragen</vt:lpstr>
      <vt:lpstr>7. Kontakt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Reviewer:in</dc:creator>
  <cp:lastModifiedBy>Maag, Denise</cp:lastModifiedBy>
  <cp:revision>172</cp:revision>
  <cp:lastPrinted>2023-02-07T08:42:21Z</cp:lastPrinted>
  <dcterms:created xsi:type="dcterms:W3CDTF">2022-10-21T08:10:30Z</dcterms:created>
  <dcterms:modified xsi:type="dcterms:W3CDTF">2025-07-07T12:24:38Z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0x010100423AF88681A0FE46975B7262D257DE3E</vt:lpwstr>
  </property>
  <property fmtid="{D5CDD505-2E9C-101B-9397-08002B2CF9AE}" pid="3" name="MediaServiceImageTags">
    <vt:lpwstr/>
  </property>
  <property fmtid="{D5CDD505-2E9C-101B-9397-08002B2CF9AE}" pid="4" name="MSIP_Label_f7d05a01-8ac7-4326-b275-7b803ce1e6f0_Enabled">
    <vt:lpwstr>true</vt:lpwstr>
  </property>
  <property fmtid="{D5CDD505-2E9C-101B-9397-08002B2CF9AE}" pid="5" name="MSIP_Label_f7d05a01-8ac7-4326-b275-7b803ce1e6f0_SetDate">
    <vt:lpwstr>2025-07-07T12:23:51Z</vt:lpwstr>
  </property>
  <property fmtid="{D5CDD505-2E9C-101B-9397-08002B2CF9AE}" pid="6" name="MSIP_Label_f7d05a01-8ac7-4326-b275-7b803ce1e6f0_Method">
    <vt:lpwstr>Standard</vt:lpwstr>
  </property>
  <property fmtid="{D5CDD505-2E9C-101B-9397-08002B2CF9AE}" pid="7" name="MSIP_Label_f7d05a01-8ac7-4326-b275-7b803ce1e6f0_Name">
    <vt:lpwstr>Vertraulich</vt:lpwstr>
  </property>
  <property fmtid="{D5CDD505-2E9C-101B-9397-08002B2CF9AE}" pid="8" name="MSIP_Label_f7d05a01-8ac7-4326-b275-7b803ce1e6f0_SiteId">
    <vt:lpwstr>a060ce58-6193-41ee-8f96-2f23b57cca5d</vt:lpwstr>
  </property>
  <property fmtid="{D5CDD505-2E9C-101B-9397-08002B2CF9AE}" pid="9" name="MSIP_Label_f7d05a01-8ac7-4326-b275-7b803ce1e6f0_ActionId">
    <vt:lpwstr>8185921f-f1fc-41da-bebd-a8209e94a939</vt:lpwstr>
  </property>
  <property fmtid="{D5CDD505-2E9C-101B-9397-08002B2CF9AE}" pid="10" name="MSIP_Label_f7d05a01-8ac7-4326-b275-7b803ce1e6f0_ContentBits">
    <vt:lpwstr>0</vt:lpwstr>
  </property>
  <property fmtid="{D5CDD505-2E9C-101B-9397-08002B2CF9AE}" pid="11" name="MSIP_Label_f7d05a01-8ac7-4326-b275-7b803ce1e6f0_Tag">
    <vt:lpwstr>10, 3, 0, 1</vt:lpwstr>
  </property>
</Properties>
</file>