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8"/>
  </p:notesMasterIdLst>
  <p:handoutMasterIdLst>
    <p:handoutMasterId r:id="rId19"/>
  </p:handoutMasterIdLst>
  <p:sldIdLst>
    <p:sldId id="439" r:id="rId5"/>
    <p:sldId id="425" r:id="rId6"/>
    <p:sldId id="420" r:id="rId7"/>
    <p:sldId id="426" r:id="rId8"/>
    <p:sldId id="429" r:id="rId9"/>
    <p:sldId id="430" r:id="rId10"/>
    <p:sldId id="431" r:id="rId11"/>
    <p:sldId id="438" r:id="rId12"/>
    <p:sldId id="433" r:id="rId13"/>
    <p:sldId id="434" r:id="rId14"/>
    <p:sldId id="435" r:id="rId15"/>
    <p:sldId id="437" r:id="rId16"/>
    <p:sldId id="436" r:id="rId17"/>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11" clrIdx="0">
    <p:extLst>
      <p:ext uri="{19B8F6BF-5375-455C-9EA6-DF929625EA0E}">
        <p15:presenceInfo xmlns:p15="http://schemas.microsoft.com/office/powerpoint/2012/main" userId="S-1-5-21-2926660739-929535874-1537172451-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FF7C80"/>
    <a:srgbClr val="3E5A2D"/>
    <a:srgbClr val="C46229"/>
    <a:srgbClr val="57823B"/>
    <a:srgbClr val="BD4103"/>
    <a:srgbClr val="EAB086"/>
    <a:srgbClr val="A9D18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F9CA4-CCBD-4643-85E4-F890A40A5951}" v="1" dt="2025-07-07T13:00:08.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91"/>
  </p:normalViewPr>
  <p:slideViewPr>
    <p:cSldViewPr snapToGrid="0">
      <p:cViewPr varScale="1">
        <p:scale>
          <a:sx n="78" d="100"/>
          <a:sy n="78" d="100"/>
        </p:scale>
        <p:origin x="1790" y="62"/>
      </p:cViewPr>
      <p:guideLst>
        <p:guide orient="horz" pos="193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quale, Denise" userId="96191729-288b-4ca4-8aed-6c5339c31a7e" providerId="ADAL" clId="{01C2F408-1FFC-4897-8F7E-723FF0AD9605}"/>
    <pc:docChg chg="custSel modSld">
      <pc:chgData name="Pasquale, Denise" userId="96191729-288b-4ca4-8aed-6c5339c31a7e" providerId="ADAL" clId="{01C2F408-1FFC-4897-8F7E-723FF0AD9605}" dt="2024-10-23T13:10:04.779" v="154" actId="1035"/>
      <pc:docMkLst>
        <pc:docMk/>
      </pc:docMkLst>
      <pc:sldChg chg="modSp mod">
        <pc:chgData name="Pasquale, Denise" userId="96191729-288b-4ca4-8aed-6c5339c31a7e" providerId="ADAL" clId="{01C2F408-1FFC-4897-8F7E-723FF0AD9605}" dt="2024-10-23T13:10:04.779" v="154" actId="1035"/>
        <pc:sldMkLst>
          <pc:docMk/>
          <pc:sldMk cId="4109937876" sldId="438"/>
        </pc:sldMkLst>
      </pc:sldChg>
    </pc:docChg>
  </pc:docChgLst>
  <pc:docChgLst>
    <pc:chgData name="Dörte Weltzien" userId="fec659a6a03e9aa3" providerId="LiveId" clId="{902F319B-C78F-4F26-AC16-71CEE9D06630}"/>
    <pc:docChg chg="undo custSel addSld delSld modSld sldOrd modMainMaster">
      <pc:chgData name="Dörte Weltzien" userId="fec659a6a03e9aa3" providerId="LiveId" clId="{902F319B-C78F-4F26-AC16-71CEE9D06630}" dt="2023-02-09T21:54:58.423" v="380"/>
      <pc:docMkLst>
        <pc:docMk/>
      </pc:docMkLst>
      <pc:sldChg chg="add del">
        <pc:chgData name="Dörte Weltzien" userId="fec659a6a03e9aa3" providerId="LiveId" clId="{902F319B-C78F-4F26-AC16-71CEE9D06630}" dt="2023-02-09T21:47:18.115" v="234" actId="47"/>
        <pc:sldMkLst>
          <pc:docMk/>
          <pc:sldMk cId="2359658038" sldId="344"/>
        </pc:sldMkLst>
      </pc:sldChg>
      <pc:sldChg chg="add del">
        <pc:chgData name="Dörte Weltzien" userId="fec659a6a03e9aa3" providerId="LiveId" clId="{902F319B-C78F-4F26-AC16-71CEE9D06630}" dt="2023-02-09T21:45:11.760" v="176" actId="47"/>
        <pc:sldMkLst>
          <pc:docMk/>
          <pc:sldMk cId="2244199699" sldId="346"/>
        </pc:sldMkLst>
      </pc:sldChg>
      <pc:sldChg chg="add del">
        <pc:chgData name="Dörte Weltzien" userId="fec659a6a03e9aa3" providerId="LiveId" clId="{902F319B-C78F-4F26-AC16-71CEE9D06630}" dt="2023-02-09T21:41:40.590" v="48" actId="47"/>
        <pc:sldMkLst>
          <pc:docMk/>
          <pc:sldMk cId="3307241622" sldId="365"/>
        </pc:sldMkLst>
      </pc:sldChg>
      <pc:sldChg chg="add del">
        <pc:chgData name="Dörte Weltzien" userId="fec659a6a03e9aa3" providerId="LiveId" clId="{902F319B-C78F-4F26-AC16-71CEE9D06630}" dt="2023-02-09T21:42:05.939" v="54" actId="47"/>
        <pc:sldMkLst>
          <pc:docMk/>
          <pc:sldMk cId="2733495607" sldId="366"/>
        </pc:sldMkLst>
      </pc:sldChg>
      <pc:sldChg chg="add del">
        <pc:chgData name="Dörte Weltzien" userId="fec659a6a03e9aa3" providerId="LiveId" clId="{902F319B-C78F-4F26-AC16-71CEE9D06630}" dt="2023-02-09T21:48:28.938" v="250" actId="47"/>
        <pc:sldMkLst>
          <pc:docMk/>
          <pc:sldMk cId="3737652004" sldId="381"/>
        </pc:sldMkLst>
      </pc:sldChg>
      <pc:sldChg chg="add del">
        <pc:chgData name="Dörte Weltzien" userId="fec659a6a03e9aa3" providerId="LiveId" clId="{902F319B-C78F-4F26-AC16-71CEE9D06630}" dt="2023-02-09T21:42:41.034" v="64" actId="47"/>
        <pc:sldMkLst>
          <pc:docMk/>
          <pc:sldMk cId="2802525982" sldId="383"/>
        </pc:sldMkLst>
      </pc:sldChg>
      <pc:sldChg chg="add del">
        <pc:chgData name="Dörte Weltzien" userId="fec659a6a03e9aa3" providerId="LiveId" clId="{902F319B-C78F-4F26-AC16-71CEE9D06630}" dt="2023-02-09T21:48:51.468" v="256" actId="47"/>
        <pc:sldMkLst>
          <pc:docMk/>
          <pc:sldMk cId="2012919590" sldId="384"/>
        </pc:sldMkLst>
      </pc:sldChg>
      <pc:sldChg chg="add del">
        <pc:chgData name="Dörte Weltzien" userId="fec659a6a03e9aa3" providerId="LiveId" clId="{902F319B-C78F-4F26-AC16-71CEE9D06630}" dt="2023-02-09T21:43:48.429" v="118" actId="47"/>
        <pc:sldMkLst>
          <pc:docMk/>
          <pc:sldMk cId="1093610531" sldId="387"/>
        </pc:sldMkLst>
      </pc:sldChg>
      <pc:sldChg chg="add del">
        <pc:chgData name="Dörte Weltzien" userId="fec659a6a03e9aa3" providerId="LiveId" clId="{902F319B-C78F-4F26-AC16-71CEE9D06630}" dt="2023-02-09T21:48:10.911" v="245" actId="47"/>
        <pc:sldMkLst>
          <pc:docMk/>
          <pc:sldMk cId="1676604898" sldId="389"/>
        </pc:sldMkLst>
      </pc:sldChg>
      <pc:sldChg chg="addSp delSp modSp mod">
        <pc:chgData name="Dörte Weltzien" userId="fec659a6a03e9aa3" providerId="LiveId" clId="{902F319B-C78F-4F26-AC16-71CEE9D06630}" dt="2023-02-09T21:50:59.862" v="290" actId="20577"/>
        <pc:sldMkLst>
          <pc:docMk/>
          <pc:sldMk cId="1836487732" sldId="414"/>
        </pc:sldMkLst>
      </pc:sldChg>
      <pc:sldChg chg="modSp mod">
        <pc:chgData name="Dörte Weltzien" userId="fec659a6a03e9aa3" providerId="LiveId" clId="{902F319B-C78F-4F26-AC16-71CEE9D06630}" dt="2023-02-09T21:54:58.423" v="380"/>
        <pc:sldMkLst>
          <pc:docMk/>
          <pc:sldMk cId="484138330" sldId="420"/>
        </pc:sldMkLst>
      </pc:sldChg>
      <pc:sldChg chg="addSp delSp modSp new mod ord">
        <pc:chgData name="Dörte Weltzien" userId="fec659a6a03e9aa3" providerId="LiveId" clId="{902F319B-C78F-4F26-AC16-71CEE9D06630}" dt="2023-02-09T21:51:37.520" v="340" actId="1035"/>
        <pc:sldMkLst>
          <pc:docMk/>
          <pc:sldMk cId="2149861137" sldId="426"/>
        </pc:sldMkLst>
      </pc:sldChg>
      <pc:sldChg chg="del">
        <pc:chgData name="Dörte Weltzien" userId="fec659a6a03e9aa3" providerId="LiveId" clId="{902F319B-C78F-4F26-AC16-71CEE9D06630}" dt="2023-02-09T21:40:31.622" v="34" actId="47"/>
        <pc:sldMkLst>
          <pc:docMk/>
          <pc:sldMk cId="2862570485" sldId="426"/>
        </pc:sldMkLst>
      </pc:sldChg>
      <pc:sldChg chg="del">
        <pc:chgData name="Dörte Weltzien" userId="fec659a6a03e9aa3" providerId="LiveId" clId="{902F319B-C78F-4F26-AC16-71CEE9D06630}" dt="2023-02-09T21:40:31.622" v="34" actId="47"/>
        <pc:sldMkLst>
          <pc:docMk/>
          <pc:sldMk cId="1922672534" sldId="427"/>
        </pc:sldMkLst>
      </pc:sldChg>
      <pc:sldChg chg="new del">
        <pc:chgData name="Dörte Weltzien" userId="fec659a6a03e9aa3" providerId="LiveId" clId="{902F319B-C78F-4F26-AC16-71CEE9D06630}" dt="2023-02-09T21:48:51.468" v="256" actId="47"/>
        <pc:sldMkLst>
          <pc:docMk/>
          <pc:sldMk cId="3777084661" sldId="427"/>
        </pc:sldMkLst>
      </pc:sldChg>
      <pc:sldChg chg="add del">
        <pc:chgData name="Dörte Weltzien" userId="fec659a6a03e9aa3" providerId="LiveId" clId="{902F319B-C78F-4F26-AC16-71CEE9D06630}" dt="2023-02-09T21:45:50.135" v="205" actId="47"/>
        <pc:sldMkLst>
          <pc:docMk/>
          <pc:sldMk cId="1690188654" sldId="428"/>
        </pc:sldMkLst>
      </pc:sldChg>
      <pc:sldChg chg="del">
        <pc:chgData name="Dörte Weltzien" userId="fec659a6a03e9aa3" providerId="LiveId" clId="{902F319B-C78F-4F26-AC16-71CEE9D06630}" dt="2023-02-09T21:40:31.622" v="34" actId="47"/>
        <pc:sldMkLst>
          <pc:docMk/>
          <pc:sldMk cId="4276859510" sldId="428"/>
        </pc:sldMkLst>
      </pc:sldChg>
      <pc:sldChg chg="addSp delSp modSp new mod">
        <pc:chgData name="Dörte Weltzien" userId="fec659a6a03e9aa3" providerId="LiveId" clId="{902F319B-C78F-4F26-AC16-71CEE9D06630}" dt="2023-02-09T21:49:45.357" v="266" actId="20577"/>
        <pc:sldMkLst>
          <pc:docMk/>
          <pc:sldMk cId="1800227865" sldId="429"/>
        </pc:sldMkLst>
      </pc:sldChg>
      <pc:sldChg chg="del">
        <pc:chgData name="Dörte Weltzien" userId="fec659a6a03e9aa3" providerId="LiveId" clId="{902F319B-C78F-4F26-AC16-71CEE9D06630}" dt="2023-02-09T21:40:31.622" v="34" actId="47"/>
        <pc:sldMkLst>
          <pc:docMk/>
          <pc:sldMk cId="2164004173" sldId="429"/>
        </pc:sldMkLst>
      </pc:sldChg>
      <pc:sldChg chg="del">
        <pc:chgData name="Dörte Weltzien" userId="fec659a6a03e9aa3" providerId="LiveId" clId="{902F319B-C78F-4F26-AC16-71CEE9D06630}" dt="2023-02-09T21:40:31.622" v="34" actId="47"/>
        <pc:sldMkLst>
          <pc:docMk/>
          <pc:sldMk cId="1297904851" sldId="430"/>
        </pc:sldMkLst>
      </pc:sldChg>
      <pc:sldChg chg="addSp delSp modSp new mod">
        <pc:chgData name="Dörte Weltzien" userId="fec659a6a03e9aa3" providerId="LiveId" clId="{902F319B-C78F-4F26-AC16-71CEE9D06630}" dt="2023-02-09T21:49:51.184" v="269" actId="20577"/>
        <pc:sldMkLst>
          <pc:docMk/>
          <pc:sldMk cId="2649945623" sldId="430"/>
        </pc:sldMkLst>
      </pc:sldChg>
      <pc:sldChg chg="addSp delSp modSp add mod">
        <pc:chgData name="Dörte Weltzien" userId="fec659a6a03e9aa3" providerId="LiveId" clId="{902F319B-C78F-4F26-AC16-71CEE9D06630}" dt="2023-02-09T21:49:57.583" v="272" actId="20577"/>
        <pc:sldMkLst>
          <pc:docMk/>
          <pc:sldMk cId="1302180093" sldId="431"/>
        </pc:sldMkLst>
      </pc:sldChg>
      <pc:sldChg chg="del">
        <pc:chgData name="Dörte Weltzien" userId="fec659a6a03e9aa3" providerId="LiveId" clId="{902F319B-C78F-4F26-AC16-71CEE9D06630}" dt="2023-02-09T21:40:31.622" v="34" actId="47"/>
        <pc:sldMkLst>
          <pc:docMk/>
          <pc:sldMk cId="4175389564" sldId="431"/>
        </pc:sldMkLst>
      </pc:sldChg>
      <pc:sldChg chg="addSp delSp modSp new mod">
        <pc:chgData name="Dörte Weltzien" userId="fec659a6a03e9aa3" providerId="LiveId" clId="{902F319B-C78F-4F26-AC16-71CEE9D06630}" dt="2023-02-09T21:50:09.238" v="275" actId="20577"/>
        <pc:sldMkLst>
          <pc:docMk/>
          <pc:sldMk cId="1665535042" sldId="432"/>
        </pc:sldMkLst>
      </pc:sldChg>
      <pc:sldChg chg="addSp delSp modSp new mod">
        <pc:chgData name="Dörte Weltzien" userId="fec659a6a03e9aa3" providerId="LiveId" clId="{902F319B-C78F-4F26-AC16-71CEE9D06630}" dt="2023-02-09T21:53:28.889" v="360" actId="6549"/>
        <pc:sldMkLst>
          <pc:docMk/>
          <pc:sldMk cId="3525594711" sldId="433"/>
        </pc:sldMkLst>
      </pc:sldChg>
      <pc:sldChg chg="addSp delSp modSp new mod">
        <pc:chgData name="Dörte Weltzien" userId="fec659a6a03e9aa3" providerId="LiveId" clId="{902F319B-C78F-4F26-AC16-71CEE9D06630}" dt="2023-02-09T21:50:26.556" v="281" actId="20577"/>
        <pc:sldMkLst>
          <pc:docMk/>
          <pc:sldMk cId="778657232" sldId="434"/>
        </pc:sldMkLst>
      </pc:sldChg>
      <pc:sldChg chg="addSp delSp modSp new mod">
        <pc:chgData name="Dörte Weltzien" userId="fec659a6a03e9aa3" providerId="LiveId" clId="{902F319B-C78F-4F26-AC16-71CEE9D06630}" dt="2023-02-09T21:50:32.619" v="284" actId="20577"/>
        <pc:sldMkLst>
          <pc:docMk/>
          <pc:sldMk cId="2551821663" sldId="435"/>
        </pc:sldMkLst>
      </pc:sldChg>
      <pc:sldChg chg="addSp delSp modSp add mod">
        <pc:chgData name="Dörte Weltzien" userId="fec659a6a03e9aa3" providerId="LiveId" clId="{902F319B-C78F-4F26-AC16-71CEE9D06630}" dt="2023-02-09T21:51:08.951" v="293" actId="20577"/>
        <pc:sldMkLst>
          <pc:docMk/>
          <pc:sldMk cId="3370235479" sldId="436"/>
        </pc:sldMkLst>
      </pc:sldChg>
      <pc:sldMasterChg chg="modSldLayout">
        <pc:chgData name="Dörte Weltzien" userId="fec659a6a03e9aa3" providerId="LiveId" clId="{902F319B-C78F-4F26-AC16-71CEE9D06630}" dt="2023-02-09T21:39:12.726" v="3" actId="14100"/>
        <pc:sldMasterMkLst>
          <pc:docMk/>
          <pc:sldMasterMk cId="862396065" sldId="2147483684"/>
        </pc:sldMasterMkLst>
        <pc:sldLayoutChg chg="modSp mod">
          <pc:chgData name="Dörte Weltzien" userId="fec659a6a03e9aa3" providerId="LiveId" clId="{902F319B-C78F-4F26-AC16-71CEE9D06630}" dt="2023-02-09T21:39:12.726" v="3" actId="14100"/>
          <pc:sldLayoutMkLst>
            <pc:docMk/>
            <pc:sldMasterMk cId="862396065" sldId="2147483684"/>
            <pc:sldLayoutMk cId="2014510874" sldId="2147483703"/>
          </pc:sldLayoutMkLst>
        </pc:sldLayoutChg>
      </pc:sldMasterChg>
    </pc:docChg>
  </pc:docChgLst>
  <pc:docChgLst>
    <pc:chgData name="Maag, Denise" userId="96191729-288b-4ca4-8aed-6c5339c31a7e" providerId="ADAL" clId="{F2EF9CA4-CCBD-4643-85E4-F890A40A5951}"/>
    <pc:docChg chg="addSld modSld sldOrd delMainMaster modMainMaster">
      <pc:chgData name="Maag, Denise" userId="96191729-288b-4ca4-8aed-6c5339c31a7e" providerId="ADAL" clId="{F2EF9CA4-CCBD-4643-85E4-F890A40A5951}" dt="2025-07-07T13:01:04.207" v="121"/>
      <pc:docMkLst>
        <pc:docMk/>
      </pc:docMkLst>
      <pc:sldChg chg="new ord">
        <pc:chgData name="Maag, Denise" userId="96191729-288b-4ca4-8aed-6c5339c31a7e" providerId="ADAL" clId="{F2EF9CA4-CCBD-4643-85E4-F890A40A5951}" dt="2025-07-07T13:01:04.207" v="121"/>
        <pc:sldMkLst>
          <pc:docMk/>
          <pc:sldMk cId="2233980375" sldId="439"/>
        </pc:sldMkLst>
      </pc:sldChg>
      <pc:sldMasterChg chg="modSldLayout sldLayoutOrd">
        <pc:chgData name="Maag, Denise" userId="96191729-288b-4ca4-8aed-6c5339c31a7e" providerId="ADAL" clId="{F2EF9CA4-CCBD-4643-85E4-F890A40A5951}" dt="2025-07-07T13:00:49.287" v="118" actId="20577"/>
        <pc:sldMasterMkLst>
          <pc:docMk/>
          <pc:sldMasterMk cId="862396065" sldId="2147483684"/>
        </pc:sldMasterMkLst>
        <pc:sldLayoutChg chg="modSp mod">
          <pc:chgData name="Maag, Denise" userId="96191729-288b-4ca4-8aed-6c5339c31a7e" providerId="ADAL" clId="{F2EF9CA4-CCBD-4643-85E4-F890A40A5951}" dt="2025-07-07T12:59:52.818" v="3" actId="20577"/>
          <pc:sldLayoutMkLst>
            <pc:docMk/>
            <pc:sldMasterMk cId="862396065" sldId="2147483684"/>
            <pc:sldLayoutMk cId="2014510874" sldId="2147483703"/>
          </pc:sldLayoutMkLst>
          <pc:spChg chg="mod">
            <ac:chgData name="Maag, Denise" userId="96191729-288b-4ca4-8aed-6c5339c31a7e" providerId="ADAL" clId="{F2EF9CA4-CCBD-4643-85E4-F890A40A5951}" dt="2025-07-07T12:59:52.818" v="3" actId="20577"/>
            <ac:spMkLst>
              <pc:docMk/>
              <pc:sldMasterMk cId="862396065" sldId="2147483684"/>
              <pc:sldLayoutMk cId="2014510874" sldId="2147483703"/>
              <ac:spMk id="12" creationId="{C3AE423A-CD6E-5581-1AD7-FD6D3339EBED}"/>
            </ac:spMkLst>
          </pc:spChg>
        </pc:sldLayoutChg>
        <pc:sldLayoutChg chg="modSp mod ord">
          <pc:chgData name="Maag, Denise" userId="96191729-288b-4ca4-8aed-6c5339c31a7e" providerId="ADAL" clId="{F2EF9CA4-CCBD-4643-85E4-F890A40A5951}" dt="2025-07-07T13:00:49.287" v="118" actId="20577"/>
          <pc:sldLayoutMkLst>
            <pc:docMk/>
            <pc:sldMasterMk cId="862396065" sldId="2147483684"/>
            <pc:sldLayoutMk cId="1435891535" sldId="2147483707"/>
          </pc:sldLayoutMkLst>
          <pc:spChg chg="mod">
            <ac:chgData name="Maag, Denise" userId="96191729-288b-4ca4-8aed-6c5339c31a7e" providerId="ADAL" clId="{F2EF9CA4-CCBD-4643-85E4-F890A40A5951}" dt="2025-07-07T13:00:49.287" v="118" actId="20577"/>
            <ac:spMkLst>
              <pc:docMk/>
              <pc:sldMasterMk cId="862396065" sldId="2147483684"/>
              <pc:sldLayoutMk cId="1435891535" sldId="2147483707"/>
              <ac:spMk id="16" creationId="{FA3632BE-8CBE-4C33-9264-EF476F2C9295}"/>
            </ac:spMkLst>
          </pc:spChg>
        </pc:sldLayoutChg>
      </pc:sldMasterChg>
      <pc:sldMasterChg chg="del sldLayoutOrd">
        <pc:chgData name="Maag, Denise" userId="96191729-288b-4ca4-8aed-6c5339c31a7e" providerId="ADAL" clId="{F2EF9CA4-CCBD-4643-85E4-F890A40A5951}" dt="2025-07-07T13:00:24.750" v="5" actId="2696"/>
        <pc:sldMasterMkLst>
          <pc:docMk/>
          <pc:sldMasterMk cId="4047790798" sldId="2147483706"/>
        </pc:sldMasterMkLst>
      </pc:sldMasterChg>
    </pc:docChg>
  </pc:docChgLst>
  <pc:docChgLst>
    <pc:chgData name="Pasquale, Denise" userId="96191729-288b-4ca4-8aed-6c5339c31a7e" providerId="ADAL" clId="{E41CEF9C-7B50-4C25-8C2C-21DA394B9665}"/>
    <pc:docChg chg="undo custSel modSld modMainMaster">
      <pc:chgData name="Pasquale, Denise" userId="96191729-288b-4ca4-8aed-6c5339c31a7e" providerId="ADAL" clId="{E41CEF9C-7B50-4C25-8C2C-21DA394B9665}" dt="2025-01-20T11:57:06.830" v="67" actId="2711"/>
      <pc:docMkLst>
        <pc:docMk/>
      </pc:docMkLst>
      <pc:sldChg chg="modAnim">
        <pc:chgData name="Pasquale, Denise" userId="96191729-288b-4ca4-8aed-6c5339c31a7e" providerId="ADAL" clId="{E41CEF9C-7B50-4C25-8C2C-21DA394B9665}" dt="2025-01-07T11:07:57.001" v="16"/>
        <pc:sldMkLst>
          <pc:docMk/>
          <pc:sldMk cId="484138330" sldId="420"/>
        </pc:sldMkLst>
      </pc:sldChg>
      <pc:sldChg chg="modSp mod modAnim">
        <pc:chgData name="Pasquale, Denise" userId="96191729-288b-4ca4-8aed-6c5339c31a7e" providerId="ADAL" clId="{E41CEF9C-7B50-4C25-8C2C-21DA394B9665}" dt="2025-01-07T11:08:18.312" v="25" actId="20577"/>
        <pc:sldMkLst>
          <pc:docMk/>
          <pc:sldMk cId="2149861137" sldId="426"/>
        </pc:sldMkLst>
      </pc:sldChg>
      <pc:sldChg chg="modAnim">
        <pc:chgData name="Pasquale, Denise" userId="96191729-288b-4ca4-8aed-6c5339c31a7e" providerId="ADAL" clId="{E41CEF9C-7B50-4C25-8C2C-21DA394B9665}" dt="2025-01-07T11:08:31.269" v="28"/>
        <pc:sldMkLst>
          <pc:docMk/>
          <pc:sldMk cId="1800227865" sldId="429"/>
        </pc:sldMkLst>
      </pc:sldChg>
      <pc:sldChg chg="modSp mod modAnim">
        <pc:chgData name="Pasquale, Denise" userId="96191729-288b-4ca4-8aed-6c5339c31a7e" providerId="ADAL" clId="{E41CEF9C-7B50-4C25-8C2C-21DA394B9665}" dt="2025-01-07T11:08:42.433" v="30" actId="2711"/>
        <pc:sldMkLst>
          <pc:docMk/>
          <pc:sldMk cId="2649945623" sldId="430"/>
        </pc:sldMkLst>
      </pc:sldChg>
      <pc:sldChg chg="modAnim">
        <pc:chgData name="Pasquale, Denise" userId="96191729-288b-4ca4-8aed-6c5339c31a7e" providerId="ADAL" clId="{E41CEF9C-7B50-4C25-8C2C-21DA394B9665}" dt="2025-01-07T11:08:54.078" v="32"/>
        <pc:sldMkLst>
          <pc:docMk/>
          <pc:sldMk cId="1302180093" sldId="431"/>
        </pc:sldMkLst>
      </pc:sldChg>
      <pc:sldChg chg="modSp mod modAnim">
        <pc:chgData name="Pasquale, Denise" userId="96191729-288b-4ca4-8aed-6c5339c31a7e" providerId="ADAL" clId="{E41CEF9C-7B50-4C25-8C2C-21DA394B9665}" dt="2025-01-20T11:56:59.194" v="66" actId="20577"/>
        <pc:sldMkLst>
          <pc:docMk/>
          <pc:sldMk cId="3525594711" sldId="433"/>
        </pc:sldMkLst>
      </pc:sldChg>
      <pc:sldChg chg="modSp mod modAnim">
        <pc:chgData name="Pasquale, Denise" userId="96191729-288b-4ca4-8aed-6c5339c31a7e" providerId="ADAL" clId="{E41CEF9C-7B50-4C25-8C2C-21DA394B9665}" dt="2025-01-20T11:57:06.830" v="67" actId="2711"/>
        <pc:sldMkLst>
          <pc:docMk/>
          <pc:sldMk cId="778657232" sldId="434"/>
        </pc:sldMkLst>
      </pc:sldChg>
      <pc:sldChg chg="modSp mod modAnim">
        <pc:chgData name="Pasquale, Denise" userId="96191729-288b-4ca4-8aed-6c5339c31a7e" providerId="ADAL" clId="{E41CEF9C-7B50-4C25-8C2C-21DA394B9665}" dt="2025-01-07T11:09:58.572" v="47" actId="2711"/>
        <pc:sldMkLst>
          <pc:docMk/>
          <pc:sldMk cId="2551821663" sldId="435"/>
        </pc:sldMkLst>
      </pc:sldChg>
      <pc:sldChg chg="modAnim">
        <pc:chgData name="Pasquale, Denise" userId="96191729-288b-4ca4-8aed-6c5339c31a7e" providerId="ADAL" clId="{E41CEF9C-7B50-4C25-8C2C-21DA394B9665}" dt="2025-01-07T11:11:05.506" v="62"/>
        <pc:sldMkLst>
          <pc:docMk/>
          <pc:sldMk cId="1990455283" sldId="436"/>
        </pc:sldMkLst>
      </pc:sldChg>
      <pc:sldChg chg="modSp mod modAnim">
        <pc:chgData name="Pasquale, Denise" userId="96191729-288b-4ca4-8aed-6c5339c31a7e" providerId="ADAL" clId="{E41CEF9C-7B50-4C25-8C2C-21DA394B9665}" dt="2025-01-07T11:10:54.974" v="60" actId="2711"/>
        <pc:sldMkLst>
          <pc:docMk/>
          <pc:sldMk cId="2276256829" sldId="437"/>
        </pc:sldMkLst>
      </pc:sldChg>
      <pc:sldChg chg="modSp mod modAnim">
        <pc:chgData name="Pasquale, Denise" userId="96191729-288b-4ca4-8aed-6c5339c31a7e" providerId="ADAL" clId="{E41CEF9C-7B50-4C25-8C2C-21DA394B9665}" dt="2025-01-07T11:10:20.875" v="52" actId="20577"/>
        <pc:sldMkLst>
          <pc:docMk/>
          <pc:sldMk cId="4109937876" sldId="438"/>
        </pc:sldMkLst>
      </pc:sldChg>
      <pc:sldMasterChg chg="modSldLayout">
        <pc:chgData name="Pasquale, Denise" userId="96191729-288b-4ca4-8aed-6c5339c31a7e" providerId="ADAL" clId="{E41CEF9C-7B50-4C25-8C2C-21DA394B9665}" dt="2025-01-07T11:07:45.966" v="15" actId="255"/>
        <pc:sldMasterMkLst>
          <pc:docMk/>
          <pc:sldMasterMk cId="862396065" sldId="2147483684"/>
        </pc:sldMasterMkLst>
        <pc:sldLayoutChg chg="modSp modAnim">
          <pc:chgData name="Pasquale, Denise" userId="96191729-288b-4ca4-8aed-6c5339c31a7e" providerId="ADAL" clId="{E41CEF9C-7B50-4C25-8C2C-21DA394B9665}" dt="2025-01-07T11:07:14.491" v="7"/>
          <pc:sldLayoutMkLst>
            <pc:docMk/>
            <pc:sldMasterMk cId="862396065" sldId="2147483684"/>
            <pc:sldLayoutMk cId="3694749063" sldId="2147483672"/>
          </pc:sldLayoutMkLst>
        </pc:sldLayoutChg>
        <pc:sldLayoutChg chg="modSp mod">
          <pc:chgData name="Pasquale, Denise" userId="96191729-288b-4ca4-8aed-6c5339c31a7e" providerId="ADAL" clId="{E41CEF9C-7B50-4C25-8C2C-21DA394B9665}" dt="2025-01-07T11:06:46.588" v="1" actId="1076"/>
          <pc:sldLayoutMkLst>
            <pc:docMk/>
            <pc:sldMasterMk cId="862396065" sldId="2147483684"/>
            <pc:sldLayoutMk cId="2014510874" sldId="2147483703"/>
          </pc:sldLayoutMkLst>
        </pc:sldLayoutChg>
        <pc:sldLayoutChg chg="modSp modAnim">
          <pc:chgData name="Pasquale, Denise" userId="96191729-288b-4ca4-8aed-6c5339c31a7e" providerId="ADAL" clId="{E41CEF9C-7B50-4C25-8C2C-21DA394B9665}" dt="2025-01-07T11:07:45.966" v="15" actId="255"/>
          <pc:sldLayoutMkLst>
            <pc:docMk/>
            <pc:sldMasterMk cId="862396065" sldId="2147483684"/>
            <pc:sldLayoutMk cId="3694534938" sldId="2147483705"/>
          </pc:sldLayoutMkLst>
        </pc:sldLayoutChg>
      </pc:sldMasterChg>
    </pc:docChg>
  </pc:docChgLst>
  <pc:docChgLst>
    <pc:chgData name="Pasquale, Denise" userId="96191729-288b-4ca4-8aed-6c5339c31a7e" providerId="ADAL" clId="{5FC3E639-6F38-40A1-BFEC-C61CC4B60047}"/>
    <pc:docChg chg="undo custSel modSld">
      <pc:chgData name="Pasquale, Denise" userId="96191729-288b-4ca4-8aed-6c5339c31a7e" providerId="ADAL" clId="{5FC3E639-6F38-40A1-BFEC-C61CC4B60047}" dt="2025-05-06T05:44:49.129" v="64" actId="207"/>
      <pc:docMkLst>
        <pc:docMk/>
      </pc:docMkLst>
      <pc:sldChg chg="modSp mod">
        <pc:chgData name="Pasquale, Denise" userId="96191729-288b-4ca4-8aed-6c5339c31a7e" providerId="ADAL" clId="{5FC3E639-6F38-40A1-BFEC-C61CC4B60047}" dt="2025-05-06T05:39:44.588" v="59" actId="1036"/>
        <pc:sldMkLst>
          <pc:docMk/>
          <pc:sldMk cId="484138330" sldId="420"/>
        </pc:sldMkLst>
        <pc:graphicFrameChg chg="mod modGraphic">
          <ac:chgData name="Pasquale, Denise" userId="96191729-288b-4ca4-8aed-6c5339c31a7e" providerId="ADAL" clId="{5FC3E639-6F38-40A1-BFEC-C61CC4B60047}" dt="2025-05-06T05:39:44.588" v="59" actId="1036"/>
          <ac:graphicFrameMkLst>
            <pc:docMk/>
            <pc:sldMk cId="484138330" sldId="420"/>
            <ac:graphicFrameMk id="3" creationId="{8C3DE644-5624-AC9F-25BA-702E16B3C1DC}"/>
          </ac:graphicFrameMkLst>
        </pc:graphicFrameChg>
      </pc:sldChg>
      <pc:sldChg chg="modSp mod">
        <pc:chgData name="Pasquale, Denise" userId="96191729-288b-4ca4-8aed-6c5339c31a7e" providerId="ADAL" clId="{5FC3E639-6F38-40A1-BFEC-C61CC4B60047}" dt="2025-05-06T05:39:49.695" v="61" actId="20577"/>
        <pc:sldMkLst>
          <pc:docMk/>
          <pc:sldMk cId="2149861137" sldId="426"/>
        </pc:sldMkLst>
        <pc:spChg chg="mod">
          <ac:chgData name="Pasquale, Denise" userId="96191729-288b-4ca4-8aed-6c5339c31a7e" providerId="ADAL" clId="{5FC3E639-6F38-40A1-BFEC-C61CC4B60047}" dt="2025-05-06T05:39:49.695" v="61" actId="20577"/>
          <ac:spMkLst>
            <pc:docMk/>
            <pc:sldMk cId="2149861137" sldId="426"/>
            <ac:spMk id="2" creationId="{4D0F89EB-AC90-8AA5-B46B-C2203021C2AC}"/>
          </ac:spMkLst>
        </pc:spChg>
      </pc:sldChg>
      <pc:sldChg chg="modSp mod">
        <pc:chgData name="Pasquale, Denise" userId="96191729-288b-4ca4-8aed-6c5339c31a7e" providerId="ADAL" clId="{5FC3E639-6F38-40A1-BFEC-C61CC4B60047}" dt="2025-05-06T05:39:52.601" v="63" actId="20577"/>
        <pc:sldMkLst>
          <pc:docMk/>
          <pc:sldMk cId="1800227865" sldId="429"/>
        </pc:sldMkLst>
        <pc:spChg chg="mod">
          <ac:chgData name="Pasquale, Denise" userId="96191729-288b-4ca4-8aed-6c5339c31a7e" providerId="ADAL" clId="{5FC3E639-6F38-40A1-BFEC-C61CC4B60047}" dt="2025-05-06T05:39:52.601" v="63" actId="20577"/>
          <ac:spMkLst>
            <pc:docMk/>
            <pc:sldMk cId="1800227865" sldId="429"/>
            <ac:spMk id="2" creationId="{3836DA29-2723-17D3-1A26-630D3A44AAF2}"/>
          </ac:spMkLst>
        </pc:spChg>
      </pc:sldChg>
      <pc:sldChg chg="modSp mod">
        <pc:chgData name="Pasquale, Denise" userId="96191729-288b-4ca4-8aed-6c5339c31a7e" providerId="ADAL" clId="{5FC3E639-6F38-40A1-BFEC-C61CC4B60047}" dt="2025-05-05T14:09:44.510" v="2" actId="20577"/>
        <pc:sldMkLst>
          <pc:docMk/>
          <pc:sldMk cId="2649945623" sldId="430"/>
        </pc:sldMkLst>
        <pc:spChg chg="mod">
          <ac:chgData name="Pasquale, Denise" userId="96191729-288b-4ca4-8aed-6c5339c31a7e" providerId="ADAL" clId="{5FC3E639-6F38-40A1-BFEC-C61CC4B60047}" dt="2025-05-05T14:09:44.510" v="2" actId="20577"/>
          <ac:spMkLst>
            <pc:docMk/>
            <pc:sldMk cId="2649945623" sldId="430"/>
            <ac:spMk id="4" creationId="{EDE2EA69-68FD-216C-784A-0406F012A1D4}"/>
          </ac:spMkLst>
        </pc:spChg>
      </pc:sldChg>
      <pc:sldChg chg="modSp mod">
        <pc:chgData name="Pasquale, Denise" userId="96191729-288b-4ca4-8aed-6c5339c31a7e" providerId="ADAL" clId="{5FC3E639-6F38-40A1-BFEC-C61CC4B60047}" dt="2025-05-05T14:11:09.273" v="8" actId="20577"/>
        <pc:sldMkLst>
          <pc:docMk/>
          <pc:sldMk cId="3525594711" sldId="433"/>
        </pc:sldMkLst>
        <pc:spChg chg="mod">
          <ac:chgData name="Pasquale, Denise" userId="96191729-288b-4ca4-8aed-6c5339c31a7e" providerId="ADAL" clId="{5FC3E639-6F38-40A1-BFEC-C61CC4B60047}" dt="2025-05-05T14:10:59.672" v="4" actId="20577"/>
          <ac:spMkLst>
            <pc:docMk/>
            <pc:sldMk cId="3525594711" sldId="433"/>
            <ac:spMk id="2" creationId="{ED0EAC32-C256-8C78-8AD8-CB73FD3C8DA9}"/>
          </ac:spMkLst>
        </pc:spChg>
        <pc:spChg chg="mod">
          <ac:chgData name="Pasquale, Denise" userId="96191729-288b-4ca4-8aed-6c5339c31a7e" providerId="ADAL" clId="{5FC3E639-6F38-40A1-BFEC-C61CC4B60047}" dt="2025-05-05T14:11:09.273" v="8" actId="20577"/>
          <ac:spMkLst>
            <pc:docMk/>
            <pc:sldMk cId="3525594711" sldId="433"/>
            <ac:spMk id="4" creationId="{57A7C4CE-1011-E266-CF2E-8843B15322E8}"/>
          </ac:spMkLst>
        </pc:spChg>
      </pc:sldChg>
      <pc:sldChg chg="modSp mod">
        <pc:chgData name="Pasquale, Denise" userId="96191729-288b-4ca4-8aed-6c5339c31a7e" providerId="ADAL" clId="{5FC3E639-6F38-40A1-BFEC-C61CC4B60047}" dt="2025-05-05T14:12:49.584" v="17" actId="20577"/>
        <pc:sldMkLst>
          <pc:docMk/>
          <pc:sldMk cId="2551821663" sldId="435"/>
        </pc:sldMkLst>
        <pc:spChg chg="mod">
          <ac:chgData name="Pasquale, Denise" userId="96191729-288b-4ca4-8aed-6c5339c31a7e" providerId="ADAL" clId="{5FC3E639-6F38-40A1-BFEC-C61CC4B60047}" dt="2025-05-05T14:11:33.692" v="12" actId="20577"/>
          <ac:spMkLst>
            <pc:docMk/>
            <pc:sldMk cId="2551821663" sldId="435"/>
            <ac:spMk id="2" creationId="{0EA1C49A-5C1A-99D7-4E6F-E4700022F6D8}"/>
          </ac:spMkLst>
        </pc:spChg>
        <pc:spChg chg="mod">
          <ac:chgData name="Pasquale, Denise" userId="96191729-288b-4ca4-8aed-6c5339c31a7e" providerId="ADAL" clId="{5FC3E639-6F38-40A1-BFEC-C61CC4B60047}" dt="2025-05-05T14:12:49.584" v="17" actId="20577"/>
          <ac:spMkLst>
            <pc:docMk/>
            <pc:sldMk cId="2551821663" sldId="435"/>
            <ac:spMk id="6" creationId="{F5BC7B3E-5D4E-83CA-3267-34C0B601F1E1}"/>
          </ac:spMkLst>
        </pc:spChg>
      </pc:sldChg>
      <pc:sldChg chg="modSp mod">
        <pc:chgData name="Pasquale, Denise" userId="96191729-288b-4ca4-8aed-6c5339c31a7e" providerId="ADAL" clId="{5FC3E639-6F38-40A1-BFEC-C61CC4B60047}" dt="2025-05-06T05:44:49.129" v="64" actId="207"/>
        <pc:sldMkLst>
          <pc:docMk/>
          <pc:sldMk cId="1990455283" sldId="436"/>
        </pc:sldMkLst>
        <pc:spChg chg="mod">
          <ac:chgData name="Pasquale, Denise" userId="96191729-288b-4ca4-8aed-6c5339c31a7e" providerId="ADAL" clId="{5FC3E639-6F38-40A1-BFEC-C61CC4B60047}" dt="2025-05-06T05:44:49.129" v="64" actId="207"/>
          <ac:spMkLst>
            <pc:docMk/>
            <pc:sldMk cId="1990455283" sldId="436"/>
            <ac:spMk id="5" creationId="{00000000-0000-0000-0000-000000000000}"/>
          </ac:spMkLst>
        </pc:spChg>
      </pc:sldChg>
      <pc:sldChg chg="modSp mod">
        <pc:chgData name="Pasquale, Denise" userId="96191729-288b-4ca4-8aed-6c5339c31a7e" providerId="ADAL" clId="{5FC3E639-6F38-40A1-BFEC-C61CC4B60047}" dt="2025-05-05T14:11:42.612" v="16" actId="20577"/>
        <pc:sldMkLst>
          <pc:docMk/>
          <pc:sldMk cId="2276256829" sldId="437"/>
        </pc:sldMkLst>
        <pc:spChg chg="mod">
          <ac:chgData name="Pasquale, Denise" userId="96191729-288b-4ca4-8aed-6c5339c31a7e" providerId="ADAL" clId="{5FC3E639-6F38-40A1-BFEC-C61CC4B60047}" dt="2025-05-05T14:11:42.612" v="16" actId="20577"/>
          <ac:spMkLst>
            <pc:docMk/>
            <pc:sldMk cId="2276256829" sldId="437"/>
            <ac:spMk id="2" creationId="{0EA1C49A-5C1A-99D7-4E6F-E4700022F6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EAB086"/>
          </a:solidFill>
        </p:spPr>
        <p:txBody>
          <a:bodyPr wrap="square" rtlCol="0">
            <a:spAutoFit/>
          </a:bodyPr>
          <a:lstStyle/>
          <a:p>
            <a:pPr algn="ctr"/>
            <a:r>
              <a:rPr lang="de-DE" sz="5400" dirty="0">
                <a:solidFill>
                  <a:schemeClr val="bg1"/>
                </a:solidFill>
                <a:latin typeface="+mj-lt"/>
                <a:cs typeface="Calibri" panose="020F0502020204030204" pitchFamily="34" charset="0"/>
              </a:rPr>
              <a:t>Modul IV</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92552"/>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Spezifisches Interaktionsverhalten zur Förderung von Bindungssicherheit</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38289" y="5304528"/>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760471" y="4686322"/>
            <a:ext cx="3830635" cy="1118448"/>
          </a:xfrm>
          <a:prstGeom prst="rect">
            <a:avLst/>
          </a:prstGeom>
          <a:noFill/>
          <a:ln>
            <a:solidFill>
              <a:srgbClr val="EAB086"/>
            </a:solidFill>
          </a:ln>
        </p:spPr>
        <p:txBody>
          <a:bodyPr wrap="square">
            <a:spAutoFit/>
          </a:bodyPr>
          <a:lstStyle/>
          <a:p>
            <a:pPr>
              <a:lnSpc>
                <a:spcPct val="107000"/>
              </a:lnSpc>
              <a:spcBef>
                <a:spcPts val="200"/>
              </a:spcBef>
              <a:spcAft>
                <a:spcPts val="600"/>
              </a:spcAft>
            </a:pPr>
            <a:r>
              <a:rPr lang="de-DE" sz="2400" b="1" dirty="0">
                <a:solidFill>
                  <a:srgbClr val="EAB086"/>
                </a:solidFill>
                <a:effectLst/>
                <a:latin typeface="+mj-lt"/>
                <a:ea typeface="Times New Roman" panose="02020603050405020304" pitchFamily="18" charset="0"/>
                <a:cs typeface="Times New Roman" panose="02020603050405020304" pitchFamily="18" charset="0"/>
              </a:rPr>
              <a:t>MIV.3_Wissen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Einführung zur simulierten Praxis II: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interactive</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repair</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Grafik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15" name="Grafik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6" name="Grafik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17" name="Grafik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Tree>
    <p:extLst>
      <p:ext uri="{BB962C8B-B14F-4D97-AF65-F5344CB8AC3E}">
        <p14:creationId xmlns:p14="http://schemas.microsoft.com/office/powerpoint/2010/main" val="2014510874"/>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MIV.3_Wissen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EAB086"/>
          </a:solidFill>
        </p:spPr>
        <p:txBody>
          <a:bodyPr wrap="square" rtlCol="0">
            <a:spAutoFit/>
          </a:bodyPr>
          <a:lstStyle/>
          <a:p>
            <a:pPr algn="ctr"/>
            <a:r>
              <a:rPr lang="de-DE" sz="1100" dirty="0">
                <a:solidFill>
                  <a:schemeClr val="bg1"/>
                </a:solidFill>
                <a:latin typeface="+mj-lt"/>
                <a:cs typeface="Arial" panose="020B0604020202020204" pitchFamily="34" charset="0"/>
              </a:rPr>
              <a:t>Modul IV</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8" name="Grafik 27">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9" name="Grafik 28"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MIV.3_Wissen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EAB086"/>
          </a:solidFill>
        </p:spPr>
        <p:txBody>
          <a:bodyPr wrap="square" rtlCol="0">
            <a:spAutoFit/>
          </a:bodyPr>
          <a:lstStyle/>
          <a:p>
            <a:pPr algn="ctr"/>
            <a:r>
              <a:rPr lang="de-DE" sz="1100" dirty="0">
                <a:solidFill>
                  <a:schemeClr val="bg1"/>
                </a:solidFill>
                <a:latin typeface="+mj-lt"/>
                <a:cs typeface="Arial" panose="020B0604020202020204" pitchFamily="34" charset="0"/>
              </a:rPr>
              <a:t>Modul IV</a:t>
            </a:r>
          </a:p>
        </p:txBody>
      </p:sp>
      <p:pic>
        <p:nvPicPr>
          <p:cNvPr id="28" name="Grafik 27">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9" name="Grafik 28"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694534938"/>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MIV.3_Wissen: Einführung zur simulierten Praxis II: </a:t>
            </a:r>
            <a:r>
              <a:rPr kumimoji="0" lang="de-DE" sz="1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interactive</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de-DE" sz="1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repair</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https://www.eh-freiburg.de/quebin/materialien/  </a:t>
            </a:r>
          </a:p>
        </p:txBody>
      </p:sp>
    </p:spTree>
    <p:extLst>
      <p:ext uri="{BB962C8B-B14F-4D97-AF65-F5344CB8AC3E}">
        <p14:creationId xmlns:p14="http://schemas.microsoft.com/office/powerpoint/2010/main" val="1435891535"/>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703"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wstiftung.de/fileadmin/bw-stiftung/Publikationen/Gesellschaft_und_Kultur/G_K_Bindungssicherheit_EiBiS_Nr._95.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nifbe.de/images/nifbe/Infoservice/Downloads/Themenhefte/U3-Themenheft_onlin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ifbe.de/images/nifbe/Infoservice/Downloads/Themenhefte/U3-Themenheft_onlin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8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C9E23-E83F-7E52-1B6D-AF4961164452}"/>
              </a:ext>
            </a:extLst>
          </p:cNvPr>
          <p:cNvSpPr>
            <a:spLocks noGrp="1"/>
          </p:cNvSpPr>
          <p:nvPr>
            <p:ph type="title"/>
          </p:nvPr>
        </p:nvSpPr>
        <p:spPr/>
        <p:txBody>
          <a:bodyPr/>
          <a:lstStyle/>
          <a:p>
            <a:r>
              <a:rPr lang="de-DE" sz="2800" i="0" dirty="0" err="1">
                <a:cs typeface="Arial" panose="020B0604020202020204" pitchFamily="34" charset="0"/>
              </a:rPr>
              <a:t>GInA</a:t>
            </a:r>
            <a:r>
              <a:rPr lang="de-DE" dirty="0"/>
              <a:t>-Merkmale</a:t>
            </a:r>
          </a:p>
        </p:txBody>
      </p:sp>
      <p:grpSp>
        <p:nvGrpSpPr>
          <p:cNvPr id="3" name="Gruppieren 2"/>
          <p:cNvGrpSpPr/>
          <p:nvPr/>
        </p:nvGrpSpPr>
        <p:grpSpPr>
          <a:xfrm>
            <a:off x="513007" y="1439921"/>
            <a:ext cx="8139380" cy="4744569"/>
            <a:chOff x="513007" y="1439921"/>
            <a:chExt cx="8139380" cy="4744569"/>
          </a:xfrm>
        </p:grpSpPr>
        <p:sp>
          <p:nvSpPr>
            <p:cNvPr id="6" name="Oval 2">
              <a:extLst>
                <a:ext uri="{FF2B5EF4-FFF2-40B4-BE49-F238E27FC236}">
                  <a16:creationId xmlns:a16="http://schemas.microsoft.com/office/drawing/2014/main" id="{6F0C9759-06AC-1244-A0A6-ABB12991A5E7}"/>
                </a:ext>
              </a:extLst>
            </p:cNvPr>
            <p:cNvSpPr>
              <a:spLocks noChangeArrowheads="1"/>
            </p:cNvSpPr>
            <p:nvPr/>
          </p:nvSpPr>
          <p:spPr bwMode="auto">
            <a:xfrm>
              <a:off x="1751885" y="1439921"/>
              <a:ext cx="5180936" cy="4744569"/>
            </a:xfrm>
            <a:prstGeom prst="ellipse">
              <a:avLst/>
            </a:prstGeom>
            <a:solidFill>
              <a:schemeClr val="accent3">
                <a:lumMod val="60000"/>
                <a:lumOff val="40000"/>
              </a:schemeClr>
            </a:solidFill>
            <a:ln w="9525">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600" b="1" i="1" dirty="0">
                <a:latin typeface="Arial" panose="020B0604020202020204" pitchFamily="34" charset="0"/>
                <a:cs typeface="Arial" panose="020B0604020202020204" pitchFamily="34" charset="0"/>
              </a:endParaRPr>
            </a:p>
            <a:p>
              <a:pPr eaLnBrk="1" hangingPunct="1">
                <a:defRPr/>
              </a:pPr>
              <a:endParaRPr lang="de-DE" altLang="de-DE" sz="1200" b="1" i="1" dirty="0">
                <a:latin typeface="Arial" panose="020B0604020202020204" pitchFamily="34" charset="0"/>
                <a:cs typeface="Arial" panose="020B0604020202020204" pitchFamily="34" charset="0"/>
              </a:endParaRPr>
            </a:p>
            <a:p>
              <a:pPr eaLnBrk="1" hangingPunct="1">
                <a:defRPr/>
              </a:pPr>
              <a:endParaRPr lang="de-DE" altLang="de-DE" sz="1200" b="1" i="1" dirty="0">
                <a:latin typeface="Arial" panose="020B0604020202020204" pitchFamily="34" charset="0"/>
                <a:cs typeface="Arial" panose="020B0604020202020204" pitchFamily="34" charset="0"/>
              </a:endParaRPr>
            </a:p>
            <a:p>
              <a:pPr eaLnBrk="1" hangingPunct="1">
                <a:defRPr/>
              </a:pPr>
              <a:r>
                <a:rPr lang="de-DE" altLang="de-DE" sz="1200" b="1" i="1" dirty="0">
                  <a:latin typeface="Arial" panose="020B0604020202020204" pitchFamily="34" charset="0"/>
                  <a:cs typeface="Arial" panose="020B0604020202020204" pitchFamily="34" charset="0"/>
                </a:rPr>
                <a:t>Indirekt Beteiligte </a:t>
              </a:r>
              <a:br>
                <a:rPr lang="de-DE" altLang="de-DE" sz="1200" b="1" i="1" dirty="0">
                  <a:latin typeface="Arial" panose="020B0604020202020204" pitchFamily="34" charset="0"/>
                  <a:cs typeface="Arial" panose="020B0604020202020204" pitchFamily="34" charset="0"/>
                </a:rPr>
              </a:br>
              <a:r>
                <a:rPr lang="de-DE" altLang="de-DE" sz="1200" b="1" i="1" dirty="0">
                  <a:latin typeface="Arial" panose="020B0604020202020204" pitchFamily="34" charset="0"/>
                  <a:cs typeface="Arial" panose="020B0604020202020204" pitchFamily="34" charset="0"/>
                </a:rPr>
                <a:t>      (,Zaungäste‘)</a:t>
              </a:r>
            </a:p>
          </p:txBody>
        </p:sp>
        <p:sp>
          <p:nvSpPr>
            <p:cNvPr id="7" name="Oval 3">
              <a:extLst>
                <a:ext uri="{FF2B5EF4-FFF2-40B4-BE49-F238E27FC236}">
                  <a16:creationId xmlns:a16="http://schemas.microsoft.com/office/drawing/2014/main" id="{1DDF0498-387F-57EC-0006-68194233F42B}"/>
                </a:ext>
              </a:extLst>
            </p:cNvPr>
            <p:cNvSpPr>
              <a:spLocks noChangeArrowheads="1"/>
            </p:cNvSpPr>
            <p:nvPr/>
          </p:nvSpPr>
          <p:spPr bwMode="auto">
            <a:xfrm>
              <a:off x="3221541" y="2537019"/>
              <a:ext cx="2413963" cy="2430332"/>
            </a:xfrm>
            <a:prstGeom prst="ellipse">
              <a:avLst/>
            </a:prstGeom>
            <a:solidFill>
              <a:schemeClr val="bg1">
                <a:lumMod val="65000"/>
              </a:schemeClr>
            </a:solidFill>
            <a:ln w="38100">
              <a:solidFill>
                <a:schemeClr val="tx1"/>
              </a:solidFill>
              <a:prstDash val="sysDot"/>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DE" altLang="de-DE" sz="1400" b="1" i="1" dirty="0">
                  <a:latin typeface="Arial" panose="020B0604020202020204" pitchFamily="34" charset="0"/>
                  <a:cs typeface="Arial" panose="020B0604020202020204" pitchFamily="34" charset="0"/>
                </a:rPr>
                <a:t>Direkt Beteiligte</a:t>
              </a:r>
            </a:p>
          </p:txBody>
        </p:sp>
        <p:sp>
          <p:nvSpPr>
            <p:cNvPr id="8" name="Text Box 5">
              <a:extLst>
                <a:ext uri="{FF2B5EF4-FFF2-40B4-BE49-F238E27FC236}">
                  <a16:creationId xmlns:a16="http://schemas.microsoft.com/office/drawing/2014/main" id="{C2E48071-A540-AEE6-0692-280FDE510AC5}"/>
                </a:ext>
              </a:extLst>
            </p:cNvPr>
            <p:cNvSpPr txBox="1">
              <a:spLocks noChangeArrowheads="1"/>
            </p:cNvSpPr>
            <p:nvPr/>
          </p:nvSpPr>
          <p:spPr bwMode="auto">
            <a:xfrm>
              <a:off x="513007" y="1646394"/>
              <a:ext cx="3118721" cy="276999"/>
            </a:xfrm>
            <a:prstGeom prst="rect">
              <a:avLst/>
            </a:prstGeom>
            <a:solidFill>
              <a:schemeClr val="bg1"/>
            </a:solidFill>
            <a:ln w="9525">
              <a:solidFill>
                <a:schemeClr val="bg2">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de-DE" altLang="de-DE" sz="1200" b="1" dirty="0">
                  <a:latin typeface="Arial" panose="020B0604020202020204" pitchFamily="34" charset="0"/>
                  <a:cs typeface="Arial" panose="020B0604020202020204" pitchFamily="34" charset="0"/>
                </a:rPr>
                <a:t> Skala 1: Beziehung gestalten</a:t>
              </a:r>
            </a:p>
          </p:txBody>
        </p:sp>
        <p:sp>
          <p:nvSpPr>
            <p:cNvPr id="9" name="Text Box 7">
              <a:extLst>
                <a:ext uri="{FF2B5EF4-FFF2-40B4-BE49-F238E27FC236}">
                  <a16:creationId xmlns:a16="http://schemas.microsoft.com/office/drawing/2014/main" id="{C2821FDE-E25D-10D6-6164-48AF5980F52B}"/>
                </a:ext>
              </a:extLst>
            </p:cNvPr>
            <p:cNvSpPr txBox="1">
              <a:spLocks noChangeArrowheads="1"/>
            </p:cNvSpPr>
            <p:nvPr/>
          </p:nvSpPr>
          <p:spPr bwMode="auto">
            <a:xfrm>
              <a:off x="5261201" y="4736730"/>
              <a:ext cx="3274424" cy="243465"/>
            </a:xfrm>
            <a:prstGeom prst="rect">
              <a:avLst/>
            </a:prstGeom>
            <a:solidFill>
              <a:schemeClr val="bg1"/>
            </a:solidFill>
            <a:ln w="9525">
              <a:solidFill>
                <a:schemeClr val="bg2">
                  <a:lumMod val="90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de-DE" altLang="de-DE" sz="1200" b="1" dirty="0">
                  <a:latin typeface="Arial" panose="020B0604020202020204" pitchFamily="34" charset="0"/>
                  <a:cs typeface="Arial" panose="020B0604020202020204" pitchFamily="34" charset="0"/>
                </a:rPr>
                <a:t>Skala 3: Sprechen und Sprache anregen</a:t>
              </a:r>
            </a:p>
          </p:txBody>
        </p:sp>
        <p:sp>
          <p:nvSpPr>
            <p:cNvPr id="10" name="Text Box 8">
              <a:extLst>
                <a:ext uri="{FF2B5EF4-FFF2-40B4-BE49-F238E27FC236}">
                  <a16:creationId xmlns:a16="http://schemas.microsoft.com/office/drawing/2014/main" id="{34241F9E-AF8C-6A0D-15F3-CB2EEF2252D0}"/>
                </a:ext>
              </a:extLst>
            </p:cNvPr>
            <p:cNvSpPr txBox="1">
              <a:spLocks noChangeArrowheads="1"/>
            </p:cNvSpPr>
            <p:nvPr/>
          </p:nvSpPr>
          <p:spPr bwMode="auto">
            <a:xfrm>
              <a:off x="513811" y="1891619"/>
              <a:ext cx="3117917" cy="2700043"/>
            </a:xfrm>
            <a:prstGeom prst="rect">
              <a:avLst/>
            </a:prstGeom>
            <a:solidFill>
              <a:schemeClr val="bg1"/>
            </a:solidFill>
            <a:ln w="9525">
              <a:solidFill>
                <a:schemeClr val="bg2">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FontTx/>
                <a:buNone/>
              </a:pPr>
              <a:r>
                <a:rPr lang="de-DE" altLang="de-DE" sz="1200" dirty="0">
                  <a:latin typeface="Arial" panose="020B0604020202020204" pitchFamily="34" charset="0"/>
                  <a:cs typeface="Arial" panose="020B0604020202020204" pitchFamily="34" charset="0"/>
                </a:rPr>
                <a:t>  1: Zuwendung zeigen </a:t>
              </a:r>
            </a:p>
            <a:p>
              <a:pPr>
                <a:buFontTx/>
                <a:buNone/>
              </a:pPr>
              <a:r>
                <a:rPr lang="de-DE" altLang="de-DE" sz="1200" dirty="0">
                  <a:latin typeface="Arial" panose="020B0604020202020204" pitchFamily="34" charset="0"/>
                  <a:cs typeface="Arial" panose="020B0604020202020204" pitchFamily="34" charset="0"/>
                </a:rPr>
                <a:t>  2: Interessiert/Engagiert sein</a:t>
              </a:r>
            </a:p>
            <a:p>
              <a:pPr>
                <a:buFontTx/>
                <a:buNone/>
              </a:pPr>
              <a:r>
                <a:rPr lang="de-DE" altLang="de-DE" sz="1200" dirty="0">
                  <a:latin typeface="Arial" panose="020B0604020202020204" pitchFamily="34" charset="0"/>
                  <a:cs typeface="Arial" panose="020B0604020202020204" pitchFamily="34" charset="0"/>
                </a:rPr>
                <a:t>  3: Wertschätzung ausdrücken </a:t>
              </a:r>
            </a:p>
            <a:p>
              <a:pPr>
                <a:buFontTx/>
                <a:buNone/>
              </a:pPr>
              <a:r>
                <a:rPr lang="de-DE" altLang="de-DE" sz="1200" dirty="0">
                  <a:latin typeface="Arial" panose="020B0604020202020204" pitchFamily="34" charset="0"/>
                  <a:cs typeface="Arial" panose="020B0604020202020204" pitchFamily="34" charset="0"/>
                </a:rPr>
                <a:t>  4: Gelassenheit ausstrahlen</a:t>
              </a:r>
            </a:p>
            <a:p>
              <a:pPr>
                <a:buFontTx/>
                <a:buNone/>
              </a:pPr>
              <a:r>
                <a:rPr lang="de-DE" altLang="de-DE" sz="1200" dirty="0">
                  <a:latin typeface="Arial" panose="020B0604020202020204" pitchFamily="34" charset="0"/>
                  <a:cs typeface="Arial" panose="020B0604020202020204" pitchFamily="34" charset="0"/>
                </a:rPr>
                <a:t>  5: Aufmerksam zuhören</a:t>
              </a:r>
            </a:p>
            <a:p>
              <a:pPr>
                <a:buFontTx/>
                <a:buNone/>
              </a:pPr>
              <a:r>
                <a:rPr lang="de-DE" altLang="de-DE" sz="1200" dirty="0">
                  <a:latin typeface="Arial" panose="020B0604020202020204" pitchFamily="34" charset="0"/>
                  <a:cs typeface="Arial" panose="020B0604020202020204" pitchFamily="34" charset="0"/>
                </a:rPr>
                <a:t>  6: Störungen meistern</a:t>
              </a:r>
            </a:p>
            <a:p>
              <a:pPr>
                <a:buFontTx/>
                <a:buNone/>
              </a:pPr>
              <a:r>
                <a:rPr lang="de-DE" altLang="de-DE" sz="1200" dirty="0">
                  <a:latin typeface="Arial" panose="020B0604020202020204" pitchFamily="34" charset="0"/>
                  <a:cs typeface="Arial" panose="020B0604020202020204" pitchFamily="34" charset="0"/>
                </a:rPr>
                <a:t>  7: Verstehen ausdrücken</a:t>
              </a:r>
            </a:p>
            <a:p>
              <a:pPr>
                <a:buFontTx/>
                <a:buNone/>
              </a:pPr>
              <a:r>
                <a:rPr lang="de-DE" altLang="de-DE" sz="1200" dirty="0">
                  <a:latin typeface="Arial" panose="020B0604020202020204" pitchFamily="34" charset="0"/>
                  <a:cs typeface="Arial" panose="020B0604020202020204" pitchFamily="34" charset="0"/>
                </a:rPr>
                <a:t>  8: Balance von Nähe und Distanz     herstellen</a:t>
              </a:r>
            </a:p>
            <a:p>
              <a:pPr>
                <a:buFontTx/>
                <a:buNone/>
              </a:pPr>
              <a:r>
                <a:rPr lang="de-DE" altLang="de-DE" sz="1200" dirty="0">
                  <a:latin typeface="Arial" panose="020B0604020202020204" pitchFamily="34" charset="0"/>
                  <a:cs typeface="Arial" panose="020B0604020202020204" pitchFamily="34" charset="0"/>
                </a:rPr>
                <a:t>  9: Zur Teilnahme einladen </a:t>
              </a:r>
            </a:p>
            <a:p>
              <a:pPr>
                <a:buFontTx/>
                <a:buNone/>
              </a:pPr>
              <a:r>
                <a:rPr lang="de-DE" altLang="de-DE" sz="1200" dirty="0">
                  <a:latin typeface="Arial" panose="020B0604020202020204" pitchFamily="34" charset="0"/>
                  <a:cs typeface="Arial" panose="020B0604020202020204" pitchFamily="34" charset="0"/>
                </a:rPr>
                <a:t>10: Aufmerksam machen</a:t>
              </a:r>
            </a:p>
            <a:p>
              <a:pPr>
                <a:buFontTx/>
                <a:buNone/>
              </a:pPr>
              <a:r>
                <a:rPr lang="de-DE" altLang="de-DE" sz="1200" dirty="0">
                  <a:latin typeface="Arial" panose="020B0604020202020204" pitchFamily="34" charset="0"/>
                  <a:cs typeface="Arial" panose="020B0604020202020204" pitchFamily="34" charset="0"/>
                </a:rPr>
                <a:t>11: Aufgeschlossen sein</a:t>
              </a:r>
            </a:p>
          </p:txBody>
        </p:sp>
        <p:sp>
          <p:nvSpPr>
            <p:cNvPr id="11" name="Text Box 7">
              <a:extLst>
                <a:ext uri="{FF2B5EF4-FFF2-40B4-BE49-F238E27FC236}">
                  <a16:creationId xmlns:a16="http://schemas.microsoft.com/office/drawing/2014/main" id="{0CC276E7-8636-94E9-20C4-C42A6A50A1D6}"/>
                </a:ext>
              </a:extLst>
            </p:cNvPr>
            <p:cNvSpPr txBox="1">
              <a:spLocks noChangeArrowheads="1"/>
            </p:cNvSpPr>
            <p:nvPr/>
          </p:nvSpPr>
          <p:spPr bwMode="auto">
            <a:xfrm>
              <a:off x="5107060" y="1576069"/>
              <a:ext cx="3545325" cy="553998"/>
            </a:xfrm>
            <a:prstGeom prst="rect">
              <a:avLst/>
            </a:prstGeom>
            <a:solidFill>
              <a:schemeClr val="bg1"/>
            </a:solidFill>
            <a:ln w="9525">
              <a:solidFill>
                <a:schemeClr val="bg2">
                  <a:lumMod val="90000"/>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de-DE" altLang="de-DE" sz="1200" b="1" dirty="0">
                  <a:latin typeface="Arial" panose="020B0604020202020204" pitchFamily="34" charset="0"/>
                  <a:cs typeface="Arial" panose="020B0604020202020204" pitchFamily="34" charset="0"/>
                </a:rPr>
                <a:t>Skala 2: Denken und Handeln anregen</a:t>
              </a:r>
            </a:p>
            <a:p>
              <a:pPr eaLnBrk="1" hangingPunct="1">
                <a:spcBef>
                  <a:spcPct val="50000"/>
                </a:spcBef>
                <a:buFontTx/>
                <a:buNone/>
              </a:pPr>
              <a:endParaRPr lang="de-DE" altLang="de-DE" sz="1200" b="1" dirty="0">
                <a:latin typeface="Arial" panose="020B0604020202020204" pitchFamily="34" charset="0"/>
                <a:cs typeface="Arial" panose="020B0604020202020204" pitchFamily="34" charset="0"/>
              </a:endParaRPr>
            </a:p>
          </p:txBody>
        </p:sp>
        <p:sp>
          <p:nvSpPr>
            <p:cNvPr id="12" name="Text Box 9">
              <a:extLst>
                <a:ext uri="{FF2B5EF4-FFF2-40B4-BE49-F238E27FC236}">
                  <a16:creationId xmlns:a16="http://schemas.microsoft.com/office/drawing/2014/main" id="{4CE05713-AE50-8A44-89DA-4D149056C4C6}"/>
                </a:ext>
              </a:extLst>
            </p:cNvPr>
            <p:cNvSpPr txBox="1">
              <a:spLocks noChangeArrowheads="1"/>
            </p:cNvSpPr>
            <p:nvPr/>
          </p:nvSpPr>
          <p:spPr bwMode="auto">
            <a:xfrm>
              <a:off x="5107064" y="1837781"/>
              <a:ext cx="3545323" cy="1791260"/>
            </a:xfrm>
            <a:prstGeom prst="rect">
              <a:avLst/>
            </a:prstGeom>
            <a:solidFill>
              <a:schemeClr val="bg1"/>
            </a:solidFill>
            <a:ln w="9525">
              <a:solidFill>
                <a:schemeClr val="bg2">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FontTx/>
                <a:buNone/>
              </a:pPr>
              <a:r>
                <a:rPr lang="de-DE" altLang="de-DE" sz="1200" dirty="0">
                  <a:latin typeface="Arial" panose="020B0604020202020204" pitchFamily="34" charset="0"/>
                  <a:cs typeface="Arial" panose="020B0604020202020204" pitchFamily="34" charset="0"/>
                </a:rPr>
                <a:t>12: Gemeinsame Aufmerksamkeitsräume herstellen </a:t>
              </a:r>
            </a:p>
            <a:p>
              <a:pPr>
                <a:buFontTx/>
                <a:buNone/>
              </a:pPr>
              <a:r>
                <a:rPr lang="de-DE" altLang="de-DE" sz="1200" dirty="0">
                  <a:latin typeface="Arial" panose="020B0604020202020204" pitchFamily="34" charset="0"/>
                  <a:cs typeface="Arial" panose="020B0604020202020204" pitchFamily="34" charset="0"/>
                </a:rPr>
                <a:t>13: Erinnerungen stärken</a:t>
              </a:r>
            </a:p>
            <a:p>
              <a:pPr>
                <a:buFontTx/>
                <a:buNone/>
              </a:pPr>
              <a:r>
                <a:rPr lang="de-DE" altLang="de-DE" sz="1200" dirty="0">
                  <a:latin typeface="Arial" panose="020B0604020202020204" pitchFamily="34" charset="0"/>
                  <a:cs typeface="Arial" panose="020B0604020202020204" pitchFamily="34" charset="0"/>
                </a:rPr>
                <a:t>14: Lebenswelten verknüpfen</a:t>
              </a:r>
            </a:p>
            <a:p>
              <a:pPr>
                <a:buFontTx/>
                <a:buNone/>
              </a:pPr>
              <a:r>
                <a:rPr lang="de-DE" altLang="de-DE" sz="1200" dirty="0">
                  <a:latin typeface="Arial" panose="020B0604020202020204" pitchFamily="34" charset="0"/>
                  <a:cs typeface="Arial" panose="020B0604020202020204" pitchFamily="34" charset="0"/>
                </a:rPr>
                <a:t>15: Kreativität unterstützen </a:t>
              </a:r>
            </a:p>
            <a:p>
              <a:pPr>
                <a:buFontTx/>
                <a:buNone/>
              </a:pPr>
              <a:r>
                <a:rPr lang="de-DE" altLang="de-DE" sz="1200" dirty="0">
                  <a:latin typeface="Arial" panose="020B0604020202020204" pitchFamily="34" charset="0"/>
                  <a:cs typeface="Arial" panose="020B0604020202020204" pitchFamily="34" charset="0"/>
                </a:rPr>
                <a:t>16: Autonomie anerkennen </a:t>
              </a:r>
            </a:p>
            <a:p>
              <a:pPr>
                <a:buFontTx/>
                <a:buNone/>
              </a:pPr>
              <a:r>
                <a:rPr lang="de-DE" altLang="de-DE" sz="1200" dirty="0">
                  <a:latin typeface="Arial" panose="020B0604020202020204" pitchFamily="34" charset="0"/>
                  <a:cs typeface="Arial" panose="020B0604020202020204" pitchFamily="34" charset="0"/>
                </a:rPr>
                <a:t>17: Bestärken und ermutigen</a:t>
              </a:r>
            </a:p>
            <a:p>
              <a:pPr>
                <a:buFontTx/>
                <a:buNone/>
              </a:pPr>
              <a:r>
                <a:rPr lang="de-DE" altLang="de-DE" sz="1200" dirty="0">
                  <a:latin typeface="Arial" panose="020B0604020202020204" pitchFamily="34" charset="0"/>
                  <a:cs typeface="Arial" panose="020B0604020202020204" pitchFamily="34" charset="0"/>
                </a:rPr>
                <a:t>18: Forschen anregen</a:t>
              </a:r>
            </a:p>
          </p:txBody>
        </p:sp>
        <p:sp>
          <p:nvSpPr>
            <p:cNvPr id="13" name="Text Box 11">
              <a:extLst>
                <a:ext uri="{FF2B5EF4-FFF2-40B4-BE49-F238E27FC236}">
                  <a16:creationId xmlns:a16="http://schemas.microsoft.com/office/drawing/2014/main" id="{03147E86-8198-D547-D63C-9DF1B4894BC6}"/>
                </a:ext>
              </a:extLst>
            </p:cNvPr>
            <p:cNvSpPr txBox="1">
              <a:spLocks noChangeArrowheads="1"/>
            </p:cNvSpPr>
            <p:nvPr/>
          </p:nvSpPr>
          <p:spPr bwMode="auto">
            <a:xfrm>
              <a:off x="5261203" y="4988826"/>
              <a:ext cx="3274422" cy="941796"/>
            </a:xfrm>
            <a:prstGeom prst="rect">
              <a:avLst/>
            </a:prstGeom>
            <a:solidFill>
              <a:schemeClr val="bg1"/>
            </a:solidFill>
            <a:ln w="9525">
              <a:solidFill>
                <a:schemeClr val="bg2">
                  <a:lumMod val="9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FontTx/>
                <a:buNone/>
              </a:pPr>
              <a:r>
                <a:rPr lang="de-DE" altLang="de-DE" sz="1200" dirty="0">
                  <a:latin typeface="Arial" panose="020B0604020202020204" pitchFamily="34" charset="0"/>
                  <a:cs typeface="Arial" panose="020B0604020202020204" pitchFamily="34" charset="0"/>
                </a:rPr>
                <a:t>19: Beteiligung und Kooperation fördern </a:t>
              </a:r>
            </a:p>
            <a:p>
              <a:pPr>
                <a:buFontTx/>
                <a:buNone/>
              </a:pPr>
              <a:r>
                <a:rPr lang="de-DE" altLang="de-DE" sz="1200" dirty="0">
                  <a:latin typeface="Arial" panose="020B0604020202020204" pitchFamily="34" charset="0"/>
                  <a:cs typeface="Arial" panose="020B0604020202020204" pitchFamily="34" charset="0"/>
                </a:rPr>
                <a:t>20: Emotionale Sprache vermitteln</a:t>
              </a:r>
            </a:p>
            <a:p>
              <a:pPr>
                <a:buFontTx/>
                <a:buNone/>
              </a:pPr>
              <a:r>
                <a:rPr lang="de-DE" altLang="de-DE" sz="1200" dirty="0">
                  <a:latin typeface="Arial" panose="020B0604020202020204" pitchFamily="34" charset="0"/>
                  <a:cs typeface="Arial" panose="020B0604020202020204" pitchFamily="34" charset="0"/>
                </a:rPr>
                <a:t>21: Sprache erweitern</a:t>
              </a:r>
            </a:p>
            <a:p>
              <a:pPr>
                <a:buFontTx/>
                <a:buNone/>
              </a:pPr>
              <a:r>
                <a:rPr lang="de-DE" altLang="de-DE" sz="1200" dirty="0">
                  <a:latin typeface="Arial" panose="020B0604020202020204" pitchFamily="34" charset="0"/>
                  <a:cs typeface="Arial" panose="020B0604020202020204" pitchFamily="34" charset="0"/>
                </a:rPr>
                <a:t>22: Kommunikativen Austausch anregen </a:t>
              </a:r>
            </a:p>
          </p:txBody>
        </p:sp>
      </p:grpSp>
      <p:sp>
        <p:nvSpPr>
          <p:cNvPr id="14" name="Ellipse 13">
            <a:extLst>
              <a:ext uri="{FF2B5EF4-FFF2-40B4-BE49-F238E27FC236}">
                <a16:creationId xmlns:a16="http://schemas.microsoft.com/office/drawing/2014/main" id="{126051A9-3C88-D8EA-8119-1678ACD818B0}"/>
              </a:ext>
            </a:extLst>
          </p:cNvPr>
          <p:cNvSpPr/>
          <p:nvPr/>
        </p:nvSpPr>
        <p:spPr>
          <a:xfrm>
            <a:off x="391515" y="1406392"/>
            <a:ext cx="2584220" cy="845673"/>
          </a:xfrm>
          <a:prstGeom prst="ellipse">
            <a:avLst/>
          </a:prstGeom>
          <a:noFill/>
          <a:ln w="3810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9E4AADEA-6854-D2A8-27EA-C54B0C901F6C}"/>
              </a:ext>
            </a:extLst>
          </p:cNvPr>
          <p:cNvSpPr txBox="1"/>
          <p:nvPr/>
        </p:nvSpPr>
        <p:spPr>
          <a:xfrm>
            <a:off x="7998544"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7</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786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1C49A-5C1A-99D7-4E6F-E4700022F6D8}"/>
              </a:ext>
            </a:extLst>
          </p:cNvPr>
          <p:cNvSpPr>
            <a:spLocks noGrp="1"/>
          </p:cNvSpPr>
          <p:nvPr>
            <p:ph type="title"/>
          </p:nvPr>
        </p:nvSpPr>
        <p:spPr>
          <a:xfrm>
            <a:off x="314954" y="334669"/>
            <a:ext cx="7886700" cy="1325563"/>
          </a:xfrm>
        </p:spPr>
        <p:txBody>
          <a:bodyPr/>
          <a:lstStyle/>
          <a:p>
            <a:r>
              <a:rPr lang="de-DE" dirty="0"/>
              <a:t>Simulierte Praxis </a:t>
            </a:r>
            <a:r>
              <a:rPr lang="de-DE" sz="2400" i="0" dirty="0">
                <a:latin typeface="Arial" panose="020B0604020202020204" pitchFamily="34" charset="0"/>
                <a:cs typeface="Arial" panose="020B0604020202020204" pitchFamily="34" charset="0"/>
              </a:rPr>
              <a:t>II:</a:t>
            </a:r>
            <a:r>
              <a:rPr lang="de-DE" i="0" dirty="0">
                <a:latin typeface="Arial" panose="020B0604020202020204" pitchFamily="34" charset="0"/>
                <a:cs typeface="Arial" panose="020B0604020202020204" pitchFamily="34" charset="0"/>
              </a:rPr>
              <a:t> </a:t>
            </a:r>
            <a:br>
              <a:rPr lang="de-DE" dirty="0"/>
            </a:br>
            <a:r>
              <a:rPr lang="de-DE" dirty="0" err="1"/>
              <a:t>interactive</a:t>
            </a:r>
            <a:r>
              <a:rPr lang="de-DE" dirty="0"/>
              <a:t> </a:t>
            </a:r>
            <a:r>
              <a:rPr lang="de-DE" dirty="0" err="1"/>
              <a:t>repair</a:t>
            </a:r>
            <a:r>
              <a:rPr lang="de-DE" dirty="0"/>
              <a:t> – </a:t>
            </a:r>
            <a:r>
              <a:rPr lang="de-DE" sz="2800" i="0" dirty="0" err="1">
                <a:cs typeface="Arial" panose="020B0604020202020204" pitchFamily="34" charset="0"/>
              </a:rPr>
              <a:t>GInA</a:t>
            </a:r>
            <a:br>
              <a:rPr lang="de-DE" dirty="0"/>
            </a:br>
            <a:endParaRPr lang="de-DE" dirty="0"/>
          </a:p>
        </p:txBody>
      </p:sp>
      <p:sp>
        <p:nvSpPr>
          <p:cNvPr id="4" name="Inhaltsplatzhalter 2">
            <a:extLst>
              <a:ext uri="{FF2B5EF4-FFF2-40B4-BE49-F238E27FC236}">
                <a16:creationId xmlns:a16="http://schemas.microsoft.com/office/drawing/2014/main" id="{FFCE34D6-B81B-0CC3-A5FA-995A277859D0}"/>
              </a:ext>
            </a:extLst>
          </p:cNvPr>
          <p:cNvSpPr txBox="1">
            <a:spLocks/>
          </p:cNvSpPr>
          <p:nvPr/>
        </p:nvSpPr>
        <p:spPr>
          <a:xfrm>
            <a:off x="1088076" y="1660232"/>
            <a:ext cx="6910469" cy="392765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latin typeface="Arial" panose="020B0604020202020204" pitchFamily="34" charset="0"/>
                <a:cs typeface="Arial" panose="020B0604020202020204" pitchFamily="34" charset="0"/>
              </a:rPr>
              <a:t>	</a:t>
            </a:r>
          </a:p>
          <a:p>
            <a:pPr marL="0" indent="0">
              <a:buNone/>
            </a:pPr>
            <a:r>
              <a:rPr lang="de-DE" sz="1800" dirty="0">
                <a:latin typeface="Arial" panose="020B0604020202020204" pitchFamily="34" charset="0"/>
                <a:cs typeface="Arial" panose="020B0604020202020204" pitchFamily="34" charset="0"/>
              </a:rPr>
              <a:t> </a:t>
            </a:r>
            <a:br>
              <a:rPr lang="de-DE" sz="18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marL="342900" indent="-342900">
              <a:buFont typeface="+mj-lt"/>
              <a:buAutoNum type="arabicPeriod" startAt="5"/>
            </a:pPr>
            <a:endParaRPr lang="de-DE" sz="1600" dirty="0">
              <a:latin typeface="Arial" panose="020B0604020202020204" pitchFamily="34" charset="0"/>
              <a:cs typeface="Arial" panose="020B0604020202020204" pitchFamily="34" charset="0"/>
            </a:endParaRPr>
          </a:p>
          <a:p>
            <a:pPr marL="342900" indent="-342900">
              <a:buFont typeface="+mj-lt"/>
              <a:buAutoNum type="arabicPeriod" startAt="5"/>
            </a:pPr>
            <a:endParaRPr lang="de-DE" sz="1600" dirty="0">
              <a:latin typeface="Arial" panose="020B0604020202020204" pitchFamily="34" charset="0"/>
              <a:cs typeface="Arial" panose="020B0604020202020204" pitchFamily="34" charset="0"/>
            </a:endParaRPr>
          </a:p>
          <a:p>
            <a:pPr marL="342900" indent="-342900">
              <a:buFont typeface="+mj-lt"/>
              <a:buAutoNum type="arabicPeriod" startAt="5"/>
            </a:pPr>
            <a:endParaRPr lang="de-DE" sz="1600" dirty="0">
              <a:latin typeface="Arial" panose="020B0604020202020204" pitchFamily="34" charset="0"/>
              <a:cs typeface="Arial" panose="020B0604020202020204" pitchFamily="34" charset="0"/>
            </a:endParaRPr>
          </a:p>
          <a:p>
            <a:pPr marL="342900" indent="-342900">
              <a:buFont typeface="+mj-lt"/>
              <a:buAutoNum type="arabicPeriod" startAt="5"/>
            </a:pPr>
            <a:endParaRPr lang="de-DE" sz="1600" dirty="0">
              <a:latin typeface="Arial" panose="020B0604020202020204" pitchFamily="34" charset="0"/>
              <a:cs typeface="Arial" panose="020B0604020202020204" pitchFamily="34" charset="0"/>
            </a:endParaRPr>
          </a:p>
          <a:p>
            <a:pPr marL="342900" indent="-342900">
              <a:buFont typeface="+mj-lt"/>
              <a:buAutoNum type="arabicPeriod" startAt="5"/>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a:latin typeface="Arial" panose="020B0604020202020204" pitchFamily="34" charset="0"/>
                <a:cs typeface="Arial" panose="020B0604020202020204" pitchFamily="34" charset="0"/>
              </a:rPr>
              <a:t>Simulierte Praxis:  …</a:t>
            </a:r>
          </a:p>
          <a:p>
            <a:pPr marL="0" indent="0">
              <a:buNone/>
            </a:pPr>
            <a:endParaRPr lang="de-DE" sz="1600" dirty="0">
              <a:latin typeface="Arial" panose="020B0604020202020204" pitchFamily="34" charset="0"/>
              <a:cs typeface="Arial" panose="020B0604020202020204" pitchFamily="34" charset="0"/>
            </a:endParaRPr>
          </a:p>
          <a:p>
            <a:pPr marL="342900" indent="-342900">
              <a:buFont typeface="+mj-lt"/>
              <a:buAutoNum type="arabicPeriod"/>
            </a:pPr>
            <a:endParaRPr lang="de-DE" sz="1600" u="sng" dirty="0">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9D30BC73-6E4E-EA37-3476-53ECE874B79F}"/>
              </a:ext>
            </a:extLst>
          </p:cNvPr>
          <p:cNvSpPr/>
          <p:nvPr/>
        </p:nvSpPr>
        <p:spPr>
          <a:xfrm>
            <a:off x="595234" y="1525166"/>
            <a:ext cx="4584909" cy="584775"/>
          </a:xfrm>
          <a:prstGeom prst="rect">
            <a:avLst/>
          </a:prstGeom>
        </p:spPr>
        <p:txBody>
          <a:bodyPr wrap="none">
            <a:spAutoFit/>
          </a:bodyPr>
          <a:lstStyle/>
          <a:p>
            <a:endParaRPr lang="de-DE" sz="1600" b="1"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Beispiel: </a:t>
            </a:r>
            <a:r>
              <a:rPr lang="de-DE" sz="1600" dirty="0" err="1">
                <a:latin typeface="Arial" panose="020B0604020202020204" pitchFamily="34" charset="0"/>
                <a:cs typeface="Arial" panose="020B0604020202020204" pitchFamily="34" charset="0"/>
              </a:rPr>
              <a:t>GInA</a:t>
            </a:r>
            <a:r>
              <a:rPr lang="de-DE" sz="1600" dirty="0">
                <a:latin typeface="Arial" panose="020B0604020202020204" pitchFamily="34" charset="0"/>
                <a:cs typeface="Arial" panose="020B0604020202020204" pitchFamily="34" charset="0"/>
              </a:rPr>
              <a:t>-Merkmale 1 ‚Zuwendung zeigen‘</a:t>
            </a:r>
          </a:p>
        </p:txBody>
      </p:sp>
      <p:sp>
        <p:nvSpPr>
          <p:cNvPr id="6" name="Rechteck 3">
            <a:extLst>
              <a:ext uri="{FF2B5EF4-FFF2-40B4-BE49-F238E27FC236}">
                <a16:creationId xmlns:a16="http://schemas.microsoft.com/office/drawing/2014/main" id="{F5BC7B3E-5D4E-83CA-3267-34C0B601F1E1}"/>
              </a:ext>
            </a:extLst>
          </p:cNvPr>
          <p:cNvSpPr>
            <a:spLocks noChangeArrowheads="1"/>
          </p:cNvSpPr>
          <p:nvPr/>
        </p:nvSpPr>
        <p:spPr bwMode="auto">
          <a:xfrm>
            <a:off x="595234" y="2443992"/>
            <a:ext cx="7896151" cy="20621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de-DE" altLang="de-DE" sz="1600" dirty="0">
                <a:latin typeface="Arial" panose="020B0604020202020204" pitchFamily="34" charset="0"/>
                <a:cs typeface="Arial" panose="020B0604020202020204" pitchFamily="34" charset="0"/>
              </a:rPr>
              <a:t>Eine warmherzige, feinfühlige, empathische Grundhaltung sowie eine liebevolle und von emotionaler Wärme geprägte Kommunikation sind wichtige Voraussetzungen dafür, dass sich Kinder in einer Situation wohlfühlen. </a:t>
            </a:r>
          </a:p>
          <a:p>
            <a:pPr eaLnBrk="1" hangingPunct="1">
              <a:spcBef>
                <a:spcPct val="0"/>
              </a:spcBef>
              <a:buFontTx/>
              <a:buNone/>
            </a:pPr>
            <a:endParaRPr lang="de-DE" altLang="de-DE" sz="1600" dirty="0">
              <a:latin typeface="Arial" panose="020B0604020202020204" pitchFamily="34" charset="0"/>
              <a:cs typeface="Arial" panose="020B0604020202020204" pitchFamily="34" charset="0"/>
            </a:endParaRPr>
          </a:p>
          <a:p>
            <a:pPr algn="just" eaLnBrk="1" hangingPunct="1">
              <a:spcBef>
                <a:spcPct val="0"/>
              </a:spcBef>
              <a:buFontTx/>
              <a:buNone/>
            </a:pPr>
            <a:r>
              <a:rPr lang="de-DE" altLang="de-DE" sz="1600" dirty="0">
                <a:latin typeface="Arial" panose="020B0604020202020204" pitchFamily="34" charset="0"/>
                <a:cs typeface="Arial" panose="020B0604020202020204" pitchFamily="34" charset="0"/>
              </a:rPr>
              <a:t>Das Merkmal ‚ZUWENDUNG ZEIGEN‘ nimmt alle Signale in den Blick, die auf die Bereitschaft hinweisen, mit Kindern in Kontakt zu treten. Wichtig ist, in der Zuwendung kongruent zu sein und feinfühlig auf die Heterogenität der Kinder, ihre individuellen Verhaltensweisen und Kompetenzen einzugehen.</a:t>
            </a:r>
          </a:p>
        </p:txBody>
      </p:sp>
      <p:sp>
        <p:nvSpPr>
          <p:cNvPr id="7" name="Textfeld 6">
            <a:extLst>
              <a:ext uri="{FF2B5EF4-FFF2-40B4-BE49-F238E27FC236}">
                <a16:creationId xmlns:a16="http://schemas.microsoft.com/office/drawing/2014/main" id="{3E5A9787-93B4-3530-E7E1-4437A1C24064}"/>
              </a:ext>
            </a:extLst>
          </p:cNvPr>
          <p:cNvSpPr txBox="1"/>
          <p:nvPr/>
        </p:nvSpPr>
        <p:spPr>
          <a:xfrm>
            <a:off x="7998545"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8</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3" name="Rechteck 2"/>
          <p:cNvSpPr/>
          <p:nvPr/>
        </p:nvSpPr>
        <p:spPr>
          <a:xfrm>
            <a:off x="5713478" y="5990288"/>
            <a:ext cx="3064109" cy="276999"/>
          </a:xfrm>
          <a:prstGeom prst="rect">
            <a:avLst/>
          </a:prstGeom>
        </p:spPr>
        <p:txBody>
          <a:bodyPr wrap="none">
            <a:spAutoFit/>
          </a:bodyPr>
          <a:lstStyle/>
          <a:p>
            <a:r>
              <a:rPr lang="de-DE" sz="1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de-DE" sz="1200" dirty="0" err="1">
                <a:solidFill>
                  <a:srgbClr val="000000"/>
                </a:solidFill>
                <a:latin typeface="Arial" panose="020B0604020202020204" pitchFamily="34" charset="0"/>
                <a:ea typeface="Calibri" panose="020F0502020204030204" pitchFamily="34" charset="0"/>
                <a:cs typeface="Arial" panose="020B0604020202020204" pitchFamily="34" charset="0"/>
              </a:rPr>
              <a:t>Weltzien</a:t>
            </a:r>
            <a:r>
              <a:rPr lang="de-DE"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1200" dirty="0" err="1">
                <a:solidFill>
                  <a:srgbClr val="000000"/>
                </a:solidFill>
                <a:latin typeface="Arial" panose="020B0604020202020204" pitchFamily="34" charset="0"/>
                <a:ea typeface="Calibri" panose="020F0502020204030204" pitchFamily="34" charset="0"/>
                <a:cs typeface="Arial" panose="020B0604020202020204" pitchFamily="34" charset="0"/>
              </a:rPr>
              <a:t>Bücklein</a:t>
            </a:r>
            <a:r>
              <a:rPr lang="de-DE" sz="1200" dirty="0">
                <a:solidFill>
                  <a:srgbClr val="000000"/>
                </a:solidFill>
                <a:latin typeface="Arial" panose="020B0604020202020204" pitchFamily="34" charset="0"/>
                <a:ea typeface="Calibri" panose="020F0502020204030204" pitchFamily="34" charset="0"/>
                <a:cs typeface="Arial" panose="020B0604020202020204" pitchFamily="34" charset="0"/>
              </a:rPr>
              <a:t> &amp; Huber-</a:t>
            </a:r>
            <a:r>
              <a:rPr lang="de-DE" sz="1200" dirty="0" err="1">
                <a:solidFill>
                  <a:srgbClr val="000000"/>
                </a:solidFill>
                <a:latin typeface="Arial" panose="020B0604020202020204" pitchFamily="34" charset="0"/>
                <a:ea typeface="Calibri" panose="020F0502020204030204" pitchFamily="34" charset="0"/>
                <a:cs typeface="Arial" panose="020B0604020202020204" pitchFamily="34" charset="0"/>
              </a:rPr>
              <a:t>Kebbe</a:t>
            </a:r>
            <a:r>
              <a:rPr lang="de-DE" sz="1200" dirty="0">
                <a:solidFill>
                  <a:srgbClr val="000000"/>
                </a:solidFill>
                <a:latin typeface="Arial" panose="020B0604020202020204" pitchFamily="34" charset="0"/>
                <a:ea typeface="Calibri" panose="020F0502020204030204" pitchFamily="34" charset="0"/>
                <a:cs typeface="Arial" panose="020B0604020202020204" pitchFamily="34" charset="0"/>
              </a:rPr>
              <a:t>, 2018)</a:t>
            </a:r>
            <a:endParaRPr lang="de-DE" sz="1200" dirty="0"/>
          </a:p>
        </p:txBody>
      </p:sp>
    </p:spTree>
    <p:extLst>
      <p:ext uri="{BB962C8B-B14F-4D97-AF65-F5344CB8AC3E}">
        <p14:creationId xmlns:p14="http://schemas.microsoft.com/office/powerpoint/2010/main" val="255182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1C49A-5C1A-99D7-4E6F-E4700022F6D8}"/>
              </a:ext>
            </a:extLst>
          </p:cNvPr>
          <p:cNvSpPr>
            <a:spLocks noGrp="1"/>
          </p:cNvSpPr>
          <p:nvPr>
            <p:ph type="title"/>
          </p:nvPr>
        </p:nvSpPr>
        <p:spPr>
          <a:xfrm>
            <a:off x="314954" y="334669"/>
            <a:ext cx="7886700" cy="1325563"/>
          </a:xfrm>
        </p:spPr>
        <p:txBody>
          <a:bodyPr/>
          <a:lstStyle/>
          <a:p>
            <a:r>
              <a:rPr lang="de-DE" dirty="0"/>
              <a:t>Simulierte Praxis </a:t>
            </a:r>
            <a:r>
              <a:rPr lang="de-DE" sz="2400" i="0" dirty="0">
                <a:latin typeface="Arial" panose="020B0604020202020204" pitchFamily="34" charset="0"/>
                <a:cs typeface="Arial" panose="020B0604020202020204" pitchFamily="34" charset="0"/>
              </a:rPr>
              <a:t>II:</a:t>
            </a:r>
            <a:r>
              <a:rPr lang="de-DE" i="0" dirty="0">
                <a:latin typeface="Arial" panose="020B0604020202020204" pitchFamily="34" charset="0"/>
                <a:cs typeface="Arial" panose="020B0604020202020204" pitchFamily="34" charset="0"/>
              </a:rPr>
              <a:t> </a:t>
            </a:r>
            <a:br>
              <a:rPr lang="de-DE" dirty="0"/>
            </a:br>
            <a:r>
              <a:rPr lang="de-DE" dirty="0" err="1"/>
              <a:t>interactive</a:t>
            </a:r>
            <a:r>
              <a:rPr lang="de-DE" dirty="0"/>
              <a:t> </a:t>
            </a:r>
            <a:r>
              <a:rPr lang="de-DE" dirty="0" err="1"/>
              <a:t>repair</a:t>
            </a:r>
            <a:r>
              <a:rPr lang="de-DE" dirty="0"/>
              <a:t> – </a:t>
            </a:r>
            <a:r>
              <a:rPr lang="de-DE" sz="2800" i="0" dirty="0" err="1">
                <a:cs typeface="Arial" panose="020B0604020202020204" pitchFamily="34" charset="0"/>
              </a:rPr>
              <a:t>EiBiS</a:t>
            </a:r>
            <a:br>
              <a:rPr lang="de-DE" dirty="0"/>
            </a:br>
            <a:endParaRPr lang="de-DE" dirty="0"/>
          </a:p>
        </p:txBody>
      </p:sp>
      <p:sp>
        <p:nvSpPr>
          <p:cNvPr id="5" name="Rechteck 4">
            <a:extLst>
              <a:ext uri="{FF2B5EF4-FFF2-40B4-BE49-F238E27FC236}">
                <a16:creationId xmlns:a16="http://schemas.microsoft.com/office/drawing/2014/main" id="{9D30BC73-6E4E-EA37-3476-53ECE874B79F}"/>
              </a:ext>
            </a:extLst>
          </p:cNvPr>
          <p:cNvSpPr/>
          <p:nvPr/>
        </p:nvSpPr>
        <p:spPr>
          <a:xfrm>
            <a:off x="407489" y="1404963"/>
            <a:ext cx="3066737" cy="584775"/>
          </a:xfrm>
          <a:prstGeom prst="rect">
            <a:avLst/>
          </a:prstGeom>
        </p:spPr>
        <p:txBody>
          <a:bodyPr wrap="none">
            <a:spAutoFit/>
          </a:bodyPr>
          <a:lstStyle/>
          <a:p>
            <a:endParaRPr lang="de-DE" sz="1600" b="1" dirty="0">
              <a:latin typeface="Arial" panose="020B0604020202020204" pitchFamily="34" charset="0"/>
              <a:cs typeface="Arial" panose="020B0604020202020204" pitchFamily="34" charset="0"/>
            </a:endParaRPr>
          </a:p>
          <a:p>
            <a:r>
              <a:rPr lang="de-DE" sz="1600" b="1" dirty="0">
                <a:latin typeface="Arial" panose="020B0604020202020204" pitchFamily="34" charset="0"/>
                <a:cs typeface="Arial" panose="020B0604020202020204" pitchFamily="34" charset="0"/>
              </a:rPr>
              <a:t>Beispiel: </a:t>
            </a: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-Bogen, Skala A</a:t>
            </a:r>
          </a:p>
        </p:txBody>
      </p:sp>
      <p:sp>
        <p:nvSpPr>
          <p:cNvPr id="6" name="Rechteck 3">
            <a:extLst>
              <a:ext uri="{FF2B5EF4-FFF2-40B4-BE49-F238E27FC236}">
                <a16:creationId xmlns:a16="http://schemas.microsoft.com/office/drawing/2014/main" id="{F5BC7B3E-5D4E-83CA-3267-34C0B601F1E1}"/>
              </a:ext>
            </a:extLst>
          </p:cNvPr>
          <p:cNvSpPr>
            <a:spLocks noChangeArrowheads="1"/>
          </p:cNvSpPr>
          <p:nvPr/>
        </p:nvSpPr>
        <p:spPr bwMode="auto">
          <a:xfrm>
            <a:off x="407489" y="2124111"/>
            <a:ext cx="8303892" cy="32932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de-DE" altLang="de-DE" sz="1600" b="1" dirty="0">
                <a:latin typeface="Arial" panose="020B0604020202020204" pitchFamily="34" charset="0"/>
                <a:cs typeface="Arial" panose="020B0604020202020204" pitchFamily="34" charset="0"/>
              </a:rPr>
              <a:t>Item 2: Das Kind sucht entwicklungsangemessen körperliche Nähe/Körperkontakt von/mit Bezugspersonen.</a:t>
            </a:r>
          </a:p>
          <a:p>
            <a:pPr eaLnBrk="1" hangingPunct="1">
              <a:spcBef>
                <a:spcPct val="0"/>
              </a:spcBef>
              <a:buFontTx/>
              <a:buNone/>
            </a:pPr>
            <a:endParaRPr lang="de-DE" altLang="de-DE" sz="1600" b="1" dirty="0">
              <a:latin typeface="Arial" panose="020B0604020202020204" pitchFamily="34" charset="0"/>
              <a:cs typeface="Arial" panose="020B0604020202020204" pitchFamily="34" charset="0"/>
            </a:endParaRPr>
          </a:p>
          <a:p>
            <a:pPr marL="285750" indent="-285750" eaLnBrk="1" hangingPunct="1">
              <a:spcBef>
                <a:spcPct val="0"/>
              </a:spcBef>
              <a:buFont typeface="Wingdings" panose="05000000000000000000" pitchFamily="2" charset="2"/>
              <a:buChar char="à"/>
            </a:pPr>
            <a:r>
              <a:rPr lang="de-DE" altLang="de-DE" sz="1600" dirty="0">
                <a:latin typeface="Arial" panose="020B0604020202020204" pitchFamily="34" charset="0"/>
                <a:cs typeface="Arial" panose="020B0604020202020204" pitchFamily="34" charset="0"/>
                <a:sym typeface="Wingdings" panose="05000000000000000000" pitchFamily="2" charset="2"/>
              </a:rPr>
              <a:t>   Martha sucht in der Kita fast nie die körperliche Nähe zu ihrer Bezugsfachkraft 	oder anderen Erwachsenen.</a:t>
            </a:r>
          </a:p>
          <a:p>
            <a:pPr marL="285750" indent="-285750" eaLnBrk="1" hangingPunct="1">
              <a:spcBef>
                <a:spcPct val="0"/>
              </a:spcBef>
              <a:buFont typeface="Wingdings" panose="05000000000000000000" pitchFamily="2" charset="2"/>
              <a:buChar char="à"/>
            </a:pPr>
            <a:endParaRPr lang="de-DE" altLang="de-DE" sz="1600" dirty="0">
              <a:latin typeface="Arial" panose="020B0604020202020204" pitchFamily="34" charset="0"/>
              <a:cs typeface="Arial" panose="020B0604020202020204" pitchFamily="34" charset="0"/>
              <a:sym typeface="Wingdings" panose="05000000000000000000" pitchFamily="2" charset="2"/>
            </a:endParaRPr>
          </a:p>
          <a:p>
            <a:pPr eaLnBrk="1" hangingPunct="1">
              <a:spcBef>
                <a:spcPct val="0"/>
              </a:spcBef>
              <a:buNone/>
            </a:pPr>
            <a:r>
              <a:rPr lang="de-DE" altLang="de-DE" sz="1600" b="1" dirty="0">
                <a:latin typeface="Arial" panose="020B0604020202020204" pitchFamily="34" charset="0"/>
                <a:cs typeface="Arial" panose="020B0604020202020204" pitchFamily="34" charset="0"/>
                <a:sym typeface="Wingdings" panose="05000000000000000000" pitchFamily="2" charset="2"/>
              </a:rPr>
              <a:t>Item 3: Das Kind kann die körperliche Nähe von anderen, ihm bekannten Personen zulassen. </a:t>
            </a:r>
          </a:p>
          <a:p>
            <a:pPr eaLnBrk="1" hangingPunct="1">
              <a:spcBef>
                <a:spcPct val="0"/>
              </a:spcBef>
              <a:buNone/>
            </a:pPr>
            <a:endParaRPr lang="de-DE" altLang="de-DE" sz="1600" b="1" dirty="0">
              <a:latin typeface="Arial" panose="020B0604020202020204" pitchFamily="34" charset="0"/>
              <a:cs typeface="Arial" panose="020B0604020202020204" pitchFamily="34" charset="0"/>
              <a:sym typeface="Wingdings" panose="05000000000000000000" pitchFamily="2" charset="2"/>
            </a:endParaRPr>
          </a:p>
          <a:p>
            <a:pPr eaLnBrk="1" hangingPunct="1">
              <a:spcBef>
                <a:spcPct val="0"/>
              </a:spcBef>
              <a:buNone/>
            </a:pPr>
            <a:r>
              <a:rPr lang="de-DE" altLang="de-DE" sz="1600" dirty="0">
                <a:latin typeface="Arial" panose="020B0604020202020204" pitchFamily="34" charset="0"/>
                <a:cs typeface="Arial" panose="020B0604020202020204" pitchFamily="34" charset="0"/>
                <a:sym typeface="Wingdings" panose="05000000000000000000" pitchFamily="2" charset="2"/>
              </a:rPr>
              <a:t> 	Martha lässt fast keine körperliche Nähe in der Kita zu und entzieht sich sehr 	schnell Situationen (z. B. Bilderbuchbetrachtungen), in denen Nähe hergestellt 	wird.</a:t>
            </a:r>
          </a:p>
          <a:p>
            <a:pPr eaLnBrk="1" hangingPunct="1">
              <a:spcBef>
                <a:spcPct val="0"/>
              </a:spcBef>
              <a:buNone/>
            </a:pPr>
            <a:endParaRPr lang="de-DE" altLang="de-DE" sz="1600" dirty="0">
              <a:latin typeface="Arial" panose="020B0604020202020204" pitchFamily="34" charset="0"/>
              <a:cs typeface="Arial" panose="020B0604020202020204" pitchFamily="34" charset="0"/>
              <a:sym typeface="Wingdings" panose="05000000000000000000" pitchFamily="2" charset="2"/>
            </a:endParaRPr>
          </a:p>
        </p:txBody>
      </p:sp>
      <p:sp>
        <p:nvSpPr>
          <p:cNvPr id="7" name="Textfeld 6">
            <a:extLst>
              <a:ext uri="{FF2B5EF4-FFF2-40B4-BE49-F238E27FC236}">
                <a16:creationId xmlns:a16="http://schemas.microsoft.com/office/drawing/2014/main" id="{3E5A9787-93B4-3530-E7E1-4437A1C24064}"/>
              </a:ext>
            </a:extLst>
          </p:cNvPr>
          <p:cNvSpPr txBox="1"/>
          <p:nvPr/>
        </p:nvSpPr>
        <p:spPr>
          <a:xfrm>
            <a:off x="7998545"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9</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9" name="Textfeld 8"/>
          <p:cNvSpPr txBox="1"/>
          <p:nvPr/>
        </p:nvSpPr>
        <p:spPr>
          <a:xfrm>
            <a:off x="6098459" y="6076334"/>
            <a:ext cx="2772697"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(Fröhlich-</a:t>
            </a:r>
            <a:r>
              <a:rPr lang="de-DE" sz="1200" dirty="0" err="1">
                <a:latin typeface="Arial" panose="020B0604020202020204" pitchFamily="34" charset="0"/>
                <a:cs typeface="Arial" panose="020B0604020202020204" pitchFamily="34" charset="0"/>
              </a:rPr>
              <a:t>Gildhoff</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Hohagen</a:t>
            </a:r>
            <a:r>
              <a:rPr lang="de-DE" sz="1200" dirty="0">
                <a:latin typeface="Arial" panose="020B0604020202020204" pitchFamily="34" charset="0"/>
                <a:cs typeface="Arial" panose="020B0604020202020204" pitchFamily="34" charset="0"/>
              </a:rPr>
              <a:t>, 2020)</a:t>
            </a:r>
          </a:p>
        </p:txBody>
      </p:sp>
      <p:sp>
        <p:nvSpPr>
          <p:cNvPr id="10" name="Rechteck 9">
            <a:extLst>
              <a:ext uri="{FF2B5EF4-FFF2-40B4-BE49-F238E27FC236}">
                <a16:creationId xmlns:a16="http://schemas.microsoft.com/office/drawing/2014/main" id="{9D30BC73-6E4E-EA37-3476-53ECE874B79F}"/>
              </a:ext>
            </a:extLst>
          </p:cNvPr>
          <p:cNvSpPr/>
          <p:nvPr/>
        </p:nvSpPr>
        <p:spPr>
          <a:xfrm>
            <a:off x="407489" y="5454439"/>
            <a:ext cx="2935419" cy="584775"/>
          </a:xfrm>
          <a:prstGeom prst="rect">
            <a:avLst/>
          </a:prstGeom>
        </p:spPr>
        <p:txBody>
          <a:bodyPr wrap="none">
            <a:spAutoFit/>
          </a:bodyPr>
          <a:lstStyle/>
          <a:p>
            <a:endParaRPr lang="de-DE" sz="1600" b="1" dirty="0">
              <a:latin typeface="Arial" panose="020B0604020202020204" pitchFamily="34" charset="0"/>
              <a:cs typeface="Arial" panose="020B0604020202020204" pitchFamily="34" charset="0"/>
            </a:endParaRPr>
          </a:p>
          <a:p>
            <a:pPr marL="571500">
              <a:spcBef>
                <a:spcPct val="0"/>
              </a:spcBef>
              <a:buFont typeface="Wingdings" panose="05000000000000000000" pitchFamily="2" charset="2"/>
              <a:buChar char="à"/>
            </a:pPr>
            <a:r>
              <a:rPr lang="de-DE" altLang="de-DE" sz="1600" dirty="0">
                <a:latin typeface="Arial" panose="020B0604020202020204" pitchFamily="34" charset="0"/>
                <a:cs typeface="Arial" panose="020B0604020202020204" pitchFamily="34" charset="0"/>
              </a:rPr>
              <a:t> Simulierte Praxis: …</a:t>
            </a:r>
          </a:p>
        </p:txBody>
      </p:sp>
    </p:spTree>
    <p:extLst>
      <p:ext uri="{BB962C8B-B14F-4D97-AF65-F5344CB8AC3E}">
        <p14:creationId xmlns:p14="http://schemas.microsoft.com/office/powerpoint/2010/main" val="227625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Literatur</a:t>
            </a:r>
          </a:p>
        </p:txBody>
      </p:sp>
      <p:sp>
        <p:nvSpPr>
          <p:cNvPr id="5" name="Inhaltsplatzhalter 4"/>
          <p:cNvSpPr>
            <a:spLocks noGrp="1"/>
          </p:cNvSpPr>
          <p:nvPr>
            <p:ph idx="1"/>
          </p:nvPr>
        </p:nvSpPr>
        <p:spPr>
          <a:xfrm>
            <a:off x="628650" y="1825625"/>
            <a:ext cx="8177420" cy="4351338"/>
          </a:xfrm>
        </p:spPr>
        <p:txBody>
          <a:bodyPr/>
          <a:lstStyle/>
          <a:p>
            <a:r>
              <a:rPr lang="de-DE" sz="1600" dirty="0"/>
              <a:t>Fröhlich-Gildhoff, K. &amp; </a:t>
            </a:r>
            <a:r>
              <a:rPr lang="de-DE" sz="1600" dirty="0" err="1"/>
              <a:t>Hohagen</a:t>
            </a:r>
            <a:r>
              <a:rPr lang="de-DE" sz="1600" dirty="0"/>
              <a:t>, J. (2020). </a:t>
            </a:r>
            <a:r>
              <a:rPr lang="de-DE" sz="1600" i="1" dirty="0"/>
              <a:t>Handreichung zur Einschätzung der Bindungsfähigkeit in der Kita (EiBiS). Hintergründe und Erläuterungen zum Verfahren</a:t>
            </a:r>
            <a:r>
              <a:rPr lang="de-DE" sz="1600" dirty="0"/>
              <a:t>. Schriftenreihe der Baden-Württemberg Stiftung Nr. 95. Stuttgart: Baden-Württemberg Stiftung. Verfügbar unter: </a:t>
            </a:r>
            <a:r>
              <a:rPr lang="de-DE" sz="1600" u="sng" dirty="0">
                <a:hlinkClick r:id="rId2">
                  <a:extLst>
                    <a:ext uri="{A12FA001-AC4F-418D-AE19-62706E023703}">
                      <ahyp:hlinkClr xmlns:ahyp="http://schemas.microsoft.com/office/drawing/2018/hyperlinkcolor" val="tx"/>
                    </a:ext>
                  </a:extLst>
                </a:hlinkClick>
              </a:rPr>
              <a:t>https://www.bwstiftung.de/fileadmin/bw-stiftung/Publikationen/Gesellschaft_und_Kultur/G_K_Bindungssicherheit_EiBiS_Nr._95.pdf</a:t>
            </a:r>
            <a:r>
              <a:rPr lang="de-DE" sz="1600" dirty="0"/>
              <a:t> </a:t>
            </a:r>
          </a:p>
          <a:p>
            <a:r>
              <a:rPr lang="de-DE" altLang="de-DE" sz="1600" dirty="0"/>
              <a:t>Weltzien, D., </a:t>
            </a:r>
            <a:r>
              <a:rPr lang="de-DE" altLang="de-DE" sz="1600" dirty="0" err="1"/>
              <a:t>Bücklein</a:t>
            </a:r>
            <a:r>
              <a:rPr lang="de-DE" altLang="de-DE" sz="1600" dirty="0"/>
              <a:t>, C. &amp; Huber-</a:t>
            </a:r>
            <a:r>
              <a:rPr lang="de-DE" altLang="de-DE" sz="1600" dirty="0" err="1"/>
              <a:t>Kebbe</a:t>
            </a:r>
            <a:r>
              <a:rPr lang="de-DE" altLang="de-DE" sz="1600" dirty="0"/>
              <a:t>, A. (2018). </a:t>
            </a:r>
            <a:r>
              <a:rPr lang="de-DE" altLang="de-DE" sz="1600" i="1" dirty="0"/>
              <a:t>Gestaltung von Interaktionsgelegenheiten im Alltag (</a:t>
            </a:r>
            <a:r>
              <a:rPr lang="de-DE" altLang="de-DE" sz="1600" i="1" dirty="0" err="1"/>
              <a:t>GInA</a:t>
            </a:r>
            <a:r>
              <a:rPr lang="de-DE" altLang="de-DE" sz="1600" i="1" dirty="0"/>
              <a:t>) – Ein Kita Praxisbuch. </a:t>
            </a:r>
            <a:r>
              <a:rPr lang="de-DE" altLang="de-DE" sz="1600" dirty="0"/>
              <a:t>Freiburg i. Br.: Herder.</a:t>
            </a:r>
          </a:p>
          <a:p>
            <a:pPr marL="0" indent="0">
              <a:buNone/>
            </a:pPr>
            <a:endParaRPr lang="de-DE" dirty="0"/>
          </a:p>
        </p:txBody>
      </p:sp>
    </p:spTree>
    <p:extLst>
      <p:ext uri="{BB962C8B-B14F-4D97-AF65-F5344CB8AC3E}">
        <p14:creationId xmlns:p14="http://schemas.microsoft.com/office/powerpoint/2010/main" val="199045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549281673"/>
              </p:ext>
            </p:extLst>
          </p:nvPr>
        </p:nvGraphicFramePr>
        <p:xfrm>
          <a:off x="991507" y="1420256"/>
          <a:ext cx="7160438" cy="4748573"/>
        </p:xfrm>
        <a:graphic>
          <a:graphicData uri="http://schemas.openxmlformats.org/drawingml/2006/table">
            <a:tbl>
              <a:tblPr firstRow="1" firstCol="1" bandRow="1">
                <a:tableStyleId>{10A1B5D5-9B99-4C35-A422-299274C87663}</a:tableStyleId>
              </a:tblPr>
              <a:tblGrid>
                <a:gridCol w="1739389">
                  <a:extLst>
                    <a:ext uri="{9D8B030D-6E8A-4147-A177-3AD203B41FA5}">
                      <a16:colId xmlns:a16="http://schemas.microsoft.com/office/drawing/2014/main" val="389966353"/>
                    </a:ext>
                  </a:extLst>
                </a:gridCol>
                <a:gridCol w="5421049">
                  <a:extLst>
                    <a:ext uri="{9D8B030D-6E8A-4147-A177-3AD203B41FA5}">
                      <a16:colId xmlns:a16="http://schemas.microsoft.com/office/drawing/2014/main" val="2974971144"/>
                    </a:ext>
                  </a:extLst>
                </a:gridCol>
              </a:tblGrid>
              <a:tr h="443198">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MIV.3_Wissen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tc>
                  <a:txBody>
                    <a:bodyPr/>
                    <a:lstStyle/>
                    <a:p>
                      <a:pPr algn="l">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Einführung zur Simulierten Praxis II: </a:t>
                      </a:r>
                      <a:r>
                        <a:rPr lang="de-DE" sz="1400" dirty="0" err="1">
                          <a:solidFill>
                            <a:schemeClr val="bg1"/>
                          </a:solidFill>
                          <a:effectLst/>
                          <a:latin typeface="Arial" panose="020B0604020202020204" pitchFamily="34" charset="0"/>
                          <a:cs typeface="Arial" panose="020B0604020202020204" pitchFamily="34" charset="0"/>
                        </a:rPr>
                        <a:t>interactive</a:t>
                      </a:r>
                      <a:r>
                        <a:rPr lang="de-DE" sz="1400" dirty="0">
                          <a:solidFill>
                            <a:schemeClr val="bg1"/>
                          </a:solidFill>
                          <a:effectLst/>
                          <a:latin typeface="Arial" panose="020B0604020202020204" pitchFamily="34" charset="0"/>
                          <a:cs typeface="Arial" panose="020B0604020202020204" pitchFamily="34" charset="0"/>
                        </a:rPr>
                        <a:t> </a:t>
                      </a:r>
                      <a:r>
                        <a:rPr lang="de-DE" sz="1400" dirty="0" err="1">
                          <a:solidFill>
                            <a:schemeClr val="bg1"/>
                          </a:solidFill>
                          <a:effectLst/>
                          <a:latin typeface="Arial" panose="020B0604020202020204" pitchFamily="34" charset="0"/>
                          <a:cs typeface="Arial" panose="020B0604020202020204" pitchFamily="34" charset="0"/>
                        </a:rPr>
                        <a:t>repair</a:t>
                      </a:r>
                      <a:endParaRPr lang="de-DE" sz="1400"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57823B"/>
                    </a:solidFill>
                  </a:tcPr>
                </a:tc>
                <a:extLst>
                  <a:ext uri="{0D108BD9-81ED-4DB2-BD59-A6C34878D82A}">
                    <a16:rowId xmlns:a16="http://schemas.microsoft.com/office/drawing/2014/main" val="2256489284"/>
                  </a:ext>
                </a:extLst>
              </a:tr>
              <a:tr h="478375">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MIV.3_Folie 1</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Interactive </a:t>
                      </a:r>
                      <a:r>
                        <a:rPr lang="de-DE" sz="1400" dirty="0" err="1">
                          <a:latin typeface="Arial" panose="020B0604020202020204" pitchFamily="34" charset="0"/>
                          <a:cs typeface="Arial" panose="020B0604020202020204" pitchFamily="34" charset="0"/>
                        </a:rPr>
                        <a:t>repair</a:t>
                      </a:r>
                      <a:r>
                        <a:rPr lang="de-DE" sz="1400" dirty="0">
                          <a:latin typeface="Arial" panose="020B0604020202020204" pitchFamily="34" charset="0"/>
                          <a:cs typeface="Arial" panose="020B0604020202020204" pitchFamily="34" charset="0"/>
                        </a:rPr>
                        <a:t> – Begriffsbestimmung</a:t>
                      </a:r>
                    </a:p>
                  </a:txBody>
                  <a:tcPr marL="68580" marR="68580" marT="0" marB="0"/>
                </a:tc>
                <a:extLst>
                  <a:ext uri="{0D108BD9-81ED-4DB2-BD59-A6C34878D82A}">
                    <a16:rowId xmlns:a16="http://schemas.microsoft.com/office/drawing/2014/main" val="2348058337"/>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MIV.3_Folie 2</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ea typeface="Times New Roman" panose="02020603050405020304" pitchFamily="18" charset="0"/>
                          <a:cs typeface="Arial" panose="020B0604020202020204" pitchFamily="34" charset="0"/>
                        </a:rPr>
                        <a:t>Interactive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repair</a:t>
                      </a:r>
                      <a:r>
                        <a:rPr lang="de-DE" sz="1400" b="0" dirty="0">
                          <a:effectLst/>
                          <a:latin typeface="Arial" panose="020B0604020202020204" pitchFamily="34" charset="0"/>
                          <a:ea typeface="Times New Roman" panose="02020603050405020304" pitchFamily="18" charset="0"/>
                          <a:cs typeface="Arial" panose="020B0604020202020204" pitchFamily="34" charset="0"/>
                        </a:rPr>
                        <a:t> – Einschränkungen</a:t>
                      </a:r>
                    </a:p>
                  </a:txBody>
                  <a:tcPr marL="68580" marR="68580" marT="0" marB="0"/>
                </a:tc>
                <a:extLst>
                  <a:ext uri="{0D108BD9-81ED-4DB2-BD59-A6C34878D82A}">
                    <a16:rowId xmlns:a16="http://schemas.microsoft.com/office/drawing/2014/main" val="1354982980"/>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MIV.3_Folie 3</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latin typeface="Arial" panose="020B0604020202020204" pitchFamily="34" charset="0"/>
                          <a:cs typeface="Arial" panose="020B0604020202020204" pitchFamily="34" charset="0"/>
                        </a:rPr>
                        <a:t>Simulierte Praxis II: Ziele</a:t>
                      </a:r>
                    </a:p>
                  </a:txBody>
                  <a:tcPr marL="68580" marR="68580" marT="0" marB="0"/>
                </a:tc>
                <a:extLst>
                  <a:ext uri="{0D108BD9-81ED-4DB2-BD59-A6C34878D82A}">
                    <a16:rowId xmlns:a16="http://schemas.microsoft.com/office/drawing/2014/main" val="2084164821"/>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MIV.3_Folie 4</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Simulierte Praxis II: Fallvignette „Martha“</a:t>
                      </a:r>
                    </a:p>
                  </a:txBody>
                  <a:tcPr marL="68580" marR="68580" marT="0" marB="0"/>
                </a:tc>
                <a:extLst>
                  <a:ext uri="{0D108BD9-81ED-4DB2-BD59-A6C34878D82A}">
                    <a16:rowId xmlns:a16="http://schemas.microsoft.com/office/drawing/2014/main" val="2218794391"/>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MIV.3_Folie 5</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Anwendungsbeispiel: Unsicher-vermeidendes Bindungsverhalten</a:t>
                      </a:r>
                    </a:p>
                  </a:txBody>
                  <a:tcPr marL="68580" marR="68580" marT="0" marB="0"/>
                </a:tc>
                <a:extLst>
                  <a:ext uri="{0D108BD9-81ED-4DB2-BD59-A6C34878D82A}">
                    <a16:rowId xmlns:a16="http://schemas.microsoft.com/office/drawing/2014/main" val="3520744221"/>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MIV.3_Folie 6</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400" b="0" dirty="0">
                          <a:latin typeface="Arial" panose="020B0604020202020204" pitchFamily="34" charset="0"/>
                          <a:cs typeface="Arial" panose="020B0604020202020204" pitchFamily="34" charset="0"/>
                        </a:rPr>
                        <a:t>Interactive </a:t>
                      </a:r>
                      <a:r>
                        <a:rPr lang="de-DE" sz="1400" b="0" dirty="0" err="1">
                          <a:latin typeface="Arial" panose="020B0604020202020204" pitchFamily="34" charset="0"/>
                          <a:cs typeface="Arial" panose="020B0604020202020204" pitchFamily="34" charset="0"/>
                        </a:rPr>
                        <a:t>repair</a:t>
                      </a:r>
                      <a:r>
                        <a:rPr lang="de-DE" sz="1400" b="0" dirty="0">
                          <a:latin typeface="Arial" panose="020B0604020202020204" pitchFamily="34" charset="0"/>
                          <a:cs typeface="Arial" panose="020B0604020202020204" pitchFamily="34" charset="0"/>
                        </a:rPr>
                        <a:t>: Einnehmen der kindlichen Perspektive</a:t>
                      </a:r>
                    </a:p>
                  </a:txBody>
                  <a:tcPr marL="68580" marR="68580" marT="0" marB="0"/>
                </a:tc>
                <a:extLst>
                  <a:ext uri="{0D108BD9-81ED-4DB2-BD59-A6C34878D82A}">
                    <a16:rowId xmlns:a16="http://schemas.microsoft.com/office/drawing/2014/main" val="4284328519"/>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a:t>
                      </a:r>
                      <a:r>
                        <a:rPr kumimoji="0" lang="de-DE"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_Folie 7</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err="1">
                          <a:effectLst/>
                          <a:latin typeface="Arial" panose="020B0604020202020204" pitchFamily="34" charset="0"/>
                          <a:cs typeface="Arial" panose="020B0604020202020204" pitchFamily="34" charset="0"/>
                        </a:rPr>
                        <a:t>GInA</a:t>
                      </a:r>
                      <a:r>
                        <a:rPr lang="de-DE" sz="1400" b="0" dirty="0">
                          <a:effectLst/>
                          <a:latin typeface="Arial" panose="020B0604020202020204" pitchFamily="34" charset="0"/>
                          <a:cs typeface="Arial" panose="020B0604020202020204" pitchFamily="34" charset="0"/>
                        </a:rPr>
                        <a:t>-Merkmale</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11667902"/>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a:t>
                      </a:r>
                      <a:r>
                        <a:rPr kumimoji="0" lang="de-DE"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_Folie 8</a:t>
                      </a: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ea typeface="Times New Roman" panose="02020603050405020304" pitchFamily="18" charset="0"/>
                          <a:cs typeface="Arial" panose="020B0604020202020204" pitchFamily="34" charset="0"/>
                        </a:rPr>
                        <a:t>Simulierte Praxis II: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interactive</a:t>
                      </a:r>
                      <a:r>
                        <a:rPr lang="de-DE" sz="1400" b="0" dirty="0">
                          <a:effectLst/>
                          <a:latin typeface="Arial" panose="020B0604020202020204" pitchFamily="34" charset="0"/>
                          <a:ea typeface="Times New Roman" panose="02020603050405020304" pitchFamily="18" charset="0"/>
                          <a:cs typeface="Arial" panose="020B0604020202020204" pitchFamily="34" charset="0"/>
                        </a:rPr>
                        <a:t>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repair</a:t>
                      </a:r>
                      <a:r>
                        <a:rPr lang="de-DE" sz="1400" b="0" dirty="0">
                          <a:effectLst/>
                          <a:latin typeface="Arial" panose="020B0604020202020204" pitchFamily="34" charset="0"/>
                          <a:ea typeface="Times New Roman" panose="02020603050405020304" pitchFamily="18" charset="0"/>
                          <a:cs typeface="Arial" panose="020B0604020202020204" pitchFamily="34" charset="0"/>
                        </a:rPr>
                        <a:t> –</a:t>
                      </a:r>
                      <a:r>
                        <a:rPr lang="de-DE" sz="1400" b="0" baseline="0" dirty="0">
                          <a:effectLst/>
                          <a:latin typeface="Arial" panose="020B0604020202020204" pitchFamily="34" charset="0"/>
                          <a:ea typeface="Times New Roman" panose="02020603050405020304" pitchFamily="18" charset="0"/>
                          <a:cs typeface="Arial" panose="020B0604020202020204" pitchFamily="34" charset="0"/>
                        </a:rPr>
                        <a:t>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GInA</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53633219"/>
                  </a:ext>
                </a:extLst>
              </a:tr>
              <a:tr h="4783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MIV.3</a:t>
                      </a:r>
                      <a:r>
                        <a:rPr kumimoji="0" lang="de-DE"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_Folie 9</a:t>
                      </a: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ea typeface="Times New Roman" panose="02020603050405020304" pitchFamily="18" charset="0"/>
                          <a:cs typeface="Arial" panose="020B0604020202020204" pitchFamily="34" charset="0"/>
                        </a:rPr>
                        <a:t>Simulierte Praxis II: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interactive</a:t>
                      </a:r>
                      <a:r>
                        <a:rPr lang="de-DE" sz="1400" b="0" dirty="0">
                          <a:effectLst/>
                          <a:latin typeface="Arial" panose="020B0604020202020204" pitchFamily="34" charset="0"/>
                          <a:ea typeface="Times New Roman" panose="02020603050405020304" pitchFamily="18" charset="0"/>
                          <a:cs typeface="Arial" panose="020B0604020202020204" pitchFamily="34" charset="0"/>
                        </a:rPr>
                        <a:t>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repair</a:t>
                      </a:r>
                      <a:r>
                        <a:rPr lang="de-DE" sz="1400" b="0" dirty="0">
                          <a:effectLst/>
                          <a:latin typeface="Arial" panose="020B0604020202020204" pitchFamily="34" charset="0"/>
                          <a:ea typeface="Times New Roman" panose="02020603050405020304" pitchFamily="18" charset="0"/>
                          <a:cs typeface="Arial" panose="020B0604020202020204" pitchFamily="34" charset="0"/>
                        </a:rPr>
                        <a:t> </a:t>
                      </a:r>
                      <a:r>
                        <a:rPr lang="de-DE" sz="1400" b="0" baseline="0" dirty="0">
                          <a:effectLst/>
                          <a:latin typeface="Arial" panose="020B0604020202020204" pitchFamily="34" charset="0"/>
                          <a:ea typeface="Times New Roman" panose="02020603050405020304" pitchFamily="18" charset="0"/>
                          <a:cs typeface="Arial" panose="020B0604020202020204" pitchFamily="34" charset="0"/>
                        </a:rPr>
                        <a:t>– </a:t>
                      </a:r>
                      <a:r>
                        <a:rPr lang="de-DE" sz="1400" b="0" dirty="0" err="1">
                          <a:effectLst/>
                          <a:latin typeface="Arial" panose="020B0604020202020204" pitchFamily="34" charset="0"/>
                          <a:ea typeface="Times New Roman" panose="02020603050405020304" pitchFamily="18" charset="0"/>
                          <a:cs typeface="Arial" panose="020B0604020202020204" pitchFamily="34" charset="0"/>
                        </a:rPr>
                        <a:t>EiBiS</a:t>
                      </a:r>
                      <a:r>
                        <a:rPr lang="de-DE" sz="1400" b="0" baseline="0" dirty="0">
                          <a:effectLst/>
                          <a:latin typeface="Arial" panose="020B0604020202020204" pitchFamily="34" charset="0"/>
                          <a:ea typeface="Times New Roman" panose="02020603050405020304" pitchFamily="18" charset="0"/>
                          <a:cs typeface="Arial" panose="020B0604020202020204" pitchFamily="34" charset="0"/>
                        </a:rPr>
                        <a:t> </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57093260"/>
                  </a:ext>
                </a:extLst>
              </a:tr>
            </a:tbl>
          </a:graphicData>
        </a:graphic>
      </p:graphicFrame>
      <p:sp>
        <p:nvSpPr>
          <p:cNvPr id="2" name="Titel 1"/>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48413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F89EB-AC90-8AA5-B46B-C2203021C2AC}"/>
              </a:ext>
            </a:extLst>
          </p:cNvPr>
          <p:cNvSpPr>
            <a:spLocks noGrp="1"/>
          </p:cNvSpPr>
          <p:nvPr>
            <p:ph type="title"/>
          </p:nvPr>
        </p:nvSpPr>
        <p:spPr>
          <a:xfrm>
            <a:off x="265793" y="366476"/>
            <a:ext cx="7886700" cy="1325563"/>
          </a:xfrm>
        </p:spPr>
        <p:txBody>
          <a:bodyPr/>
          <a:lstStyle/>
          <a:p>
            <a:r>
              <a:rPr lang="de-DE" dirty="0"/>
              <a:t>Interactive </a:t>
            </a:r>
            <a:r>
              <a:rPr lang="de-DE" dirty="0" err="1"/>
              <a:t>repair</a:t>
            </a:r>
            <a:r>
              <a:rPr lang="de-DE" dirty="0"/>
              <a:t> – </a:t>
            </a:r>
            <a:br>
              <a:rPr lang="de-DE" dirty="0"/>
            </a:br>
            <a:r>
              <a:rPr lang="de-DE" dirty="0"/>
              <a:t>Begriffsbestimmung</a:t>
            </a:r>
            <a:br>
              <a:rPr lang="de-DE" dirty="0"/>
            </a:br>
            <a:endParaRPr lang="de-DE" dirty="0"/>
          </a:p>
        </p:txBody>
      </p:sp>
      <p:sp>
        <p:nvSpPr>
          <p:cNvPr id="4" name="Abgerundetes Rechteck 6">
            <a:extLst>
              <a:ext uri="{FF2B5EF4-FFF2-40B4-BE49-F238E27FC236}">
                <a16:creationId xmlns:a16="http://schemas.microsoft.com/office/drawing/2014/main" id="{B3BFF463-C15F-0126-074D-11C82BBB0748}"/>
              </a:ext>
            </a:extLst>
          </p:cNvPr>
          <p:cNvSpPr/>
          <p:nvPr/>
        </p:nvSpPr>
        <p:spPr>
          <a:xfrm>
            <a:off x="4852773" y="1565937"/>
            <a:ext cx="2000801" cy="1423637"/>
          </a:xfrm>
          <a:prstGeom prst="roundRect">
            <a:avLst/>
          </a:prstGeom>
          <a:solidFill>
            <a:srgbClr val="3E5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Bindungs-bezogenes Verhalten Kind</a:t>
            </a:r>
          </a:p>
        </p:txBody>
      </p:sp>
      <p:sp>
        <p:nvSpPr>
          <p:cNvPr id="5" name="Abgerundetes Rechteck 7">
            <a:extLst>
              <a:ext uri="{FF2B5EF4-FFF2-40B4-BE49-F238E27FC236}">
                <a16:creationId xmlns:a16="http://schemas.microsoft.com/office/drawing/2014/main" id="{B4CA7097-19C9-0E16-B487-29A9039F7B22}"/>
              </a:ext>
            </a:extLst>
          </p:cNvPr>
          <p:cNvSpPr/>
          <p:nvPr/>
        </p:nvSpPr>
        <p:spPr>
          <a:xfrm>
            <a:off x="6759794" y="1565936"/>
            <a:ext cx="2000801" cy="1423637"/>
          </a:xfrm>
          <a:prstGeom prst="roundRect">
            <a:avLst/>
          </a:prstGeom>
          <a:solidFill>
            <a:srgbClr val="A9D18E"/>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Interaktions-verhalten Fachkraft</a:t>
            </a:r>
          </a:p>
        </p:txBody>
      </p:sp>
      <p:sp>
        <p:nvSpPr>
          <p:cNvPr id="6" name="Inhaltsplatzhalter 2">
            <a:extLst>
              <a:ext uri="{FF2B5EF4-FFF2-40B4-BE49-F238E27FC236}">
                <a16:creationId xmlns:a16="http://schemas.microsoft.com/office/drawing/2014/main" id="{43C65248-C798-9830-8699-690F3F79015F}"/>
              </a:ext>
            </a:extLst>
          </p:cNvPr>
          <p:cNvSpPr txBox="1">
            <a:spLocks/>
          </p:cNvSpPr>
          <p:nvPr/>
        </p:nvSpPr>
        <p:spPr>
          <a:xfrm>
            <a:off x="417080" y="2064139"/>
            <a:ext cx="8343515" cy="383577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a:p>
            <a:pPr marL="0" indent="0" algn="just">
              <a:buNone/>
            </a:pPr>
            <a:endParaRPr lang="de-DE" sz="1600" dirty="0">
              <a:latin typeface="Arial" panose="020B0604020202020204" pitchFamily="34" charset="0"/>
              <a:cs typeface="Arial" panose="020B0604020202020204" pitchFamily="34" charset="0"/>
            </a:endParaRPr>
          </a:p>
          <a:p>
            <a:pPr marL="0" indent="0" algn="just">
              <a:buNone/>
            </a:pPr>
            <a:r>
              <a:rPr lang="de-DE" sz="1600" dirty="0">
                <a:latin typeface="Arial" panose="020B0604020202020204" pitchFamily="34" charset="0"/>
                <a:cs typeface="Arial" panose="020B0604020202020204" pitchFamily="34" charset="0"/>
              </a:rPr>
              <a:t>Bei Missverständnissen oder Störungen (</a:t>
            </a:r>
            <a:r>
              <a:rPr lang="de-DE" sz="1600" i="1" dirty="0" err="1">
                <a:latin typeface="Arial" panose="020B0604020202020204" pitchFamily="34" charset="0"/>
                <a:cs typeface="Arial" panose="020B0604020202020204" pitchFamily="34" charset="0"/>
              </a:rPr>
              <a:t>mismatch</a:t>
            </a:r>
            <a:r>
              <a:rPr lang="de-DE" sz="1600" dirty="0">
                <a:latin typeface="Arial" panose="020B0604020202020204" pitchFamily="34" charset="0"/>
                <a:cs typeface="Arial" panose="020B0604020202020204" pitchFamily="34" charset="0"/>
              </a:rPr>
              <a:t>) in der Interaktion zwischen Bezugsperson und Kind kann eine intuitive interaktive Abstimmung erfolgen, um das Interaktionsverhalten „in Passung“ zu bringen. Diese Abstimmung kann als </a:t>
            </a:r>
            <a:r>
              <a:rPr lang="de-DE" sz="1600" i="1" dirty="0" err="1">
                <a:latin typeface="Arial" panose="020B0604020202020204" pitchFamily="34" charset="0"/>
                <a:cs typeface="Arial" panose="020B0604020202020204" pitchFamily="34" charset="0"/>
              </a:rPr>
              <a:t>interactive</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repair</a:t>
            </a:r>
            <a:r>
              <a:rPr lang="de-DE" sz="1600" i="1"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bezeichnet werden  (</a:t>
            </a:r>
            <a:r>
              <a:rPr lang="de-DE" sz="1600" dirty="0">
                <a:latin typeface="Arial" panose="020B0604020202020204" pitchFamily="34" charset="0"/>
                <a:cs typeface="Arial" panose="020B0604020202020204" pitchFamily="34" charset="0"/>
                <a:sym typeface="Wingdings" panose="05000000000000000000" pitchFamily="2" charset="2"/>
              </a:rPr>
              <a:t> Modul IV.1_Folie 6</a:t>
            </a:r>
            <a:r>
              <a:rPr lang="de-DE" sz="1600" dirty="0">
                <a:latin typeface="Arial" panose="020B0604020202020204" pitchFamily="34" charset="0"/>
                <a:cs typeface="Arial" panose="020B0604020202020204" pitchFamily="34" charset="0"/>
              </a:rPr>
              <a:t>).</a:t>
            </a: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sym typeface="Wingdings" panose="05000000000000000000" pitchFamily="2" charset="2"/>
              </a:rPr>
              <a:t>Das feinfühlige Erkennen von Missverständnissen (</a:t>
            </a:r>
            <a:r>
              <a:rPr lang="de-DE" sz="1600" dirty="0" err="1">
                <a:latin typeface="Arial" panose="020B0604020202020204" pitchFamily="34" charset="0"/>
                <a:cs typeface="Arial" panose="020B0604020202020204" pitchFamily="34" charset="0"/>
                <a:sym typeface="Wingdings" panose="05000000000000000000" pitchFamily="2" charset="2"/>
              </a:rPr>
              <a:t>mismatches</a:t>
            </a:r>
            <a:r>
              <a:rPr lang="de-DE" sz="1600" dirty="0">
                <a:latin typeface="Arial" panose="020B0604020202020204" pitchFamily="34" charset="0"/>
                <a:cs typeface="Arial" panose="020B0604020202020204" pitchFamily="34" charset="0"/>
                <a:sym typeface="Wingdings" panose="05000000000000000000" pitchFamily="2" charset="2"/>
              </a:rPr>
              <a:t>) und die interaktive Abstimmung mit dem Kind (</a:t>
            </a:r>
            <a:r>
              <a:rPr lang="de-DE" sz="1600" dirty="0" err="1">
                <a:latin typeface="Arial" panose="020B0604020202020204" pitchFamily="34" charset="0"/>
                <a:cs typeface="Arial" panose="020B0604020202020204" pitchFamily="34" charset="0"/>
                <a:sym typeface="Wingdings" panose="05000000000000000000" pitchFamily="2" charset="2"/>
              </a:rPr>
              <a:t>interactive</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err="1">
                <a:latin typeface="Arial" panose="020B0604020202020204" pitchFamily="34" charset="0"/>
                <a:cs typeface="Arial" panose="020B0604020202020204" pitchFamily="34" charset="0"/>
                <a:sym typeface="Wingdings" panose="05000000000000000000" pitchFamily="2" charset="2"/>
              </a:rPr>
              <a:t>repair</a:t>
            </a:r>
            <a:r>
              <a:rPr lang="de-DE" sz="1600" dirty="0">
                <a:latin typeface="Arial" panose="020B0604020202020204" pitchFamily="34" charset="0"/>
                <a:cs typeface="Arial" panose="020B0604020202020204" pitchFamily="34" charset="0"/>
                <a:sym typeface="Wingdings" panose="05000000000000000000" pitchFamily="2" charset="2"/>
              </a:rPr>
              <a:t>) sind wertvoll für den Beziehungsaufbau</a:t>
            </a:r>
            <a:r>
              <a:rPr lang="de-DE"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err="1">
                <a:latin typeface="Arial" panose="020B0604020202020204" pitchFamily="34" charset="0"/>
                <a:cs typeface="Arial" panose="020B0604020202020204" pitchFamily="34" charset="0"/>
                <a:sym typeface="Wingdings" panose="05000000000000000000" pitchFamily="2" charset="2"/>
              </a:rPr>
              <a:t>GInA</a:t>
            </a:r>
            <a:r>
              <a:rPr lang="de-DE" sz="1600" dirty="0">
                <a:latin typeface="Arial" panose="020B0604020202020204" pitchFamily="34" charset="0"/>
                <a:cs typeface="Arial" panose="020B0604020202020204" pitchFamily="34" charset="0"/>
                <a:sym typeface="Wingdings" panose="05000000000000000000" pitchFamily="2" charset="2"/>
              </a:rPr>
              <a:t>, Modul II).</a:t>
            </a:r>
          </a:p>
          <a:p>
            <a:r>
              <a:rPr lang="de-DE" sz="1600" dirty="0">
                <a:latin typeface="Arial" panose="020B0604020202020204" pitchFamily="34" charset="0"/>
                <a:cs typeface="Arial" panose="020B0604020202020204" pitchFamily="34" charset="0"/>
                <a:sym typeface="Wingdings" panose="05000000000000000000" pitchFamily="2" charset="2"/>
              </a:rPr>
              <a:t>Kinder können durch die interaktive Abstimmung (</a:t>
            </a:r>
            <a:r>
              <a:rPr lang="de-DE" sz="1600" dirty="0" err="1">
                <a:latin typeface="Arial" panose="020B0604020202020204" pitchFamily="34" charset="0"/>
                <a:cs typeface="Arial" panose="020B0604020202020204" pitchFamily="34" charset="0"/>
                <a:sym typeface="Wingdings" panose="05000000000000000000" pitchFamily="2" charset="2"/>
              </a:rPr>
              <a:t>interactive</a:t>
            </a:r>
            <a:r>
              <a:rPr lang="de-DE" sz="1600" dirty="0">
                <a:latin typeface="Arial" panose="020B0604020202020204" pitchFamily="34" charset="0"/>
                <a:cs typeface="Arial" panose="020B0604020202020204" pitchFamily="34" charset="0"/>
                <a:sym typeface="Wingdings" panose="05000000000000000000" pitchFamily="2" charset="2"/>
              </a:rPr>
              <a:t> </a:t>
            </a:r>
            <a:r>
              <a:rPr lang="de-DE" sz="1600" dirty="0" err="1">
                <a:latin typeface="Arial" panose="020B0604020202020204" pitchFamily="34" charset="0"/>
                <a:cs typeface="Arial" panose="020B0604020202020204" pitchFamily="34" charset="0"/>
                <a:sym typeface="Wingdings" panose="05000000000000000000" pitchFamily="2" charset="2"/>
              </a:rPr>
              <a:t>repair</a:t>
            </a:r>
            <a:r>
              <a:rPr lang="de-DE" sz="1600" dirty="0">
                <a:latin typeface="Arial" panose="020B0604020202020204" pitchFamily="34" charset="0"/>
                <a:cs typeface="Arial" panose="020B0604020202020204" pitchFamily="34" charset="0"/>
                <a:sym typeface="Wingdings" panose="05000000000000000000" pitchFamily="2" charset="2"/>
              </a:rPr>
              <a:t>) positive Bindungserfahrungen aufbauen und bisherige Muster korrigieren ( </a:t>
            </a:r>
            <a:r>
              <a:rPr lang="de-DE" sz="1600" dirty="0" err="1">
                <a:latin typeface="Arial" panose="020B0604020202020204" pitchFamily="34" charset="0"/>
                <a:cs typeface="Arial" panose="020B0604020202020204" pitchFamily="34" charset="0"/>
                <a:sym typeface="Wingdings" panose="05000000000000000000" pitchFamily="2" charset="2"/>
              </a:rPr>
              <a:t>EiBiS</a:t>
            </a:r>
            <a:r>
              <a:rPr lang="de-DE" sz="1600" dirty="0">
                <a:latin typeface="Arial" panose="020B0604020202020204" pitchFamily="34" charset="0"/>
                <a:cs typeface="Arial" panose="020B0604020202020204" pitchFamily="34" charset="0"/>
                <a:sym typeface="Wingdings" panose="05000000000000000000" pitchFamily="2" charset="2"/>
              </a:rPr>
              <a:t>, Modul III).</a:t>
            </a:r>
            <a:endParaRPr lang="en-US"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hlinkClick r:id="rId2"/>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hlinkClick r:id="rId2"/>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hlinkClick r:id="rId2"/>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46214652-E833-117E-69A7-0FD5B9C5B51F}"/>
              </a:ext>
            </a:extLst>
          </p:cNvPr>
          <p:cNvSpPr txBox="1"/>
          <p:nvPr/>
        </p:nvSpPr>
        <p:spPr>
          <a:xfrm>
            <a:off x="7998543"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a:t>
            </a:r>
            <a:r>
              <a:rPr lang="de-DE" sz="1200" dirty="0">
                <a:solidFill>
                  <a:schemeClr val="bg1"/>
                </a:solidFill>
                <a:latin typeface="+mj-lt"/>
                <a:ea typeface="Times New Roman" panose="02020603050405020304" pitchFamily="18" charset="0"/>
                <a:cs typeface="Arial" panose="020B0604020202020204" pitchFamily="34" charset="0"/>
              </a:rPr>
              <a:t>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4986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6DA29-2723-17D3-1A26-630D3A44AAF2}"/>
              </a:ext>
            </a:extLst>
          </p:cNvPr>
          <p:cNvSpPr>
            <a:spLocks noGrp="1"/>
          </p:cNvSpPr>
          <p:nvPr>
            <p:ph type="title"/>
          </p:nvPr>
        </p:nvSpPr>
        <p:spPr>
          <a:xfrm>
            <a:off x="265793" y="354354"/>
            <a:ext cx="7886700" cy="1325563"/>
          </a:xfrm>
        </p:spPr>
        <p:txBody>
          <a:bodyPr/>
          <a:lstStyle/>
          <a:p>
            <a:r>
              <a:rPr lang="de-DE" dirty="0"/>
              <a:t>Interactive </a:t>
            </a:r>
            <a:r>
              <a:rPr lang="de-DE" dirty="0" err="1"/>
              <a:t>repair</a:t>
            </a:r>
            <a:r>
              <a:rPr lang="de-DE" dirty="0"/>
              <a:t> – </a:t>
            </a:r>
            <a:br>
              <a:rPr lang="de-DE" dirty="0"/>
            </a:br>
            <a:r>
              <a:rPr lang="de-DE" dirty="0"/>
              <a:t>Einschränkungen</a:t>
            </a:r>
            <a:br>
              <a:rPr lang="de-DE" dirty="0"/>
            </a:br>
            <a:endParaRPr lang="de-DE" dirty="0"/>
          </a:p>
        </p:txBody>
      </p:sp>
      <p:sp>
        <p:nvSpPr>
          <p:cNvPr id="4" name="Inhaltsplatzhalter 2">
            <a:extLst>
              <a:ext uri="{FF2B5EF4-FFF2-40B4-BE49-F238E27FC236}">
                <a16:creationId xmlns:a16="http://schemas.microsoft.com/office/drawing/2014/main" id="{6CA89E38-3A41-41E9-8163-A181478E46B5}"/>
              </a:ext>
            </a:extLst>
          </p:cNvPr>
          <p:cNvSpPr txBox="1">
            <a:spLocks/>
          </p:cNvSpPr>
          <p:nvPr/>
        </p:nvSpPr>
        <p:spPr>
          <a:xfrm>
            <a:off x="435368" y="1408657"/>
            <a:ext cx="8297152" cy="4617239"/>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b="1"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Interactive </a:t>
            </a:r>
            <a:r>
              <a:rPr lang="de-DE" sz="1600" dirty="0" err="1">
                <a:latin typeface="Arial" panose="020B0604020202020204" pitchFamily="34" charset="0"/>
                <a:cs typeface="Arial" panose="020B0604020202020204" pitchFamily="34" charset="0"/>
              </a:rPr>
              <a:t>repair</a:t>
            </a:r>
            <a:r>
              <a:rPr lang="de-DE" sz="1600" dirty="0">
                <a:latin typeface="Arial" panose="020B0604020202020204" pitchFamily="34" charset="0"/>
                <a:cs typeface="Arial" panose="020B0604020202020204" pitchFamily="34" charset="0"/>
              </a:rPr>
              <a:t> ist ein interaktiver Prozess. Versuche, Missverständnisse oder Störungen zu beheben (zu „reparieren“), gehen von den beteiligten </a:t>
            </a:r>
            <a:r>
              <a:rPr lang="de-DE" sz="1600" dirty="0" err="1">
                <a:latin typeface="Arial" panose="020B0604020202020204" pitchFamily="34" charset="0"/>
                <a:cs typeface="Arial" panose="020B0604020202020204" pitchFamily="34" charset="0"/>
              </a:rPr>
              <a:t>Interaktionspartner:innen</a:t>
            </a:r>
            <a:r>
              <a:rPr lang="de-DE" sz="1600" dirty="0">
                <a:latin typeface="Arial" panose="020B0604020202020204" pitchFamily="34" charset="0"/>
                <a:cs typeface="Arial" panose="020B0604020202020204" pitchFamily="34" charset="0"/>
              </a:rPr>
              <a:t> aus bzw. werden von den Beteiligten aufgegriffen und beantwortet. </a:t>
            </a: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Ab dem frühen Kindesalter ist die Fähigkeit und Bereitschaft zum </a:t>
            </a:r>
            <a:r>
              <a:rPr lang="de-DE" sz="1600" dirty="0" err="1">
                <a:latin typeface="Arial" panose="020B0604020202020204" pitchFamily="34" charset="0"/>
                <a:cs typeface="Arial" panose="020B0604020202020204" pitchFamily="34" charset="0"/>
              </a:rPr>
              <a:t>interactive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repair</a:t>
            </a:r>
            <a:r>
              <a:rPr lang="de-DE" sz="1600" dirty="0">
                <a:latin typeface="Arial" panose="020B0604020202020204" pitchFamily="34" charset="0"/>
                <a:cs typeface="Arial" panose="020B0604020202020204" pitchFamily="34" charset="0"/>
              </a:rPr>
              <a:t> grundsätzlich angelegt. </a:t>
            </a: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Die Kompetenzen zum </a:t>
            </a:r>
            <a:r>
              <a:rPr lang="de-DE" sz="1600" dirty="0" err="1">
                <a:latin typeface="Arial" panose="020B0604020202020204" pitchFamily="34" charset="0"/>
                <a:cs typeface="Arial" panose="020B0604020202020204" pitchFamily="34" charset="0"/>
              </a:rPr>
              <a:t>interactive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repair</a:t>
            </a:r>
            <a:r>
              <a:rPr lang="de-DE" sz="1600" dirty="0">
                <a:latin typeface="Arial" panose="020B0604020202020204" pitchFamily="34" charset="0"/>
                <a:cs typeface="Arial" panose="020B0604020202020204" pitchFamily="34" charset="0"/>
              </a:rPr>
              <a:t> können allerdings eingeschränkt sein, z. B. durch unsichere Bindungserfahrungen.</a:t>
            </a: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hlinkClick r:id="rId2"/>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hlinkClick r:id="rId2"/>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hlinkClick r:id="rId2"/>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B9684F2-8494-EEBF-E3DA-D62071553B78}"/>
              </a:ext>
            </a:extLst>
          </p:cNvPr>
          <p:cNvSpPr txBox="1"/>
          <p:nvPr/>
        </p:nvSpPr>
        <p:spPr>
          <a:xfrm>
            <a:off x="7998542" y="6415898"/>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8" name="Abgerundetes Rechteck 6">
            <a:extLst>
              <a:ext uri="{FF2B5EF4-FFF2-40B4-BE49-F238E27FC236}">
                <a16:creationId xmlns:a16="http://schemas.microsoft.com/office/drawing/2014/main" id="{B3BFF463-C15F-0126-074D-11C82BBB0748}"/>
              </a:ext>
            </a:extLst>
          </p:cNvPr>
          <p:cNvSpPr/>
          <p:nvPr/>
        </p:nvSpPr>
        <p:spPr>
          <a:xfrm>
            <a:off x="4852773" y="1565937"/>
            <a:ext cx="2000801" cy="1423637"/>
          </a:xfrm>
          <a:prstGeom prst="roundRect">
            <a:avLst/>
          </a:prstGeom>
          <a:solidFill>
            <a:srgbClr val="3E5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Bindungs-bezogenes Verhalten Kind</a:t>
            </a:r>
          </a:p>
        </p:txBody>
      </p:sp>
      <p:sp>
        <p:nvSpPr>
          <p:cNvPr id="9" name="Abgerundetes Rechteck 7">
            <a:extLst>
              <a:ext uri="{FF2B5EF4-FFF2-40B4-BE49-F238E27FC236}">
                <a16:creationId xmlns:a16="http://schemas.microsoft.com/office/drawing/2014/main" id="{B4CA7097-19C9-0E16-B487-29A9039F7B22}"/>
              </a:ext>
            </a:extLst>
          </p:cNvPr>
          <p:cNvSpPr/>
          <p:nvPr/>
        </p:nvSpPr>
        <p:spPr>
          <a:xfrm>
            <a:off x="6759794" y="1565936"/>
            <a:ext cx="2000801" cy="1423637"/>
          </a:xfrm>
          <a:prstGeom prst="roundRect">
            <a:avLst/>
          </a:prstGeom>
          <a:solidFill>
            <a:srgbClr val="A9D18E"/>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Interaktions-verhalten Fachkraft</a:t>
            </a:r>
          </a:p>
        </p:txBody>
      </p:sp>
    </p:spTree>
    <p:extLst>
      <p:ext uri="{BB962C8B-B14F-4D97-AF65-F5344CB8AC3E}">
        <p14:creationId xmlns:p14="http://schemas.microsoft.com/office/powerpoint/2010/main" val="180022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ED335-C407-D0CA-253D-5FC1001A8D21}"/>
              </a:ext>
            </a:extLst>
          </p:cNvPr>
          <p:cNvSpPr>
            <a:spLocks noGrp="1"/>
          </p:cNvSpPr>
          <p:nvPr>
            <p:ph type="title"/>
          </p:nvPr>
        </p:nvSpPr>
        <p:spPr/>
        <p:txBody>
          <a:bodyPr/>
          <a:lstStyle/>
          <a:p>
            <a:r>
              <a:rPr lang="de-DE" dirty="0"/>
              <a:t>Simulierte Praxis </a:t>
            </a:r>
            <a:r>
              <a:rPr lang="de-DE" sz="2400" i="0" dirty="0">
                <a:cs typeface="Arial" panose="020B0604020202020204" pitchFamily="34" charset="0"/>
              </a:rPr>
              <a:t>II:</a:t>
            </a:r>
            <a:r>
              <a:rPr lang="de-DE" dirty="0"/>
              <a:t> Ziele</a:t>
            </a:r>
            <a:br>
              <a:rPr lang="de-DE" dirty="0"/>
            </a:br>
            <a:endParaRPr lang="de-DE" dirty="0"/>
          </a:p>
        </p:txBody>
      </p:sp>
      <p:sp>
        <p:nvSpPr>
          <p:cNvPr id="4" name="Inhaltsplatzhalter 2">
            <a:extLst>
              <a:ext uri="{FF2B5EF4-FFF2-40B4-BE49-F238E27FC236}">
                <a16:creationId xmlns:a16="http://schemas.microsoft.com/office/drawing/2014/main" id="{EDE2EA69-68FD-216C-784A-0406F012A1D4}"/>
              </a:ext>
            </a:extLst>
          </p:cNvPr>
          <p:cNvSpPr txBox="1">
            <a:spLocks/>
          </p:cNvSpPr>
          <p:nvPr/>
        </p:nvSpPr>
        <p:spPr>
          <a:xfrm>
            <a:off x="486146" y="2213282"/>
            <a:ext cx="7886700" cy="392765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latin typeface="Arial" panose="020B0604020202020204" pitchFamily="34" charset="0"/>
                <a:cs typeface="Arial" panose="020B0604020202020204" pitchFamily="34" charset="0"/>
              </a:rPr>
              <a:t>Bindungsspezifische Aspekte des Interaktionsverhaltens analysieren (mithilfe der </a:t>
            </a:r>
            <a:r>
              <a:rPr lang="de-DE" sz="1600" dirty="0" err="1">
                <a:latin typeface="Arial" panose="020B0604020202020204" pitchFamily="34" charset="0"/>
                <a:cs typeface="Arial" panose="020B0604020202020204" pitchFamily="34" charset="0"/>
              </a:rPr>
              <a:t>GInA</a:t>
            </a:r>
            <a:r>
              <a:rPr lang="de-DE" sz="1600" dirty="0">
                <a:latin typeface="Arial" panose="020B0604020202020204" pitchFamily="34" charset="0"/>
                <a:cs typeface="Arial" panose="020B0604020202020204" pitchFamily="34" charset="0"/>
              </a:rPr>
              <a:t>-Merkmale), </a:t>
            </a: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bindungsspezifische Handlungskompetenzen der pädagogischen Fachkräfte vertiefen, </a:t>
            </a: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Kindern durch </a:t>
            </a:r>
            <a:r>
              <a:rPr lang="de-DE" sz="1600" dirty="0" err="1">
                <a:latin typeface="Arial" panose="020B0604020202020204" pitchFamily="34" charset="0"/>
                <a:cs typeface="Arial" panose="020B0604020202020204" pitchFamily="34" charset="0"/>
              </a:rPr>
              <a:t>interactive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repair</a:t>
            </a:r>
            <a:r>
              <a:rPr lang="de-DE" sz="1600" dirty="0">
                <a:latin typeface="Arial" panose="020B0604020202020204" pitchFamily="34" charset="0"/>
                <a:cs typeface="Arial" panose="020B0604020202020204" pitchFamily="34" charset="0"/>
              </a:rPr>
              <a:t> neue Beziehungserfahrungen in pädagogischen Situationen ermöglichen, </a:t>
            </a: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Methodenkompetenzen für Fallbesprechungen in der Praxis erweitern.</a:t>
            </a: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u="sng"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A43E8F68-4406-25D5-A3B6-90CF1933DCF1}"/>
              </a:ext>
            </a:extLst>
          </p:cNvPr>
          <p:cNvSpPr txBox="1"/>
          <p:nvPr/>
        </p:nvSpPr>
        <p:spPr>
          <a:xfrm>
            <a:off x="7998542" y="641001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64994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ED335-C407-D0CA-253D-5FC1001A8D21}"/>
              </a:ext>
            </a:extLst>
          </p:cNvPr>
          <p:cNvSpPr>
            <a:spLocks noGrp="1"/>
          </p:cNvSpPr>
          <p:nvPr>
            <p:ph type="title"/>
          </p:nvPr>
        </p:nvSpPr>
        <p:spPr>
          <a:xfrm>
            <a:off x="265793" y="377109"/>
            <a:ext cx="7886700" cy="1325563"/>
          </a:xfrm>
        </p:spPr>
        <p:txBody>
          <a:bodyPr/>
          <a:lstStyle/>
          <a:p>
            <a:r>
              <a:rPr lang="de-DE" dirty="0"/>
              <a:t>Simulierte Praxis </a:t>
            </a:r>
            <a:r>
              <a:rPr lang="de-DE" sz="2400" i="0" dirty="0">
                <a:latin typeface="Arial" panose="020B0604020202020204" pitchFamily="34" charset="0"/>
                <a:cs typeface="Arial" panose="020B0604020202020204" pitchFamily="34" charset="0"/>
              </a:rPr>
              <a:t>II:</a:t>
            </a:r>
            <a:r>
              <a:rPr lang="de-DE" i="0" dirty="0"/>
              <a:t> </a:t>
            </a:r>
            <a:br>
              <a:rPr lang="de-DE" dirty="0"/>
            </a:br>
            <a:r>
              <a:rPr lang="de-DE" dirty="0"/>
              <a:t>Fallvignette „Martha“</a:t>
            </a:r>
            <a:br>
              <a:rPr lang="de-DE" dirty="0"/>
            </a:br>
            <a:endParaRPr lang="de-DE" dirty="0"/>
          </a:p>
        </p:txBody>
      </p:sp>
      <p:pic>
        <p:nvPicPr>
          <p:cNvPr id="3" name="Grafik 2" descr="Ein Bild, das Text enthält.&#10;&#10;Automatisch generierte Beschreibung">
            <a:extLst>
              <a:ext uri="{FF2B5EF4-FFF2-40B4-BE49-F238E27FC236}">
                <a16:creationId xmlns:a16="http://schemas.microsoft.com/office/drawing/2014/main" id="{6C6EA30F-EB7A-A168-6C3A-222CC379539B}"/>
              </a:ext>
            </a:extLst>
          </p:cNvPr>
          <p:cNvPicPr>
            <a:picLocks noChangeAspect="1"/>
          </p:cNvPicPr>
          <p:nvPr/>
        </p:nvPicPr>
        <p:blipFill>
          <a:blip r:embed="rId2"/>
          <a:stretch>
            <a:fillRect/>
          </a:stretch>
        </p:blipFill>
        <p:spPr>
          <a:xfrm>
            <a:off x="1248697" y="1965642"/>
            <a:ext cx="6619567" cy="3719887"/>
          </a:xfrm>
          <a:prstGeom prst="rect">
            <a:avLst/>
          </a:prstGeom>
        </p:spPr>
      </p:pic>
      <p:sp>
        <p:nvSpPr>
          <p:cNvPr id="5" name="Textfeld 4">
            <a:extLst>
              <a:ext uri="{FF2B5EF4-FFF2-40B4-BE49-F238E27FC236}">
                <a16:creationId xmlns:a16="http://schemas.microsoft.com/office/drawing/2014/main" id="{224EF729-0051-1345-75A5-10D716EC4162}"/>
              </a:ext>
            </a:extLst>
          </p:cNvPr>
          <p:cNvSpPr txBox="1"/>
          <p:nvPr/>
        </p:nvSpPr>
        <p:spPr>
          <a:xfrm>
            <a:off x="7998543"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4</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4" name="Textfeld 3"/>
          <p:cNvSpPr txBox="1"/>
          <p:nvPr/>
        </p:nvSpPr>
        <p:spPr>
          <a:xfrm>
            <a:off x="1248697" y="5686889"/>
            <a:ext cx="2576052" cy="523220"/>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 Vanessa </a:t>
            </a:r>
            <a:r>
              <a:rPr lang="de-DE" sz="1000" dirty="0" err="1">
                <a:latin typeface="Arial" panose="020B0604020202020204" pitchFamily="34" charset="0"/>
                <a:cs typeface="Arial" panose="020B0604020202020204" pitchFamily="34" charset="0"/>
              </a:rPr>
              <a:t>Karré</a:t>
            </a:r>
            <a:r>
              <a:rPr lang="de-DE" sz="1000" dirty="0">
                <a:latin typeface="Arial" panose="020B0604020202020204" pitchFamily="34" charset="0"/>
                <a:cs typeface="Arial" panose="020B0604020202020204" pitchFamily="34" charset="0"/>
              </a:rPr>
              <a:t> Illustration</a:t>
            </a:r>
          </a:p>
          <a:p>
            <a:endParaRPr lang="de-DE" dirty="0"/>
          </a:p>
        </p:txBody>
      </p:sp>
    </p:spTree>
    <p:extLst>
      <p:ext uri="{BB962C8B-B14F-4D97-AF65-F5344CB8AC3E}">
        <p14:creationId xmlns:p14="http://schemas.microsoft.com/office/powerpoint/2010/main" val="130218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63643" y="1483159"/>
            <a:ext cx="8455819" cy="1581585"/>
            <a:chOff x="363643" y="1483159"/>
            <a:chExt cx="8455819" cy="1581585"/>
          </a:xfrm>
        </p:grpSpPr>
        <p:grpSp>
          <p:nvGrpSpPr>
            <p:cNvPr id="4" name="Gruppieren 3">
              <a:extLst>
                <a:ext uri="{FF2B5EF4-FFF2-40B4-BE49-F238E27FC236}">
                  <a16:creationId xmlns:a16="http://schemas.microsoft.com/office/drawing/2014/main" id="{0684CA3E-CEBE-5B98-27DB-CDE658E5B08F}"/>
                </a:ext>
              </a:extLst>
            </p:cNvPr>
            <p:cNvGrpSpPr/>
            <p:nvPr/>
          </p:nvGrpSpPr>
          <p:grpSpPr>
            <a:xfrm>
              <a:off x="7237031" y="1495634"/>
              <a:ext cx="1582431" cy="1560004"/>
              <a:chOff x="3295295" y="2329173"/>
              <a:chExt cx="1662187" cy="1334025"/>
            </a:xfrm>
            <a:solidFill>
              <a:srgbClr val="C46229"/>
            </a:solidFill>
          </p:grpSpPr>
          <p:sp>
            <p:nvSpPr>
              <p:cNvPr id="16" name="Textfeld 15">
                <a:extLst>
                  <a:ext uri="{FF2B5EF4-FFF2-40B4-BE49-F238E27FC236}">
                    <a16:creationId xmlns:a16="http://schemas.microsoft.com/office/drawing/2014/main" id="{C400CA3C-3CA9-8B79-728D-260D5F860958}"/>
                  </a:ext>
                </a:extLst>
              </p:cNvPr>
              <p:cNvSpPr txBox="1"/>
              <p:nvPr/>
            </p:nvSpPr>
            <p:spPr>
              <a:xfrm>
                <a:off x="3295299" y="2329173"/>
                <a:ext cx="1662183" cy="278781"/>
              </a:xfrm>
              <a:prstGeom prst="rect">
                <a:avLst/>
              </a:prstGeom>
              <a:solidFill>
                <a:schemeClr val="bg1">
                  <a:lumMod val="85000"/>
                </a:schemeClr>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050" kern="1200" dirty="0">
                    <a:solidFill>
                      <a:schemeClr val="tx1"/>
                    </a:solidFill>
                    <a:latin typeface="Arial" panose="020B0604020202020204" pitchFamily="34" charset="0"/>
                    <a:cs typeface="Arial" panose="020B0604020202020204" pitchFamily="34" charset="0"/>
                  </a:rPr>
                  <a:t>Nähe suchen und zulassen</a:t>
                </a:r>
              </a:p>
            </p:txBody>
          </p:sp>
          <p:sp>
            <p:nvSpPr>
              <p:cNvPr id="14" name="Textfeld 13">
                <a:extLst>
                  <a:ext uri="{FF2B5EF4-FFF2-40B4-BE49-F238E27FC236}">
                    <a16:creationId xmlns:a16="http://schemas.microsoft.com/office/drawing/2014/main" id="{6EFD7048-C83E-56E7-69B4-B94836109E4F}"/>
                  </a:ext>
                </a:extLst>
              </p:cNvPr>
              <p:cNvSpPr txBox="1"/>
              <p:nvPr/>
            </p:nvSpPr>
            <p:spPr>
              <a:xfrm>
                <a:off x="3295295" y="2671686"/>
                <a:ext cx="1662183" cy="307806"/>
              </a:xfrm>
              <a:prstGeom prst="rect">
                <a:avLst/>
              </a:prstGeom>
              <a:solidFill>
                <a:schemeClr val="bg1">
                  <a:lumMod val="85000"/>
                </a:schemeClr>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050" kern="1200" dirty="0">
                    <a:solidFill>
                      <a:schemeClr val="tx1"/>
                    </a:solidFill>
                    <a:latin typeface="Arial" panose="020B0604020202020204" pitchFamily="34" charset="0"/>
                    <a:cs typeface="Arial" panose="020B0604020202020204" pitchFamily="34" charset="0"/>
                  </a:rPr>
                  <a:t>Umgang mit sozial belastenden Situationen</a:t>
                </a:r>
              </a:p>
            </p:txBody>
          </p:sp>
          <p:sp>
            <p:nvSpPr>
              <p:cNvPr id="12" name="Textfeld 11">
                <a:extLst>
                  <a:ext uri="{FF2B5EF4-FFF2-40B4-BE49-F238E27FC236}">
                    <a16:creationId xmlns:a16="http://schemas.microsoft.com/office/drawing/2014/main" id="{7A767555-D422-D332-2310-19A598094939}"/>
                  </a:ext>
                </a:extLst>
              </p:cNvPr>
              <p:cNvSpPr txBox="1"/>
              <p:nvPr/>
            </p:nvSpPr>
            <p:spPr>
              <a:xfrm>
                <a:off x="3295295" y="3038760"/>
                <a:ext cx="1662183" cy="278786"/>
              </a:xfrm>
              <a:prstGeom prst="rect">
                <a:avLst/>
              </a:prstGeom>
              <a:solidFill>
                <a:schemeClr val="bg1">
                  <a:lumMod val="85000"/>
                </a:schemeClr>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050" kern="1200" dirty="0">
                    <a:solidFill>
                      <a:schemeClr val="tx1"/>
                    </a:solidFill>
                    <a:latin typeface="Arial" panose="020B0604020202020204" pitchFamily="34" charset="0"/>
                    <a:cs typeface="Arial" panose="020B0604020202020204" pitchFamily="34" charset="0"/>
                  </a:rPr>
                  <a:t>Offenheit für Neues, Explorationsfreude</a:t>
                </a:r>
              </a:p>
            </p:txBody>
          </p:sp>
          <p:sp>
            <p:nvSpPr>
              <p:cNvPr id="10" name="Textfeld 9">
                <a:extLst>
                  <a:ext uri="{FF2B5EF4-FFF2-40B4-BE49-F238E27FC236}">
                    <a16:creationId xmlns:a16="http://schemas.microsoft.com/office/drawing/2014/main" id="{0FFE61C4-AC1D-14AB-1A87-9645AD5403E3}"/>
                  </a:ext>
                </a:extLst>
              </p:cNvPr>
              <p:cNvSpPr txBox="1"/>
              <p:nvPr/>
            </p:nvSpPr>
            <p:spPr>
              <a:xfrm>
                <a:off x="3295297" y="3384408"/>
                <a:ext cx="1662183" cy="278790"/>
              </a:xfrm>
              <a:prstGeom prst="rect">
                <a:avLst/>
              </a:prstGeom>
              <a:solidFill>
                <a:schemeClr val="bg1">
                  <a:lumMod val="85000"/>
                </a:schemeClr>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050" kern="1200" dirty="0">
                    <a:solidFill>
                      <a:schemeClr val="tx1"/>
                    </a:solidFill>
                    <a:latin typeface="Arial" panose="020B0604020202020204" pitchFamily="34" charset="0"/>
                    <a:cs typeface="Arial" panose="020B0604020202020204" pitchFamily="34" charset="0"/>
                  </a:rPr>
                  <a:t>Emotionsregulation und Emotionsausdruck</a:t>
                </a:r>
              </a:p>
            </p:txBody>
          </p:sp>
        </p:grpSp>
        <p:sp>
          <p:nvSpPr>
            <p:cNvPr id="17" name="Pfeil nach rechts 25">
              <a:extLst>
                <a:ext uri="{FF2B5EF4-FFF2-40B4-BE49-F238E27FC236}">
                  <a16:creationId xmlns:a16="http://schemas.microsoft.com/office/drawing/2014/main" id="{F396DE16-A0D2-85A8-3ACC-BF402155B250}"/>
                </a:ext>
              </a:extLst>
            </p:cNvPr>
            <p:cNvSpPr/>
            <p:nvPr/>
          </p:nvSpPr>
          <p:spPr>
            <a:xfrm>
              <a:off x="4295475" y="1598126"/>
              <a:ext cx="1019397" cy="372140"/>
            </a:xfrm>
            <a:prstGeom prst="rightArrow">
              <a:avLst/>
            </a:prstGeom>
            <a:solidFill>
              <a:srgbClr val="EAB086"/>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C9315681-B4E1-3232-356C-B10A96E88047}"/>
                </a:ext>
              </a:extLst>
            </p:cNvPr>
            <p:cNvSpPr txBox="1"/>
            <p:nvPr/>
          </p:nvSpPr>
          <p:spPr>
            <a:xfrm>
              <a:off x="5314873" y="1483328"/>
              <a:ext cx="1863168" cy="646331"/>
            </a:xfrm>
            <a:prstGeom prst="rect">
              <a:avLst/>
            </a:prstGeom>
            <a:solidFill>
              <a:srgbClr val="EAB086"/>
            </a:solidFill>
            <a:ln>
              <a:solidFill>
                <a:srgbClr val="C46229"/>
              </a:solidFill>
            </a:ln>
          </p:spPr>
          <p:txBody>
            <a:bodyPr wrap="square" rtlCol="0">
              <a:spAutoFit/>
            </a:bodyPr>
            <a:lstStyle/>
            <a:p>
              <a:r>
                <a:rPr lang="de-DE" sz="1200" b="1" dirty="0" err="1">
                  <a:latin typeface="Arial" panose="020B0604020202020204" pitchFamily="34" charset="0"/>
                  <a:cs typeface="Arial" panose="020B0604020202020204" pitchFamily="34" charset="0"/>
                </a:rPr>
                <a:t>interactive</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repair</a:t>
              </a:r>
              <a:r>
                <a:rPr lang="de-DE" sz="1200" b="1" dirty="0">
                  <a:latin typeface="Arial" panose="020B0604020202020204" pitchFamily="34" charset="0"/>
                  <a:cs typeface="Arial" panose="020B0604020202020204" pitchFamily="34" charset="0"/>
                </a:rPr>
                <a:t>:</a:t>
              </a:r>
            </a:p>
            <a:p>
              <a:r>
                <a:rPr lang="de-DE" sz="1200" b="1" dirty="0">
                  <a:latin typeface="Arial" panose="020B0604020202020204" pitchFamily="34" charset="0"/>
                  <a:cs typeface="Arial" panose="020B0604020202020204" pitchFamily="34" charset="0"/>
                </a:rPr>
                <a:t>ZUWENDUNG ZEIGEN </a:t>
              </a:r>
            </a:p>
            <a:p>
              <a:r>
                <a:rPr lang="de-DE" sz="1200" b="1" dirty="0">
                  <a:latin typeface="Arial" panose="020B0604020202020204" pitchFamily="34" charset="0"/>
                  <a:cs typeface="Arial" panose="020B0604020202020204" pitchFamily="34" charset="0"/>
                </a:rPr>
                <a:t>im Freispiel</a:t>
              </a:r>
            </a:p>
          </p:txBody>
        </p:sp>
        <p:sp>
          <p:nvSpPr>
            <p:cNvPr id="19" name="Textfeld 18">
              <a:extLst>
                <a:ext uri="{FF2B5EF4-FFF2-40B4-BE49-F238E27FC236}">
                  <a16:creationId xmlns:a16="http://schemas.microsoft.com/office/drawing/2014/main" id="{E28173F9-7159-04FE-1F7A-8C1758BFC1C1}"/>
                </a:ext>
              </a:extLst>
            </p:cNvPr>
            <p:cNvSpPr txBox="1"/>
            <p:nvPr/>
          </p:nvSpPr>
          <p:spPr>
            <a:xfrm>
              <a:off x="363643" y="1483159"/>
              <a:ext cx="4383319" cy="1569660"/>
            </a:xfrm>
            <a:prstGeom prst="rect">
              <a:avLst/>
            </a:prstGeom>
            <a:solidFill>
              <a:schemeClr val="accent3">
                <a:lumMod val="20000"/>
                <a:lumOff val="80000"/>
              </a:schemeClr>
            </a:solidFill>
            <a:ln>
              <a:solidFill>
                <a:schemeClr val="bg1">
                  <a:lumMod val="75000"/>
                </a:schemeClr>
              </a:solidFill>
            </a:ln>
          </p:spPr>
          <p:txBody>
            <a:bodyPr wrap="square" rtlCol="0">
              <a:spAutoFit/>
            </a:bodyPr>
            <a:lstStyle/>
            <a:p>
              <a:r>
                <a:rPr lang="de-DE" sz="1200" b="1" dirty="0">
                  <a:latin typeface="Arial" panose="020B0604020202020204" pitchFamily="34" charset="0"/>
                  <a:cs typeface="Arial" panose="020B0604020202020204" pitchFamily="34" charset="0"/>
                </a:rPr>
                <a:t>Anzeichen für unsicher-vermeidendes Bindungsverhalten</a:t>
              </a:r>
            </a:p>
            <a:p>
              <a:r>
                <a:rPr lang="de-DE" sz="1200" b="1" dirty="0">
                  <a:solidFill>
                    <a:srgbClr val="EAB086"/>
                  </a:solidFill>
                  <a:latin typeface="Arial" panose="020B0604020202020204" pitchFamily="34" charset="0"/>
                  <a:cs typeface="Arial" panose="020B0604020202020204" pitchFamily="34" charset="0"/>
                </a:rPr>
                <a:t>Martha</a:t>
              </a:r>
              <a:r>
                <a:rPr lang="de-DE" sz="1200" dirty="0">
                  <a:latin typeface="Arial" panose="020B0604020202020204" pitchFamily="34" charset="0"/>
                  <a:cs typeface="Arial" panose="020B0604020202020204" pitchFamily="34" charset="0"/>
                </a:rPr>
                <a:t>…</a:t>
              </a:r>
            </a:p>
            <a:p>
              <a:r>
                <a:rPr lang="de-DE" sz="1200" dirty="0">
                  <a:latin typeface="Arial" panose="020B0604020202020204" pitchFamily="34" charset="0"/>
                  <a:cs typeface="Arial" panose="020B0604020202020204" pitchFamily="34" charset="0"/>
                </a:rPr>
                <a:t>… zeigt ihre Bedürfnisse nach Schutz und Sicherheit nicht </a:t>
              </a:r>
              <a:endParaRPr lang="de-DE" sz="1200" dirty="0">
                <a:latin typeface="Arial" panose="020B0604020202020204" pitchFamily="34" charset="0"/>
                <a:cs typeface="Arial" panose="020B0604020202020204" pitchFamily="34" charset="0"/>
                <a:sym typeface="Wingdings" panose="05000000000000000000" pitchFamily="2" charset="2"/>
              </a:endParaRPr>
            </a:p>
            <a:p>
              <a:r>
                <a:rPr lang="de-DE" sz="1200" dirty="0">
                  <a:latin typeface="Arial" panose="020B0604020202020204" pitchFamily="34" charset="0"/>
                  <a:cs typeface="Arial" panose="020B0604020202020204" pitchFamily="34" charset="0"/>
                  <a:sym typeface="Wingdings" panose="05000000000000000000" pitchFamily="2" charset="2"/>
                </a:rPr>
                <a:t>… sucht keinen Kontakt zur pädagogischen Fachkraft</a:t>
              </a:r>
            </a:p>
            <a:p>
              <a:r>
                <a:rPr lang="de-DE" sz="1200" dirty="0">
                  <a:latin typeface="Arial" panose="020B0604020202020204" pitchFamily="34" charset="0"/>
                  <a:cs typeface="Arial" panose="020B0604020202020204" pitchFamily="34" charset="0"/>
                  <a:sym typeface="Wingdings" panose="05000000000000000000" pitchFamily="2" charset="2"/>
                </a:rPr>
                <a:t>… ist ruhig und zurückgezogen</a:t>
              </a:r>
            </a:p>
            <a:p>
              <a:r>
                <a:rPr lang="de-DE" sz="1200" dirty="0">
                  <a:latin typeface="Arial" panose="020B0604020202020204" pitchFamily="34" charset="0"/>
                  <a:cs typeface="Arial" panose="020B0604020202020204" pitchFamily="34" charset="0"/>
                  <a:sym typeface="Wingdings" panose="05000000000000000000" pitchFamily="2" charset="2"/>
                </a:rPr>
                <a:t>… hat Schwierigkeiten, Interaktionen mit Peers zu initiieren</a:t>
              </a:r>
            </a:p>
            <a:p>
              <a:r>
                <a:rPr lang="de-DE" sz="1200" dirty="0">
                  <a:latin typeface="Arial" panose="020B0604020202020204" pitchFamily="34" charset="0"/>
                  <a:cs typeface="Arial" panose="020B0604020202020204" pitchFamily="34" charset="0"/>
                  <a:sym typeface="Wingdings" panose="05000000000000000000" pitchFamily="2" charset="2"/>
                </a:rPr>
                <a:t>… ist mehr auf Spiele als auf Personen konzentriert</a:t>
              </a:r>
            </a:p>
            <a:p>
              <a:r>
                <a:rPr lang="de-DE" sz="1200" dirty="0">
                  <a:latin typeface="Arial" panose="020B0604020202020204" pitchFamily="34" charset="0"/>
                  <a:cs typeface="Arial" panose="020B0604020202020204" pitchFamily="34" charset="0"/>
                  <a:sym typeface="Wingdings" panose="05000000000000000000" pitchFamily="2" charset="2"/>
                </a:rPr>
                <a:t>… zeigt Gefühle nicht deutlich</a:t>
              </a:r>
              <a:endParaRPr lang="de-DE" sz="1200" dirty="0">
                <a:latin typeface="Arial" panose="020B0604020202020204" pitchFamily="34" charset="0"/>
                <a:cs typeface="Arial" panose="020B0604020202020204" pitchFamily="34" charset="0"/>
              </a:endParaRPr>
            </a:p>
          </p:txBody>
        </p:sp>
        <p:sp>
          <p:nvSpPr>
            <p:cNvPr id="20" name="Abgerundetes Rechteck 39">
              <a:extLst>
                <a:ext uri="{FF2B5EF4-FFF2-40B4-BE49-F238E27FC236}">
                  <a16:creationId xmlns:a16="http://schemas.microsoft.com/office/drawing/2014/main" id="{F4C2DD1E-D150-A713-D64B-87DE0D8E4C4C}"/>
                </a:ext>
              </a:extLst>
            </p:cNvPr>
            <p:cNvSpPr/>
            <p:nvPr/>
          </p:nvSpPr>
          <p:spPr>
            <a:xfrm>
              <a:off x="4764178" y="2169689"/>
              <a:ext cx="1166006" cy="892486"/>
            </a:xfrm>
            <a:prstGeom prst="roundRect">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Bindungs-bezogenes Verhalten Kind</a:t>
              </a:r>
            </a:p>
          </p:txBody>
        </p:sp>
        <p:sp>
          <p:nvSpPr>
            <p:cNvPr id="21" name="Abgerundetes Rechteck 48">
              <a:extLst>
                <a:ext uri="{FF2B5EF4-FFF2-40B4-BE49-F238E27FC236}">
                  <a16:creationId xmlns:a16="http://schemas.microsoft.com/office/drawing/2014/main" id="{7590B18C-690D-200D-1C1E-81DFFD7CACD9}"/>
                </a:ext>
              </a:extLst>
            </p:cNvPr>
            <p:cNvSpPr/>
            <p:nvPr/>
          </p:nvSpPr>
          <p:spPr>
            <a:xfrm>
              <a:off x="6052251" y="2172258"/>
              <a:ext cx="1166006" cy="892486"/>
            </a:xfrm>
            <a:prstGeom prst="roundRect">
              <a:avLst/>
            </a:prstGeom>
            <a:solidFill>
              <a:srgbClr val="A9D18E"/>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Interaktions-verhalten Fachkraft</a:t>
              </a:r>
            </a:p>
          </p:txBody>
        </p:sp>
        <p:sp>
          <p:nvSpPr>
            <p:cNvPr id="22" name="Pfeil nach rechts 6">
              <a:extLst>
                <a:ext uri="{FF2B5EF4-FFF2-40B4-BE49-F238E27FC236}">
                  <a16:creationId xmlns:a16="http://schemas.microsoft.com/office/drawing/2014/main" id="{9BF5647E-A981-F968-1D21-65396F7C8AA2}"/>
                </a:ext>
              </a:extLst>
            </p:cNvPr>
            <p:cNvSpPr/>
            <p:nvPr/>
          </p:nvSpPr>
          <p:spPr>
            <a:xfrm>
              <a:off x="5847893" y="2447717"/>
              <a:ext cx="293713" cy="160558"/>
            </a:xfrm>
            <a:prstGeom prst="right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rechts 49">
              <a:extLst>
                <a:ext uri="{FF2B5EF4-FFF2-40B4-BE49-F238E27FC236}">
                  <a16:creationId xmlns:a16="http://schemas.microsoft.com/office/drawing/2014/main" id="{4D81BD09-2B18-02A8-5439-860FA87BB90E}"/>
                </a:ext>
              </a:extLst>
            </p:cNvPr>
            <p:cNvSpPr/>
            <p:nvPr/>
          </p:nvSpPr>
          <p:spPr>
            <a:xfrm rot="10800000">
              <a:off x="5824179" y="2651407"/>
              <a:ext cx="293713" cy="160558"/>
            </a:xfrm>
            <a:prstGeom prst="right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Textfeld 4">
            <a:extLst>
              <a:ext uri="{FF2B5EF4-FFF2-40B4-BE49-F238E27FC236}">
                <a16:creationId xmlns:a16="http://schemas.microsoft.com/office/drawing/2014/main" id="{58439FCE-BA55-1389-BF9D-368DAF4A8081}"/>
              </a:ext>
            </a:extLst>
          </p:cNvPr>
          <p:cNvSpPr txBox="1"/>
          <p:nvPr/>
        </p:nvSpPr>
        <p:spPr>
          <a:xfrm>
            <a:off x="6740105" y="6125978"/>
            <a:ext cx="1950404" cy="2616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1100" dirty="0">
                <a:latin typeface="Arial" panose="020B0604020202020204" pitchFamily="34" charset="0"/>
                <a:cs typeface="Arial" panose="020B0604020202020204" pitchFamily="34" charset="0"/>
              </a:rPr>
              <a:t>Quelle: Eigene Darstellung</a:t>
            </a:r>
          </a:p>
        </p:txBody>
      </p:sp>
      <p:sp>
        <p:nvSpPr>
          <p:cNvPr id="2" name="Titel 1">
            <a:extLst>
              <a:ext uri="{FF2B5EF4-FFF2-40B4-BE49-F238E27FC236}">
                <a16:creationId xmlns:a16="http://schemas.microsoft.com/office/drawing/2014/main" id="{E4510A3C-E760-F9A3-5077-F5FEF323F5C9}"/>
              </a:ext>
            </a:extLst>
          </p:cNvPr>
          <p:cNvSpPr>
            <a:spLocks noGrp="1"/>
          </p:cNvSpPr>
          <p:nvPr>
            <p:ph type="title"/>
          </p:nvPr>
        </p:nvSpPr>
        <p:spPr>
          <a:xfrm>
            <a:off x="265793" y="382421"/>
            <a:ext cx="7886700" cy="1325563"/>
          </a:xfrm>
        </p:spPr>
        <p:txBody>
          <a:bodyPr/>
          <a:lstStyle/>
          <a:p>
            <a:r>
              <a:rPr lang="de-DE" sz="2400" dirty="0"/>
              <a:t>Anwendungsbeispiel: Unsicher-vermeidendes </a:t>
            </a:r>
            <a:br>
              <a:rPr lang="de-DE" sz="2400" dirty="0"/>
            </a:br>
            <a:r>
              <a:rPr lang="de-DE" sz="2400" dirty="0"/>
              <a:t>Bindungsverhalten</a:t>
            </a:r>
            <a:br>
              <a:rPr lang="de-DE" dirty="0"/>
            </a:br>
            <a:endParaRPr lang="de-DE" dirty="0"/>
          </a:p>
        </p:txBody>
      </p:sp>
      <p:sp>
        <p:nvSpPr>
          <p:cNvPr id="24" name="Textfeld 23">
            <a:extLst>
              <a:ext uri="{FF2B5EF4-FFF2-40B4-BE49-F238E27FC236}">
                <a16:creationId xmlns:a16="http://schemas.microsoft.com/office/drawing/2014/main" id="{D66C28B8-3309-3266-4D23-C6F4AAD3286B}"/>
              </a:ext>
            </a:extLst>
          </p:cNvPr>
          <p:cNvSpPr txBox="1"/>
          <p:nvPr/>
        </p:nvSpPr>
        <p:spPr>
          <a:xfrm>
            <a:off x="7998541"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5</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graphicFrame>
        <p:nvGraphicFramePr>
          <p:cNvPr id="26" name="Tabelle 25"/>
          <p:cNvGraphicFramePr>
            <a:graphicFrameLocks noGrp="1"/>
          </p:cNvGraphicFramePr>
          <p:nvPr>
            <p:extLst>
              <p:ext uri="{D42A27DB-BD31-4B8C-83A1-F6EECF244321}">
                <p14:modId xmlns:p14="http://schemas.microsoft.com/office/powerpoint/2010/main" val="2502893890"/>
              </p:ext>
            </p:extLst>
          </p:nvPr>
        </p:nvGraphicFramePr>
        <p:xfrm>
          <a:off x="497133" y="3361903"/>
          <a:ext cx="8149734" cy="2740727"/>
        </p:xfrm>
        <a:graphic>
          <a:graphicData uri="http://schemas.openxmlformats.org/drawingml/2006/table">
            <a:tbl>
              <a:tblPr firstRow="1" firstCol="1" bandRow="1"/>
              <a:tblGrid>
                <a:gridCol w="412955">
                  <a:extLst>
                    <a:ext uri="{9D8B030D-6E8A-4147-A177-3AD203B41FA5}">
                      <a16:colId xmlns:a16="http://schemas.microsoft.com/office/drawing/2014/main" val="2386113337"/>
                    </a:ext>
                  </a:extLst>
                </a:gridCol>
                <a:gridCol w="3116826">
                  <a:extLst>
                    <a:ext uri="{9D8B030D-6E8A-4147-A177-3AD203B41FA5}">
                      <a16:colId xmlns:a16="http://schemas.microsoft.com/office/drawing/2014/main" val="86572202"/>
                    </a:ext>
                  </a:extLst>
                </a:gridCol>
                <a:gridCol w="1022555">
                  <a:extLst>
                    <a:ext uri="{9D8B030D-6E8A-4147-A177-3AD203B41FA5}">
                      <a16:colId xmlns:a16="http://schemas.microsoft.com/office/drawing/2014/main" val="3306319092"/>
                    </a:ext>
                  </a:extLst>
                </a:gridCol>
                <a:gridCol w="1307689">
                  <a:extLst>
                    <a:ext uri="{9D8B030D-6E8A-4147-A177-3AD203B41FA5}">
                      <a16:colId xmlns:a16="http://schemas.microsoft.com/office/drawing/2014/main" val="2172591244"/>
                    </a:ext>
                  </a:extLst>
                </a:gridCol>
                <a:gridCol w="2289709">
                  <a:extLst>
                    <a:ext uri="{9D8B030D-6E8A-4147-A177-3AD203B41FA5}">
                      <a16:colId xmlns:a16="http://schemas.microsoft.com/office/drawing/2014/main" val="1229591647"/>
                    </a:ext>
                  </a:extLst>
                </a:gridCol>
              </a:tblGrid>
              <a:tr h="475428">
                <a:tc rowSpan="6">
                  <a:txBody>
                    <a:bodyPr/>
                    <a:lstStyle/>
                    <a:p>
                      <a:pPr algn="ctr">
                        <a:lnSpc>
                          <a:spcPct val="107000"/>
                        </a:lnSpc>
                        <a:spcAft>
                          <a:spcPts val="800"/>
                        </a:spcAft>
                      </a:pPr>
                      <a:r>
                        <a:rPr lang="de-DE" sz="1200" dirty="0" err="1">
                          <a:effectLst/>
                          <a:latin typeface="Arial" panose="020B0604020202020204" pitchFamily="34" charset="0"/>
                          <a:ea typeface="Calibri" panose="020F0502020204030204" pitchFamily="34" charset="0"/>
                          <a:cs typeface="Times New Roman" panose="02020603050405020304" pitchFamily="18" charset="0"/>
                        </a:rPr>
                        <a:t>EiBiS</a:t>
                      </a:r>
                      <a:r>
                        <a:rPr lang="de-DE" sz="1200" dirty="0">
                          <a:effectLst/>
                          <a:latin typeface="Arial" panose="020B0604020202020204" pitchFamily="34" charset="0"/>
                          <a:ea typeface="Calibri" panose="020F0502020204030204" pitchFamily="34" charset="0"/>
                          <a:cs typeface="Times New Roman" panose="02020603050405020304" pitchFamily="18" charset="0"/>
                        </a:rPr>
                        <a:t>-Skalen</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Bef>
                          <a:spcPts val="600"/>
                        </a:spcBef>
                        <a:spcAft>
                          <a:spcPts val="6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Rohwert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de-DE" sz="1200" b="1" dirty="0" err="1">
                          <a:effectLst/>
                          <a:latin typeface="Arial" panose="020B0604020202020204" pitchFamily="34" charset="0"/>
                          <a:ea typeface="Calibri" panose="020F0502020204030204" pitchFamily="34" charset="0"/>
                          <a:cs typeface="Times New Roman" panose="02020603050405020304" pitchFamily="18" charset="0"/>
                        </a:rPr>
                        <a:t>EiBiS</a:t>
                      </a:r>
                      <a:r>
                        <a:rPr lang="de-DE" sz="1200" b="1" dirty="0">
                          <a:effectLst/>
                          <a:latin typeface="Arial" panose="020B06040202020202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Normwert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(Prozentrang)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Ergebnis</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53964753"/>
                  </a:ext>
                </a:extLst>
              </a:tr>
              <a:tr h="519379">
                <a:tc vMerge="1">
                  <a:txBody>
                    <a:bodyPr/>
                    <a:lstStyle/>
                    <a:p>
                      <a:endParaRPr lang="de-DE"/>
                    </a:p>
                  </a:txBody>
                  <a:tcPr/>
                </a:tc>
                <a:tc>
                  <a:txBody>
                    <a:bodyPr/>
                    <a:lstStyle/>
                    <a:p>
                      <a:pPr algn="l">
                        <a:lnSpc>
                          <a:spcPct val="107000"/>
                        </a:lnSpc>
                        <a:spcBef>
                          <a:spcPts val="600"/>
                        </a:spcBef>
                        <a:spcAft>
                          <a:spcPts val="6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Skala A	 </a:t>
                      </a:r>
                      <a:br>
                        <a:rPr lang="de-DE" sz="1200" b="1" dirty="0">
                          <a:effectLst/>
                          <a:latin typeface="Arial" panose="020B0604020202020204" pitchFamily="34" charset="0"/>
                          <a:ea typeface="Calibri" panose="020F0502020204030204" pitchFamily="34" charset="0"/>
                          <a:cs typeface="Times New Roman" panose="02020603050405020304" pitchFamily="18" charset="0"/>
                        </a:rPr>
                      </a:br>
                      <a:r>
                        <a:rPr lang="de-DE" sz="1200" i="0" dirty="0">
                          <a:effectLst/>
                          <a:latin typeface="Arial" panose="020B0604020202020204" pitchFamily="34" charset="0"/>
                          <a:ea typeface="Calibri" panose="020F0502020204030204" pitchFamily="34" charset="0"/>
                          <a:cs typeface="Times New Roman" panose="02020603050405020304" pitchFamily="18" charset="0"/>
                        </a:rPr>
                        <a:t>Nähe suchen und zulassen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100" kern="1200" dirty="0">
                          <a:solidFill>
                            <a:schemeClr val="tx1"/>
                          </a:solidFill>
                          <a:effectLst/>
                          <a:latin typeface="Arial" panose="020B0604020202020204" pitchFamily="34" charset="0"/>
                          <a:ea typeface="+mn-ea"/>
                          <a:cs typeface="Arial" panose="020B0604020202020204" pitchFamily="34" charset="0"/>
                        </a:rPr>
                        <a:t>Hinweis auf Bindungsunsicherheit</a:t>
                      </a:r>
                      <a:endParaRPr lang="de-DE"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6300338"/>
                  </a:ext>
                </a:extLst>
              </a:tr>
              <a:tr h="364429">
                <a:tc vMerge="1">
                  <a:txBody>
                    <a:bodyPr/>
                    <a:lstStyle/>
                    <a:p>
                      <a:endParaRPr lang="de-DE"/>
                    </a:p>
                  </a:txBody>
                  <a:tcPr/>
                </a:tc>
                <a:tc>
                  <a:txBody>
                    <a:bodyPr/>
                    <a:lstStyle/>
                    <a:p>
                      <a:pPr algn="l">
                        <a:lnSpc>
                          <a:spcPct val="107000"/>
                        </a:lnSpc>
                        <a:spcBef>
                          <a:spcPts val="600"/>
                        </a:spcBef>
                        <a:spcAft>
                          <a:spcPts val="6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Skala B	 </a:t>
                      </a:r>
                      <a:br>
                        <a:rPr lang="de-DE" sz="1200" b="1" dirty="0">
                          <a:effectLst/>
                          <a:latin typeface="Arial" panose="020B0604020202020204" pitchFamily="34" charset="0"/>
                          <a:ea typeface="Calibri" panose="020F0502020204030204" pitchFamily="34" charset="0"/>
                          <a:cs typeface="Times New Roman" panose="02020603050405020304" pitchFamily="18" charset="0"/>
                        </a:rPr>
                      </a:br>
                      <a:r>
                        <a:rPr lang="de-DE" sz="1200" i="0" dirty="0">
                          <a:effectLst/>
                          <a:latin typeface="Arial" panose="020B0604020202020204" pitchFamily="34" charset="0"/>
                          <a:ea typeface="Calibri" panose="020F0502020204030204" pitchFamily="34" charset="0"/>
                          <a:cs typeface="Times New Roman" panose="02020603050405020304" pitchFamily="18" charset="0"/>
                        </a:rPr>
                        <a:t>Umgang mit sozial belastenden Situationen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100" kern="1200" dirty="0">
                          <a:solidFill>
                            <a:schemeClr val="tx1"/>
                          </a:solidFill>
                          <a:effectLst/>
                          <a:latin typeface="Arial" panose="020B0604020202020204" pitchFamily="34" charset="0"/>
                          <a:ea typeface="+mn-ea"/>
                          <a:cs typeface="Arial" panose="020B0604020202020204" pitchFamily="34" charset="0"/>
                        </a:rPr>
                        <a:t>Verdacht auf eine (leichtere) Bindungsunsicherheit</a:t>
                      </a:r>
                      <a:endParaRPr lang="de-DE" sz="1100" b="1" dirty="0">
                        <a:solidFill>
                          <a:srgbClr val="F6BB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9208515"/>
                  </a:ext>
                </a:extLst>
              </a:tr>
              <a:tr h="364429">
                <a:tc vMerge="1">
                  <a:txBody>
                    <a:bodyPr/>
                    <a:lstStyle/>
                    <a:p>
                      <a:endParaRPr lang="de-DE"/>
                    </a:p>
                  </a:txBody>
                  <a:tcPr/>
                </a:tc>
                <a:tc>
                  <a:txBody>
                    <a:bodyPr/>
                    <a:lstStyle/>
                    <a:p>
                      <a:pPr algn="l">
                        <a:lnSpc>
                          <a:spcPct val="107000"/>
                        </a:lnSpc>
                        <a:spcBef>
                          <a:spcPts val="300"/>
                        </a:spcBef>
                        <a:spcAft>
                          <a:spcPts val="3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Skala C	</a:t>
                      </a:r>
                      <a:br>
                        <a:rPr lang="de-DE" sz="1200" b="1" dirty="0">
                          <a:effectLst/>
                          <a:latin typeface="Arial" panose="020B0604020202020204" pitchFamily="34" charset="0"/>
                          <a:ea typeface="Calibri" panose="020F0502020204030204" pitchFamily="34" charset="0"/>
                          <a:cs typeface="Times New Roman" panose="02020603050405020304" pitchFamily="18" charset="0"/>
                        </a:rPr>
                      </a:br>
                      <a:r>
                        <a:rPr lang="de-DE" sz="1200" i="0" dirty="0">
                          <a:effectLst/>
                          <a:latin typeface="Arial" panose="020B0604020202020204" pitchFamily="34" charset="0"/>
                          <a:ea typeface="Calibri" panose="020F0502020204030204" pitchFamily="34" charset="0"/>
                          <a:cs typeface="Times New Roman" panose="02020603050405020304" pitchFamily="18" charset="0"/>
                        </a:rPr>
                        <a:t>Offenheit für Neues, Explorationsfreude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100" kern="1200" dirty="0">
                          <a:solidFill>
                            <a:schemeClr val="tx1"/>
                          </a:solidFill>
                          <a:effectLst/>
                          <a:latin typeface="Arial" panose="020B0604020202020204" pitchFamily="34" charset="0"/>
                          <a:ea typeface="+mn-ea"/>
                          <a:cs typeface="Arial" panose="020B0604020202020204" pitchFamily="34" charset="0"/>
                        </a:rPr>
                        <a:t>Verdacht auf eine (leichtere) Bindungsunsicherheit</a:t>
                      </a:r>
                      <a:endParaRPr lang="de-DE" sz="1100" b="1" dirty="0">
                        <a:solidFill>
                          <a:srgbClr val="F6BB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9509107"/>
                  </a:ext>
                </a:extLst>
              </a:tr>
              <a:tr h="364429">
                <a:tc vMerge="1">
                  <a:txBody>
                    <a:bodyPr/>
                    <a:lstStyle/>
                    <a:p>
                      <a:endParaRPr lang="de-DE"/>
                    </a:p>
                  </a:txBody>
                  <a:tcPr/>
                </a:tc>
                <a:tc>
                  <a:txBody>
                    <a:bodyPr/>
                    <a:lstStyle/>
                    <a:p>
                      <a:pPr algn="l">
                        <a:lnSpc>
                          <a:spcPct val="107000"/>
                        </a:lnSpc>
                        <a:spcBef>
                          <a:spcPts val="300"/>
                        </a:spcBef>
                        <a:spcAft>
                          <a:spcPts val="3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Skala D 	</a:t>
                      </a:r>
                      <a:br>
                        <a:rPr lang="de-DE" sz="1200" b="1" dirty="0">
                          <a:effectLst/>
                          <a:latin typeface="Arial" panose="020B0604020202020204" pitchFamily="34" charset="0"/>
                          <a:ea typeface="Calibri" panose="020F0502020204030204" pitchFamily="34" charset="0"/>
                          <a:cs typeface="Times New Roman" panose="02020603050405020304" pitchFamily="18" charset="0"/>
                        </a:rPr>
                      </a:br>
                      <a:r>
                        <a:rPr lang="de-DE" sz="1200" i="0" dirty="0">
                          <a:effectLst/>
                          <a:latin typeface="Arial" panose="020B0604020202020204" pitchFamily="34" charset="0"/>
                          <a:ea typeface="Calibri" panose="020F0502020204030204" pitchFamily="34" charset="0"/>
                          <a:cs typeface="Times New Roman" panose="02020603050405020304" pitchFamily="18" charset="0"/>
                        </a:rPr>
                        <a:t>Emotionsregulation und Emotionsausdruck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DE" sz="1100" kern="1200" dirty="0">
                          <a:solidFill>
                            <a:schemeClr val="tx1"/>
                          </a:solidFill>
                          <a:effectLst/>
                          <a:latin typeface="Arial" panose="020B0604020202020204" pitchFamily="34" charset="0"/>
                          <a:ea typeface="+mn-ea"/>
                          <a:cs typeface="Arial" panose="020B0604020202020204" pitchFamily="34" charset="0"/>
                        </a:rPr>
                        <a:t>Verdacht auf eine (leichtere) Bindungsunsicherheit</a:t>
                      </a:r>
                      <a:endParaRPr lang="de-DE" sz="1100" b="1" dirty="0">
                        <a:solidFill>
                          <a:srgbClr val="F6BB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0592622"/>
                  </a:ext>
                </a:extLst>
              </a:tr>
              <a:tr h="516625">
                <a:tc vMerge="1">
                  <a:txBody>
                    <a:bodyPr/>
                    <a:lstStyle/>
                    <a:p>
                      <a:endParaRPr lang="de-DE"/>
                    </a:p>
                  </a:txBody>
                  <a:tcPr/>
                </a:tc>
                <a:tc>
                  <a:txBody>
                    <a:bodyPr/>
                    <a:lstStyle/>
                    <a:p>
                      <a:pPr algn="just">
                        <a:lnSpc>
                          <a:spcPct val="107000"/>
                        </a:lnSpc>
                        <a:spcBef>
                          <a:spcPts val="600"/>
                        </a:spcBef>
                        <a:spcAft>
                          <a:spcPts val="600"/>
                        </a:spcAft>
                      </a:pPr>
                      <a:r>
                        <a:rPr lang="de-DE" sz="1200" b="1" dirty="0">
                          <a:effectLst/>
                          <a:latin typeface="Arial" panose="020B0604020202020204" pitchFamily="34" charset="0"/>
                          <a:ea typeface="Calibri" panose="020F0502020204030204" pitchFamily="34" charset="0"/>
                          <a:cs typeface="Times New Roman" panose="02020603050405020304" pitchFamily="18" charset="0"/>
                        </a:rPr>
                        <a:t> </a:t>
                      </a:r>
                      <a:r>
                        <a:rPr lang="de-DE" sz="1200" b="1" dirty="0" err="1">
                          <a:effectLst/>
                          <a:latin typeface="Arial" panose="020B0604020202020204" pitchFamily="34" charset="0"/>
                          <a:ea typeface="Calibri" panose="020F0502020204030204" pitchFamily="34" charset="0"/>
                          <a:cs typeface="Times New Roman" panose="02020603050405020304" pitchFamily="18" charset="0"/>
                        </a:rPr>
                        <a:t>EiBiS</a:t>
                      </a:r>
                      <a:r>
                        <a:rPr lang="de-DE" sz="1200" b="1" dirty="0">
                          <a:effectLst/>
                          <a:latin typeface="Arial" panose="020B0604020202020204" pitchFamily="34" charset="0"/>
                          <a:ea typeface="Calibri" panose="020F0502020204030204" pitchFamily="34" charset="0"/>
                          <a:cs typeface="Times New Roman" panose="02020603050405020304" pitchFamily="18" charset="0"/>
                        </a:rPr>
                        <a:t>-Gesamtskala</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119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 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600"/>
                        </a:spcAft>
                        <a:buClrTx/>
                        <a:buSzTx/>
                        <a:buFontTx/>
                        <a:buNone/>
                        <a:tabLst/>
                        <a:defRPr/>
                      </a:pPr>
                      <a:r>
                        <a:rPr lang="de-DE" sz="1100" kern="1200" dirty="0">
                          <a:solidFill>
                            <a:schemeClr val="tx1"/>
                          </a:solidFill>
                          <a:effectLst/>
                          <a:latin typeface="Arial" panose="020B0604020202020204" pitchFamily="34" charset="0"/>
                          <a:ea typeface="+mn-ea"/>
                          <a:cs typeface="Arial" panose="020B0604020202020204" pitchFamily="34" charset="0"/>
                        </a:rPr>
                        <a:t>Hinweis auf Bindungsunsicherheit</a:t>
                      </a:r>
                      <a:endParaRPr lang="de-DE"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4521568"/>
                  </a:ext>
                </a:extLst>
              </a:tr>
            </a:tbl>
          </a:graphicData>
        </a:graphic>
      </p:graphicFrame>
    </p:spTree>
    <p:extLst>
      <p:ext uri="{BB962C8B-B14F-4D97-AF65-F5344CB8AC3E}">
        <p14:creationId xmlns:p14="http://schemas.microsoft.com/office/powerpoint/2010/main" val="410993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EAC32-C256-8C78-8AD8-CB73FD3C8DA9}"/>
              </a:ext>
            </a:extLst>
          </p:cNvPr>
          <p:cNvSpPr>
            <a:spLocks noGrp="1"/>
          </p:cNvSpPr>
          <p:nvPr>
            <p:ph type="title"/>
          </p:nvPr>
        </p:nvSpPr>
        <p:spPr>
          <a:xfrm>
            <a:off x="265793" y="377105"/>
            <a:ext cx="7886700" cy="1325563"/>
          </a:xfrm>
        </p:spPr>
        <p:txBody>
          <a:bodyPr/>
          <a:lstStyle/>
          <a:p>
            <a:r>
              <a:rPr lang="de-DE" dirty="0"/>
              <a:t>Interactive </a:t>
            </a:r>
            <a:r>
              <a:rPr lang="de-DE" dirty="0" err="1"/>
              <a:t>repair</a:t>
            </a:r>
            <a:r>
              <a:rPr lang="de-DE" dirty="0"/>
              <a:t>: Einnehmen der </a:t>
            </a:r>
            <a:br>
              <a:rPr lang="de-DE" dirty="0"/>
            </a:br>
            <a:r>
              <a:rPr lang="de-DE" dirty="0"/>
              <a:t>kindlichen Perspektive</a:t>
            </a:r>
            <a:br>
              <a:rPr lang="de-DE" dirty="0"/>
            </a:br>
            <a:endParaRPr lang="de-DE" dirty="0"/>
          </a:p>
        </p:txBody>
      </p:sp>
      <p:sp>
        <p:nvSpPr>
          <p:cNvPr id="4" name="Textfeld 3">
            <a:extLst>
              <a:ext uri="{FF2B5EF4-FFF2-40B4-BE49-F238E27FC236}">
                <a16:creationId xmlns:a16="http://schemas.microsoft.com/office/drawing/2014/main" id="{57A7C4CE-1011-E266-CF2E-8843B15322E8}"/>
              </a:ext>
            </a:extLst>
          </p:cNvPr>
          <p:cNvSpPr txBox="1"/>
          <p:nvPr/>
        </p:nvSpPr>
        <p:spPr>
          <a:xfrm>
            <a:off x="585019" y="2143697"/>
            <a:ext cx="8082116" cy="3462486"/>
          </a:xfrm>
          <a:prstGeom prst="rect">
            <a:avLst/>
          </a:prstGeom>
          <a:noFill/>
        </p:spPr>
        <p:txBody>
          <a:bodyPr wrap="square">
            <a:spAutoFit/>
          </a:bodyPr>
          <a:lstStyle/>
          <a:p>
            <a:pPr marL="342900" indent="-342900" algn="just">
              <a:buAutoNum type="arabicParenBoth"/>
            </a:pP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„Wie kann ich als Kind wissen, dass die pädagogische Fachkraft meine Bedürfnisse nach Sicherheit, aber auch meinen Wunsch nach Autonomie und Selbstständigkeit erkennt und darauf so reagiert, dass ich mich wohlfühle?“</a:t>
            </a:r>
          </a:p>
          <a:p>
            <a:pPr marL="342900" indent="-342900" algn="just">
              <a:buAutoNum type="arabicParenBoth"/>
            </a:pPr>
            <a:endParaRPr lang="de-DE" sz="1600" dirty="0">
              <a:solidFill>
                <a:srgbClr val="000000"/>
              </a:solidFill>
              <a:latin typeface="Arial" panose="020B0604020202020204" pitchFamily="34" charset="0"/>
              <a:cs typeface="Arial" panose="020B0604020202020204" pitchFamily="34" charset="0"/>
            </a:endParaRPr>
          </a:p>
          <a:p>
            <a:pPr marL="342900" indent="-342900" algn="just">
              <a:buAutoNum type="arabicParenBoth"/>
            </a:pPr>
            <a:r>
              <a:rPr lang="de-DE" sz="1600" dirty="0">
                <a:solidFill>
                  <a:srgbClr val="000000"/>
                </a:solidFill>
                <a:latin typeface="Arial" panose="020B0604020202020204" pitchFamily="34" charset="0"/>
                <a:cs typeface="Arial" panose="020B0604020202020204" pitchFamily="34" charset="0"/>
              </a:rPr>
              <a:t>„Wie signalisiert die pädagogische Fachkraft mir als Kind Aufmerksamkeit und emotionale Beteiligung, auch wenn keine Nähe vorhanden ist oder ich keine körperliche Nähe möchte (z. B. über Körperhaltung, Blickkontakt, Mimik und Gestik)?“</a:t>
            </a:r>
          </a:p>
          <a:p>
            <a:pPr marL="342900" indent="-342900" algn="just">
              <a:buAutoNum type="arabicParenBoth"/>
            </a:pPr>
            <a:endParaRPr lang="de-DE" sz="1600" dirty="0">
              <a:solidFill>
                <a:srgbClr val="000000"/>
              </a:solidFill>
              <a:latin typeface="Arial" panose="020B0604020202020204" pitchFamily="34" charset="0"/>
              <a:cs typeface="Arial" panose="020B0604020202020204" pitchFamily="34" charset="0"/>
            </a:endParaRPr>
          </a:p>
          <a:p>
            <a:pPr marL="342900" indent="-342900" algn="just">
              <a:buAutoNum type="arabicParenBoth"/>
            </a:pPr>
            <a:r>
              <a:rPr lang="de-DE" sz="1600" dirty="0">
                <a:solidFill>
                  <a:srgbClr val="000000"/>
                </a:solidFill>
                <a:latin typeface="Arial" panose="020B0604020202020204" pitchFamily="34" charset="0"/>
                <a:cs typeface="Arial" panose="020B0604020202020204" pitchFamily="34" charset="0"/>
              </a:rPr>
              <a:t>„Wie gibt die pädagogische Fachkraft mir als Kind Signale von Nähe und Zuwendung, die ich verstehen kann (</a:t>
            </a:r>
            <a:r>
              <a:rPr lang="de-DE" sz="1600" dirty="0">
                <a:latin typeface="Arial" panose="020B0604020202020204" pitchFamily="34" charset="0"/>
                <a:cs typeface="Arial" panose="020B0604020202020204" pitchFamily="34" charset="0"/>
                <a:sym typeface="Wingdings" panose="05000000000000000000" pitchFamily="2" charset="2"/>
              </a:rPr>
              <a:t></a:t>
            </a:r>
            <a:r>
              <a:rPr lang="de-DE" sz="1600" dirty="0">
                <a:solidFill>
                  <a:srgbClr val="000000"/>
                </a:solidFill>
                <a:latin typeface="Arial" panose="020B0604020202020204" pitchFamily="34" charset="0"/>
                <a:cs typeface="Arial" panose="020B0604020202020204" pitchFamily="34" charset="0"/>
              </a:rPr>
              <a:t> Kongruenz), und wie signalisiert sie mir ihre Grenzen, was gewünscht oder akzeptiert wird, („das möchte ich nicht so gerne“) ohne dass ich mich verletzt fühle?“</a:t>
            </a:r>
          </a:p>
          <a:p>
            <a:pPr>
              <a:spcAft>
                <a:spcPts val="1000"/>
              </a:spcAft>
            </a:pPr>
            <a:r>
              <a:rPr lang="de-DE" sz="1050" dirty="0">
                <a:effectLst/>
                <a:latin typeface="Arial" panose="020B0604020202020204" pitchFamily="34" charset="0"/>
                <a:ea typeface="Calibri" panose="020F0502020204030204" pitchFamily="34" charset="0"/>
                <a:cs typeface="Arial" panose="020B0604020202020204" pitchFamily="34" charset="0"/>
              </a:rPr>
              <a:t> </a:t>
            </a:r>
            <a:endParaRPr lang="de-D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06D2BE6-C6E1-9292-937F-4FD1E380051A}"/>
              </a:ext>
            </a:extLst>
          </p:cNvPr>
          <p:cNvSpPr txBox="1"/>
          <p:nvPr/>
        </p:nvSpPr>
        <p:spPr>
          <a:xfrm>
            <a:off x="7998541"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3</a:t>
            </a:r>
            <a:r>
              <a:rPr lang="de-DE" sz="1200" b="0" dirty="0">
                <a:solidFill>
                  <a:schemeClr val="bg1"/>
                </a:solidFill>
                <a:effectLst/>
                <a:latin typeface="+mj-lt"/>
                <a:ea typeface="Times New Roman" panose="02020603050405020304" pitchFamily="18" charset="0"/>
                <a:cs typeface="Arial" panose="020B0604020202020204" pitchFamily="34" charset="0"/>
              </a:rPr>
              <a:t>_Folie 6</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25594711"/>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931C6-0482-46EA-AA55-416D1B5678C4}">
  <ds:schemaRefs>
    <ds:schemaRef ds:uri="http://schemas.microsoft.com/sharepoint/v3/contenttype/forms"/>
  </ds:schemaRefs>
</ds:datastoreItem>
</file>

<file path=customXml/itemProps2.xml><?xml version="1.0" encoding="utf-8"?>
<ds:datastoreItem xmlns:ds="http://schemas.openxmlformats.org/officeDocument/2006/customXml" ds:itemID="{730ABFE5-E3FB-4759-AB6A-D16393566C46}">
  <ds:schemaRefs>
    <ds:schemaRef ds:uri="http://schemas.microsoft.com/office/2006/metadata/properties"/>
    <ds:schemaRef ds:uri="http://schemas.microsoft.com/office/infopath/2007/PartnerControls"/>
    <ds:schemaRef ds:uri="e783ef8e-bb79-4f38-9dbd-9f8d8348981d"/>
  </ds:schemaRefs>
</ds:datastoreItem>
</file>

<file path=customXml/itemProps3.xml><?xml version="1.0" encoding="utf-8"?>
<ds:datastoreItem xmlns:ds="http://schemas.openxmlformats.org/officeDocument/2006/customXml" ds:itemID="{EECD8DF0-4D28-4552-8472-C55952924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Bildschirmpräsentation (4:3)</PresentationFormat>
  <Paragraphs>195</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Century Gothic</vt:lpstr>
      <vt:lpstr>Wingdings</vt:lpstr>
      <vt:lpstr>1_Office</vt:lpstr>
      <vt:lpstr>PowerPoint-Präsentation</vt:lpstr>
      <vt:lpstr>PowerPoint-Präsentation</vt:lpstr>
      <vt:lpstr>Übersicht</vt:lpstr>
      <vt:lpstr>Interactive repair –  Begriffsbestimmung </vt:lpstr>
      <vt:lpstr>Interactive repair –  Einschränkungen </vt:lpstr>
      <vt:lpstr>Simulierte Praxis II: Ziele </vt:lpstr>
      <vt:lpstr>Simulierte Praxis II:  Fallvignette „Martha“ </vt:lpstr>
      <vt:lpstr>Anwendungsbeispiel: Unsicher-vermeidendes  Bindungsverhalten </vt:lpstr>
      <vt:lpstr>Interactive repair: Einnehmen der  kindlichen Perspektive </vt:lpstr>
      <vt:lpstr>GInA-Merkmale</vt:lpstr>
      <vt:lpstr>Simulierte Praxis II:  interactive repair – GInA </vt:lpstr>
      <vt:lpstr>Simulierte Praxis II:  interactive repair – EiBiS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156</cp:revision>
  <cp:lastPrinted>2023-02-07T08:42:21Z</cp:lastPrinted>
  <dcterms:created xsi:type="dcterms:W3CDTF">2022-10-21T08:10:30Z</dcterms:created>
  <dcterms:modified xsi:type="dcterms:W3CDTF">2025-07-07T13:01:07Z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2025-05-05T14:09:45Z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f8a892ae-4643-4dad-b5fd-bb3b78767f90</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