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4"/>
  </p:sldMasterIdLst>
  <p:notesMasterIdLst>
    <p:notesMasterId r:id="rId18"/>
  </p:notesMasterIdLst>
  <p:handoutMasterIdLst>
    <p:handoutMasterId r:id="rId19"/>
  </p:handoutMasterIdLst>
  <p:sldIdLst>
    <p:sldId id="439" r:id="rId5"/>
    <p:sldId id="425" r:id="rId6"/>
    <p:sldId id="420" r:id="rId7"/>
    <p:sldId id="431" r:id="rId8"/>
    <p:sldId id="432" r:id="rId9"/>
    <p:sldId id="377" r:id="rId10"/>
    <p:sldId id="424" r:id="rId11"/>
    <p:sldId id="434" r:id="rId12"/>
    <p:sldId id="435" r:id="rId13"/>
    <p:sldId id="436" r:id="rId14"/>
    <p:sldId id="437" r:id="rId15"/>
    <p:sldId id="438" r:id="rId16"/>
    <p:sldId id="414" r:id="rId17"/>
  </p:sldIdLst>
  <p:sldSz cx="9144000" cy="6858000" type="screen4x3"/>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1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ika Lorenzen" initials="AL" lastIdx="9" clrIdx="0">
    <p:extLst>
      <p:ext uri="{19B8F6BF-5375-455C-9EA6-DF929625EA0E}">
        <p15:presenceInfo xmlns:p15="http://schemas.microsoft.com/office/powerpoint/2012/main" userId="S-1-5-21-2926660739-929535874-1537172451-23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5A2D"/>
    <a:srgbClr val="57823B"/>
    <a:srgbClr val="C46229"/>
    <a:srgbClr val="C5DCB4"/>
    <a:srgbClr val="EAB086"/>
    <a:srgbClr val="A9D18E"/>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26E497-087D-4126-8F76-4E975B36D239}" v="1" dt="2025-07-07T12:52:53.1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38" autoAdjust="0"/>
    <p:restoredTop sz="94691"/>
  </p:normalViewPr>
  <p:slideViewPr>
    <p:cSldViewPr snapToGrid="0">
      <p:cViewPr varScale="1">
        <p:scale>
          <a:sx n="78" d="100"/>
          <a:sy n="78" d="100"/>
        </p:scale>
        <p:origin x="1790" y="62"/>
      </p:cViewPr>
      <p:guideLst>
        <p:guide orient="horz" pos="411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ag, Denise" userId="96191729-288b-4ca4-8aed-6c5339c31a7e" providerId="ADAL" clId="{E526E497-087D-4126-8F76-4E975B36D239}"/>
    <pc:docChg chg="addSld modSld sldOrd delMainMaster modMainMaster">
      <pc:chgData name="Maag, Denise" userId="96191729-288b-4ca4-8aed-6c5339c31a7e" providerId="ADAL" clId="{E526E497-087D-4126-8F76-4E975B36D239}" dt="2025-07-07T12:56:19.360" v="130"/>
      <pc:docMkLst>
        <pc:docMk/>
      </pc:docMkLst>
      <pc:sldChg chg="new ord">
        <pc:chgData name="Maag, Denise" userId="96191729-288b-4ca4-8aed-6c5339c31a7e" providerId="ADAL" clId="{E526E497-087D-4126-8F76-4E975B36D239}" dt="2025-07-07T12:56:19.360" v="130"/>
        <pc:sldMkLst>
          <pc:docMk/>
          <pc:sldMk cId="2078053298" sldId="439"/>
        </pc:sldMkLst>
      </pc:sldChg>
      <pc:sldMasterChg chg="modSldLayout sldLayoutOrd">
        <pc:chgData name="Maag, Denise" userId="96191729-288b-4ca4-8aed-6c5339c31a7e" providerId="ADAL" clId="{E526E497-087D-4126-8F76-4E975B36D239}" dt="2025-07-07T12:55:58.223" v="127" actId="20577"/>
        <pc:sldMasterMkLst>
          <pc:docMk/>
          <pc:sldMasterMk cId="862396065" sldId="2147483684"/>
        </pc:sldMasterMkLst>
        <pc:sldLayoutChg chg="modSp mod ord">
          <pc:chgData name="Maag, Denise" userId="96191729-288b-4ca4-8aed-6c5339c31a7e" providerId="ADAL" clId="{E526E497-087D-4126-8F76-4E975B36D239}" dt="2025-07-07T12:55:58.223" v="127" actId="20577"/>
          <pc:sldLayoutMkLst>
            <pc:docMk/>
            <pc:sldMasterMk cId="862396065" sldId="2147483684"/>
            <pc:sldLayoutMk cId="90207772" sldId="2147483707"/>
          </pc:sldLayoutMkLst>
          <pc:spChg chg="mod">
            <ac:chgData name="Maag, Denise" userId="96191729-288b-4ca4-8aed-6c5339c31a7e" providerId="ADAL" clId="{E526E497-087D-4126-8F76-4E975B36D239}" dt="2025-07-07T12:55:58.223" v="127" actId="20577"/>
            <ac:spMkLst>
              <pc:docMk/>
              <pc:sldMasterMk cId="862396065" sldId="2147483684"/>
              <pc:sldLayoutMk cId="90207772" sldId="2147483707"/>
              <ac:spMk id="16" creationId="{FA3632BE-8CBE-4C33-9264-EF476F2C9295}"/>
            </ac:spMkLst>
          </pc:spChg>
        </pc:sldLayoutChg>
      </pc:sldMasterChg>
      <pc:sldMasterChg chg="del modSldLayout sldLayoutOrd">
        <pc:chgData name="Maag, Denise" userId="96191729-288b-4ca4-8aed-6c5339c31a7e" providerId="ADAL" clId="{E526E497-087D-4126-8F76-4E975B36D239}" dt="2025-07-07T12:55:29.950" v="4" actId="2696"/>
        <pc:sldMasterMkLst>
          <pc:docMk/>
          <pc:sldMasterMk cId="1733369874" sldId="2147483706"/>
        </pc:sldMasterMkLst>
        <pc:sldLayoutChg chg="modSp mod">
          <pc:chgData name="Maag, Denise" userId="96191729-288b-4ca4-8aed-6c5339c31a7e" providerId="ADAL" clId="{E526E497-087D-4126-8F76-4E975B36D239}" dt="2025-07-07T12:55:10.548" v="2" actId="20577"/>
          <pc:sldLayoutMkLst>
            <pc:docMk/>
            <pc:sldMasterMk cId="862396065" sldId="2147483684"/>
            <pc:sldLayoutMk cId="90207772" sldId="2147483707"/>
          </pc:sldLayoutMkLst>
          <pc:spChg chg="mod">
            <ac:chgData name="Maag, Denise" userId="96191729-288b-4ca4-8aed-6c5339c31a7e" providerId="ADAL" clId="{E526E497-087D-4126-8F76-4E975B36D239}" dt="2025-07-07T12:55:10.548" v="2" actId="20577"/>
            <ac:spMkLst>
              <pc:docMk/>
              <pc:sldMasterMk cId="862396065" sldId="2147483684"/>
              <pc:sldLayoutMk cId="90207772" sldId="2147483707"/>
              <ac:spMk id="16" creationId="{FA3632BE-8CBE-4C33-9264-EF476F2C9295}"/>
            </ac:spMkLst>
          </pc:spChg>
        </pc:sldLayoutChg>
      </pc:sldMasterChg>
    </pc:docChg>
  </pc:docChgLst>
  <pc:docChgLst>
    <pc:chgData name="Dörte Weltzien" userId="fec659a6a03e9aa3" providerId="LiveId" clId="{0BAD97AE-91FD-406F-9644-2A6DA71EE0BE}"/>
    <pc:docChg chg="undo custSel addSld delSld modSld sldOrd modMainMaster">
      <pc:chgData name="Dörte Weltzien" userId="fec659a6a03e9aa3" providerId="LiveId" clId="{0BAD97AE-91FD-406F-9644-2A6DA71EE0BE}" dt="2023-02-09T21:26:55.522" v="219" actId="6549"/>
      <pc:docMkLst>
        <pc:docMk/>
      </pc:docMkLst>
      <pc:sldChg chg="add del">
        <pc:chgData name="Dörte Weltzien" userId="fec659a6a03e9aa3" providerId="LiveId" clId="{0BAD97AE-91FD-406F-9644-2A6DA71EE0BE}" dt="2023-02-09T21:15:15.464" v="43" actId="47"/>
        <pc:sldMkLst>
          <pc:docMk/>
          <pc:sldMk cId="2716520621" sldId="258"/>
        </pc:sldMkLst>
      </pc:sldChg>
      <pc:sldChg chg="modSp add del mod">
        <pc:chgData name="Dörte Weltzien" userId="fec659a6a03e9aa3" providerId="LiveId" clId="{0BAD97AE-91FD-406F-9644-2A6DA71EE0BE}" dt="2023-02-09T21:17:18.995" v="79" actId="47"/>
        <pc:sldMkLst>
          <pc:docMk/>
          <pc:sldMk cId="3064075428" sldId="349"/>
        </pc:sldMkLst>
      </pc:sldChg>
      <pc:sldChg chg="addSp delSp modSp mod">
        <pc:chgData name="Dörte Weltzien" userId="fec659a6a03e9aa3" providerId="LiveId" clId="{0BAD97AE-91FD-406F-9644-2A6DA71EE0BE}" dt="2023-02-09T21:21:54.128" v="163" actId="6549"/>
        <pc:sldMkLst>
          <pc:docMk/>
          <pc:sldMk cId="1836487732" sldId="414"/>
        </pc:sldMkLst>
      </pc:sldChg>
      <pc:sldChg chg="del">
        <pc:chgData name="Dörte Weltzien" userId="fec659a6a03e9aa3" providerId="LiveId" clId="{0BAD97AE-91FD-406F-9644-2A6DA71EE0BE}" dt="2023-02-09T21:10:02.818" v="2" actId="47"/>
        <pc:sldMkLst>
          <pc:docMk/>
          <pc:sldMk cId="2865644993" sldId="415"/>
        </pc:sldMkLst>
      </pc:sldChg>
      <pc:sldChg chg="del">
        <pc:chgData name="Dörte Weltzien" userId="fec659a6a03e9aa3" providerId="LiveId" clId="{0BAD97AE-91FD-406F-9644-2A6DA71EE0BE}" dt="2023-02-09T21:10:17.402" v="4" actId="47"/>
        <pc:sldMkLst>
          <pc:docMk/>
          <pc:sldMk cId="2290218780" sldId="416"/>
        </pc:sldMkLst>
      </pc:sldChg>
      <pc:sldChg chg="del">
        <pc:chgData name="Dörte Weltzien" userId="fec659a6a03e9aa3" providerId="LiveId" clId="{0BAD97AE-91FD-406F-9644-2A6DA71EE0BE}" dt="2023-02-09T21:10:17.402" v="4" actId="47"/>
        <pc:sldMkLst>
          <pc:docMk/>
          <pc:sldMk cId="1651740509" sldId="417"/>
        </pc:sldMkLst>
      </pc:sldChg>
      <pc:sldChg chg="del">
        <pc:chgData name="Dörte Weltzien" userId="fec659a6a03e9aa3" providerId="LiveId" clId="{0BAD97AE-91FD-406F-9644-2A6DA71EE0BE}" dt="2023-02-09T21:10:17.402" v="4" actId="47"/>
        <pc:sldMkLst>
          <pc:docMk/>
          <pc:sldMk cId="815220830" sldId="418"/>
        </pc:sldMkLst>
      </pc:sldChg>
      <pc:sldChg chg="add del">
        <pc:chgData name="Dörte Weltzien" userId="fec659a6a03e9aa3" providerId="LiveId" clId="{0BAD97AE-91FD-406F-9644-2A6DA71EE0BE}" dt="2023-02-09T21:16:52.213" v="72" actId="47"/>
        <pc:sldMkLst>
          <pc:docMk/>
          <pc:sldMk cId="2995147073" sldId="418"/>
        </pc:sldMkLst>
      </pc:sldChg>
      <pc:sldChg chg="del">
        <pc:chgData name="Dörte Weltzien" userId="fec659a6a03e9aa3" providerId="LiveId" clId="{0BAD97AE-91FD-406F-9644-2A6DA71EE0BE}" dt="2023-02-09T21:10:17.402" v="4" actId="47"/>
        <pc:sldMkLst>
          <pc:docMk/>
          <pc:sldMk cId="536065884" sldId="419"/>
        </pc:sldMkLst>
      </pc:sldChg>
      <pc:sldChg chg="add del">
        <pc:chgData name="Dörte Weltzien" userId="fec659a6a03e9aa3" providerId="LiveId" clId="{0BAD97AE-91FD-406F-9644-2A6DA71EE0BE}" dt="2023-02-09T21:13:45.633" v="24" actId="47"/>
        <pc:sldMkLst>
          <pc:docMk/>
          <pc:sldMk cId="3526718542" sldId="419"/>
        </pc:sldMkLst>
      </pc:sldChg>
      <pc:sldChg chg="modSp add del mod">
        <pc:chgData name="Dörte Weltzien" userId="fec659a6a03e9aa3" providerId="LiveId" clId="{0BAD97AE-91FD-406F-9644-2A6DA71EE0BE}" dt="2023-02-09T21:26:55.522" v="219" actId="6549"/>
        <pc:sldMkLst>
          <pc:docMk/>
          <pc:sldMk cId="484138330" sldId="420"/>
        </pc:sldMkLst>
      </pc:sldChg>
      <pc:sldChg chg="add del">
        <pc:chgData name="Dörte Weltzien" userId="fec659a6a03e9aa3" providerId="LiveId" clId="{0BAD97AE-91FD-406F-9644-2A6DA71EE0BE}" dt="2023-02-09T21:15:55.023" v="64" actId="47"/>
        <pc:sldMkLst>
          <pc:docMk/>
          <pc:sldMk cId="324281016" sldId="422"/>
        </pc:sldMkLst>
      </pc:sldChg>
      <pc:sldChg chg="del">
        <pc:chgData name="Dörte Weltzien" userId="fec659a6a03e9aa3" providerId="LiveId" clId="{0BAD97AE-91FD-406F-9644-2A6DA71EE0BE}" dt="2023-02-09T21:10:17.402" v="4" actId="47"/>
        <pc:sldMkLst>
          <pc:docMk/>
          <pc:sldMk cId="3816414699" sldId="423"/>
        </pc:sldMkLst>
      </pc:sldChg>
      <pc:sldChg chg="addSp delSp modSp mod ord">
        <pc:chgData name="Dörte Weltzien" userId="fec659a6a03e9aa3" providerId="LiveId" clId="{0BAD97AE-91FD-406F-9644-2A6DA71EE0BE}" dt="2023-02-09T21:21:07.917" v="138" actId="6549"/>
        <pc:sldMkLst>
          <pc:docMk/>
          <pc:sldMk cId="3060267072" sldId="424"/>
        </pc:sldMkLst>
      </pc:sldChg>
      <pc:sldChg chg="new">
        <pc:chgData name="Dörte Weltzien" userId="fec659a6a03e9aa3" providerId="LiveId" clId="{0BAD97AE-91FD-406F-9644-2A6DA71EE0BE}" dt="2023-02-09T21:09:58.579" v="1" actId="680"/>
        <pc:sldMkLst>
          <pc:docMk/>
          <pc:sldMk cId="413681381" sldId="425"/>
        </pc:sldMkLst>
      </pc:sldChg>
      <pc:sldChg chg="new del">
        <pc:chgData name="Dörte Weltzien" userId="fec659a6a03e9aa3" providerId="LiveId" clId="{0BAD97AE-91FD-406F-9644-2A6DA71EE0BE}" dt="2023-02-09T21:10:21.489" v="5" actId="47"/>
        <pc:sldMkLst>
          <pc:docMk/>
          <pc:sldMk cId="2276043270" sldId="426"/>
        </pc:sldMkLst>
      </pc:sldChg>
      <pc:sldChg chg="add del">
        <pc:chgData name="Dörte Weltzien" userId="fec659a6a03e9aa3" providerId="LiveId" clId="{0BAD97AE-91FD-406F-9644-2A6DA71EE0BE}" dt="2023-02-09T21:17:46.038" v="86" actId="47"/>
        <pc:sldMkLst>
          <pc:docMk/>
          <pc:sldMk cId="3362525135" sldId="426"/>
        </pc:sldMkLst>
      </pc:sldChg>
      <pc:sldChg chg="add del">
        <pc:chgData name="Dörte Weltzien" userId="fec659a6a03e9aa3" providerId="LiveId" clId="{0BAD97AE-91FD-406F-9644-2A6DA71EE0BE}" dt="2023-02-09T21:18:25.950" v="95" actId="47"/>
        <pc:sldMkLst>
          <pc:docMk/>
          <pc:sldMk cId="885365442" sldId="427"/>
        </pc:sldMkLst>
      </pc:sldChg>
      <pc:sldChg chg="add del">
        <pc:chgData name="Dörte Weltzien" userId="fec659a6a03e9aa3" providerId="LiveId" clId="{0BAD97AE-91FD-406F-9644-2A6DA71EE0BE}" dt="2023-02-09T21:19:16.564" v="122" actId="47"/>
        <pc:sldMkLst>
          <pc:docMk/>
          <pc:sldMk cId="1407672761" sldId="428"/>
        </pc:sldMkLst>
      </pc:sldChg>
      <pc:sldChg chg="add del">
        <pc:chgData name="Dörte Weltzien" userId="fec659a6a03e9aa3" providerId="LiveId" clId="{0BAD97AE-91FD-406F-9644-2A6DA71EE0BE}" dt="2023-02-09T21:20:11.052" v="127" actId="47"/>
        <pc:sldMkLst>
          <pc:docMk/>
          <pc:sldMk cId="233134084" sldId="429"/>
        </pc:sldMkLst>
      </pc:sldChg>
      <pc:sldChg chg="new del">
        <pc:chgData name="Dörte Weltzien" userId="fec659a6a03e9aa3" providerId="LiveId" clId="{0BAD97AE-91FD-406F-9644-2A6DA71EE0BE}" dt="2023-02-09T21:11:05.051" v="8" actId="47"/>
        <pc:sldMkLst>
          <pc:docMk/>
          <pc:sldMk cId="3039230144" sldId="430"/>
        </pc:sldMkLst>
      </pc:sldChg>
      <pc:sldChg chg="new del">
        <pc:chgData name="Dörte Weltzien" userId="fec659a6a03e9aa3" providerId="LiveId" clId="{0BAD97AE-91FD-406F-9644-2A6DA71EE0BE}" dt="2023-02-09T21:13:22.315" v="23" actId="47"/>
        <pc:sldMkLst>
          <pc:docMk/>
          <pc:sldMk cId="3877954098" sldId="430"/>
        </pc:sldMkLst>
      </pc:sldChg>
      <pc:sldChg chg="addSp delSp modSp new mod modAnim">
        <pc:chgData name="Dörte Weltzien" userId="fec659a6a03e9aa3" providerId="LiveId" clId="{0BAD97AE-91FD-406F-9644-2A6DA71EE0BE}" dt="2023-02-09T21:20:45.823" v="131" actId="6549"/>
        <pc:sldMkLst>
          <pc:docMk/>
          <pc:sldMk cId="2968026805" sldId="431"/>
        </pc:sldMkLst>
      </pc:sldChg>
      <pc:sldChg chg="addSp delSp modSp new mod">
        <pc:chgData name="Dörte Weltzien" userId="fec659a6a03e9aa3" providerId="LiveId" clId="{0BAD97AE-91FD-406F-9644-2A6DA71EE0BE}" dt="2023-02-09T21:20:59.014" v="134" actId="6549"/>
        <pc:sldMkLst>
          <pc:docMk/>
          <pc:sldMk cId="3666582115" sldId="432"/>
        </pc:sldMkLst>
      </pc:sldChg>
      <pc:sldChg chg="modSp new del mod">
        <pc:chgData name="Dörte Weltzien" userId="fec659a6a03e9aa3" providerId="LiveId" clId="{0BAD97AE-91FD-406F-9644-2A6DA71EE0BE}" dt="2023-02-09T21:16:37.799" v="71" actId="47"/>
        <pc:sldMkLst>
          <pc:docMk/>
          <pc:sldMk cId="1599627712" sldId="433"/>
        </pc:sldMkLst>
      </pc:sldChg>
      <pc:sldChg chg="addSp delSp modSp new mod">
        <pc:chgData name="Dörte Weltzien" userId="fec659a6a03e9aa3" providerId="LiveId" clId="{0BAD97AE-91FD-406F-9644-2A6DA71EE0BE}" dt="2023-02-09T21:21:13.438" v="141" actId="6549"/>
        <pc:sldMkLst>
          <pc:docMk/>
          <pc:sldMk cId="4174904726" sldId="434"/>
        </pc:sldMkLst>
      </pc:sldChg>
      <pc:sldChg chg="addSp delSp modSp add mod">
        <pc:chgData name="Dörte Weltzien" userId="fec659a6a03e9aa3" providerId="LiveId" clId="{0BAD97AE-91FD-406F-9644-2A6DA71EE0BE}" dt="2023-02-09T21:21:19.723" v="144" actId="20577"/>
        <pc:sldMkLst>
          <pc:docMk/>
          <pc:sldMk cId="3732177683" sldId="435"/>
        </pc:sldMkLst>
      </pc:sldChg>
      <pc:sldChg chg="addSp delSp modSp add mod">
        <pc:chgData name="Dörte Weltzien" userId="fec659a6a03e9aa3" providerId="LiveId" clId="{0BAD97AE-91FD-406F-9644-2A6DA71EE0BE}" dt="2023-02-09T21:21:26.440" v="147" actId="6549"/>
        <pc:sldMkLst>
          <pc:docMk/>
          <pc:sldMk cId="1713318051" sldId="436"/>
        </pc:sldMkLst>
      </pc:sldChg>
      <pc:sldChg chg="addSp delSp modSp new mod">
        <pc:chgData name="Dörte Weltzien" userId="fec659a6a03e9aa3" providerId="LiveId" clId="{0BAD97AE-91FD-406F-9644-2A6DA71EE0BE}" dt="2023-02-09T21:21:32.013" v="150" actId="6549"/>
        <pc:sldMkLst>
          <pc:docMk/>
          <pc:sldMk cId="596918044" sldId="437"/>
        </pc:sldMkLst>
      </pc:sldChg>
      <pc:sldChg chg="addSp delSp modSp new mod modAnim">
        <pc:chgData name="Dörte Weltzien" userId="fec659a6a03e9aa3" providerId="LiveId" clId="{0BAD97AE-91FD-406F-9644-2A6DA71EE0BE}" dt="2023-02-09T21:21:40.443" v="157" actId="20577"/>
        <pc:sldMkLst>
          <pc:docMk/>
          <pc:sldMk cId="2736967978" sldId="438"/>
        </pc:sldMkLst>
      </pc:sldChg>
      <pc:sldMasterChg chg="modSldLayout sldLayoutOrd">
        <pc:chgData name="Dörte Weltzien" userId="fec659a6a03e9aa3" providerId="LiveId" clId="{0BAD97AE-91FD-406F-9644-2A6DA71EE0BE}" dt="2023-02-09T21:22:45.422" v="165" actId="20577"/>
        <pc:sldMasterMkLst>
          <pc:docMk/>
          <pc:sldMasterMk cId="862396065" sldId="2147483684"/>
        </pc:sldMasterMkLst>
        <pc:sldLayoutChg chg="modSp mod ord">
          <pc:chgData name="Dörte Weltzien" userId="fec659a6a03e9aa3" providerId="LiveId" clId="{0BAD97AE-91FD-406F-9644-2A6DA71EE0BE}" dt="2023-02-09T21:12:49.574" v="21" actId="1036"/>
          <pc:sldLayoutMkLst>
            <pc:docMk/>
            <pc:sldMasterMk cId="862396065" sldId="2147483684"/>
            <pc:sldLayoutMk cId="3694749063" sldId="2147483672"/>
          </pc:sldLayoutMkLst>
        </pc:sldLayoutChg>
        <pc:sldLayoutChg chg="modSp mod">
          <pc:chgData name="Dörte Weltzien" userId="fec659a6a03e9aa3" providerId="LiveId" clId="{0BAD97AE-91FD-406F-9644-2A6DA71EE0BE}" dt="2023-02-09T21:22:45.422" v="165" actId="20577"/>
          <pc:sldLayoutMkLst>
            <pc:docMk/>
            <pc:sldMasterMk cId="862396065" sldId="2147483684"/>
            <pc:sldLayoutMk cId="1917106297" sldId="2147483686"/>
          </pc:sldLayoutMkLst>
        </pc:sldLayoutChg>
        <pc:sldLayoutChg chg="ord">
          <pc:chgData name="Dörte Weltzien" userId="fec659a6a03e9aa3" providerId="LiveId" clId="{0BAD97AE-91FD-406F-9644-2A6DA71EE0BE}" dt="2023-02-09T21:09:52.336" v="0" actId="20578"/>
          <pc:sldLayoutMkLst>
            <pc:docMk/>
            <pc:sldMasterMk cId="862396065" sldId="2147483684"/>
            <pc:sldLayoutMk cId="2014510874" sldId="2147483703"/>
          </pc:sldLayoutMkLst>
        </pc:sldLayoutChg>
      </pc:sldMasterChg>
    </pc:docChg>
  </pc:docChgLst>
  <pc:docChgLst>
    <pc:chgData name="Pasquale, Denise" userId="96191729-288b-4ca4-8aed-6c5339c31a7e" providerId="ADAL" clId="{12DA4713-9606-44AF-A5C3-22BFE54BAC9A}"/>
    <pc:docChg chg="modSld modMainMaster">
      <pc:chgData name="Pasquale, Denise" userId="96191729-288b-4ca4-8aed-6c5339c31a7e" providerId="ADAL" clId="{12DA4713-9606-44AF-A5C3-22BFE54BAC9A}" dt="2025-01-07T10:59:42.806" v="60" actId="1076"/>
      <pc:docMkLst>
        <pc:docMk/>
      </pc:docMkLst>
      <pc:sldChg chg="modSp mod modAnim">
        <pc:chgData name="Pasquale, Denise" userId="96191729-288b-4ca4-8aed-6c5339c31a7e" providerId="ADAL" clId="{12DA4713-9606-44AF-A5C3-22BFE54BAC9A}" dt="2025-01-07T10:48:39.042" v="30" actId="2711"/>
        <pc:sldMkLst>
          <pc:docMk/>
          <pc:sldMk cId="993525819" sldId="377"/>
        </pc:sldMkLst>
      </pc:sldChg>
      <pc:sldChg chg="modSp mod modAnim">
        <pc:chgData name="Pasquale, Denise" userId="96191729-288b-4ca4-8aed-6c5339c31a7e" providerId="ADAL" clId="{12DA4713-9606-44AF-A5C3-22BFE54BAC9A}" dt="2025-01-07T10:53:56.959" v="58"/>
        <pc:sldMkLst>
          <pc:docMk/>
          <pc:sldMk cId="1836487732" sldId="414"/>
        </pc:sldMkLst>
      </pc:sldChg>
      <pc:sldChg chg="modAnim">
        <pc:chgData name="Pasquale, Denise" userId="96191729-288b-4ca4-8aed-6c5339c31a7e" providerId="ADAL" clId="{12DA4713-9606-44AF-A5C3-22BFE54BAC9A}" dt="2025-01-07T10:47:35.259" v="16"/>
        <pc:sldMkLst>
          <pc:docMk/>
          <pc:sldMk cId="484138330" sldId="420"/>
        </pc:sldMkLst>
      </pc:sldChg>
      <pc:sldChg chg="modSp mod modAnim">
        <pc:chgData name="Pasquale, Denise" userId="96191729-288b-4ca4-8aed-6c5339c31a7e" providerId="ADAL" clId="{12DA4713-9606-44AF-A5C3-22BFE54BAC9A}" dt="2025-01-07T10:49:35.745" v="35" actId="114"/>
        <pc:sldMkLst>
          <pc:docMk/>
          <pc:sldMk cId="3060267072" sldId="424"/>
        </pc:sldMkLst>
      </pc:sldChg>
      <pc:sldChg chg="modSp mod modAnim">
        <pc:chgData name="Pasquale, Denise" userId="96191729-288b-4ca4-8aed-6c5339c31a7e" providerId="ADAL" clId="{12DA4713-9606-44AF-A5C3-22BFE54BAC9A}" dt="2025-01-07T10:48:01.660" v="21" actId="255"/>
        <pc:sldMkLst>
          <pc:docMk/>
          <pc:sldMk cId="2968026805" sldId="431"/>
        </pc:sldMkLst>
      </pc:sldChg>
      <pc:sldChg chg="modAnim">
        <pc:chgData name="Pasquale, Denise" userId="96191729-288b-4ca4-8aed-6c5339c31a7e" providerId="ADAL" clId="{12DA4713-9606-44AF-A5C3-22BFE54BAC9A}" dt="2025-01-07T10:48:10.838" v="22"/>
        <pc:sldMkLst>
          <pc:docMk/>
          <pc:sldMk cId="3666582115" sldId="432"/>
        </pc:sldMkLst>
      </pc:sldChg>
      <pc:sldChg chg="modSp mod modAnim">
        <pc:chgData name="Pasquale, Denise" userId="96191729-288b-4ca4-8aed-6c5339c31a7e" providerId="ADAL" clId="{12DA4713-9606-44AF-A5C3-22BFE54BAC9A}" dt="2025-01-07T10:49:53.567" v="39"/>
        <pc:sldMkLst>
          <pc:docMk/>
          <pc:sldMk cId="4174904726" sldId="434"/>
        </pc:sldMkLst>
      </pc:sldChg>
      <pc:sldChg chg="modSp mod modAnim">
        <pc:chgData name="Pasquale, Denise" userId="96191729-288b-4ca4-8aed-6c5339c31a7e" providerId="ADAL" clId="{12DA4713-9606-44AF-A5C3-22BFE54BAC9A}" dt="2025-01-07T10:51:54.537" v="43"/>
        <pc:sldMkLst>
          <pc:docMk/>
          <pc:sldMk cId="3732177683" sldId="435"/>
        </pc:sldMkLst>
      </pc:sldChg>
      <pc:sldChg chg="modSp mod modAnim">
        <pc:chgData name="Pasquale, Denise" userId="96191729-288b-4ca4-8aed-6c5339c31a7e" providerId="ADAL" clId="{12DA4713-9606-44AF-A5C3-22BFE54BAC9A}" dt="2025-01-07T10:52:16.172" v="47"/>
        <pc:sldMkLst>
          <pc:docMk/>
          <pc:sldMk cId="1713318051" sldId="436"/>
        </pc:sldMkLst>
      </pc:sldChg>
      <pc:sldChg chg="modSp mod modAnim">
        <pc:chgData name="Pasquale, Denise" userId="96191729-288b-4ca4-8aed-6c5339c31a7e" providerId="ADAL" clId="{12DA4713-9606-44AF-A5C3-22BFE54BAC9A}" dt="2025-01-07T10:53:27.202" v="51"/>
        <pc:sldMkLst>
          <pc:docMk/>
          <pc:sldMk cId="596918044" sldId="437"/>
        </pc:sldMkLst>
      </pc:sldChg>
      <pc:sldChg chg="modSp mod modAnim">
        <pc:chgData name="Pasquale, Denise" userId="96191729-288b-4ca4-8aed-6c5339c31a7e" providerId="ADAL" clId="{12DA4713-9606-44AF-A5C3-22BFE54BAC9A}" dt="2025-01-07T10:53:45.075" v="55"/>
        <pc:sldMkLst>
          <pc:docMk/>
          <pc:sldMk cId="2736967978" sldId="438"/>
        </pc:sldMkLst>
      </pc:sldChg>
      <pc:sldMasterChg chg="modSldLayout">
        <pc:chgData name="Pasquale, Denise" userId="96191729-288b-4ca4-8aed-6c5339c31a7e" providerId="ADAL" clId="{12DA4713-9606-44AF-A5C3-22BFE54BAC9A}" dt="2025-01-07T10:59:42.806" v="60" actId="1076"/>
        <pc:sldMasterMkLst>
          <pc:docMk/>
          <pc:sldMasterMk cId="862396065" sldId="2147483684"/>
        </pc:sldMasterMkLst>
        <pc:sldLayoutChg chg="modSp modAnim">
          <pc:chgData name="Pasquale, Denise" userId="96191729-288b-4ca4-8aed-6c5339c31a7e" providerId="ADAL" clId="{12DA4713-9606-44AF-A5C3-22BFE54BAC9A}" dt="2025-01-07T10:47:23.928" v="15"/>
          <pc:sldLayoutMkLst>
            <pc:docMk/>
            <pc:sldMasterMk cId="862396065" sldId="2147483684"/>
            <pc:sldLayoutMk cId="3694749063" sldId="2147483672"/>
          </pc:sldLayoutMkLst>
        </pc:sldLayoutChg>
        <pc:sldLayoutChg chg="modSp mod">
          <pc:chgData name="Pasquale, Denise" userId="96191729-288b-4ca4-8aed-6c5339c31a7e" providerId="ADAL" clId="{12DA4713-9606-44AF-A5C3-22BFE54BAC9A}" dt="2025-01-07T10:59:42.806" v="60" actId="1076"/>
          <pc:sldLayoutMkLst>
            <pc:docMk/>
            <pc:sldMasterMk cId="862396065" sldId="2147483684"/>
            <pc:sldLayoutMk cId="2014510874" sldId="2147483703"/>
          </pc:sldLayoutMkLst>
        </pc:sldLayoutChg>
        <pc:sldLayoutChg chg="modSp modAnim">
          <pc:chgData name="Pasquale, Denise" userId="96191729-288b-4ca4-8aed-6c5339c31a7e" providerId="ADAL" clId="{12DA4713-9606-44AF-A5C3-22BFE54BAC9A}" dt="2025-01-07T10:46:45.313" v="5"/>
          <pc:sldLayoutMkLst>
            <pc:docMk/>
            <pc:sldMasterMk cId="862396065" sldId="2147483684"/>
            <pc:sldLayoutMk cId="819611937" sldId="2147483705"/>
          </pc:sldLayoutMkLst>
        </pc:sldLayoutChg>
      </pc:sldMasterChg>
    </pc:docChg>
  </pc:docChgLst>
  <pc:docChgLst>
    <pc:chgData name="Pasquale, Denise" userId="96191729-288b-4ca4-8aed-6c5339c31a7e" providerId="ADAL" clId="{84C8F618-C2E5-4E3A-867E-DE2AAAC8B889}"/>
    <pc:docChg chg="modSld">
      <pc:chgData name="Pasquale, Denise" userId="96191729-288b-4ca4-8aed-6c5339c31a7e" providerId="ADAL" clId="{84C8F618-C2E5-4E3A-867E-DE2AAAC8B889}" dt="2025-05-05T13:45:50.139" v="7" actId="20577"/>
      <pc:docMkLst>
        <pc:docMk/>
      </pc:docMkLst>
      <pc:sldChg chg="modSp mod">
        <pc:chgData name="Pasquale, Denise" userId="96191729-288b-4ca4-8aed-6c5339c31a7e" providerId="ADAL" clId="{84C8F618-C2E5-4E3A-867E-DE2AAAC8B889}" dt="2025-05-05T13:45:50.139" v="7" actId="20577"/>
        <pc:sldMkLst>
          <pc:docMk/>
          <pc:sldMk cId="1836487732" sldId="414"/>
        </pc:sldMkLst>
        <pc:spChg chg="mod">
          <ac:chgData name="Pasquale, Denise" userId="96191729-288b-4ca4-8aed-6c5339c31a7e" providerId="ADAL" clId="{84C8F618-C2E5-4E3A-867E-DE2AAAC8B889}" dt="2025-05-05T13:45:50.139" v="7" actId="20577"/>
          <ac:spMkLst>
            <pc:docMk/>
            <pc:sldMk cId="1836487732" sldId="414"/>
            <ac:spMk id="4" creationId="{00000000-0000-0000-0000-000000000000}"/>
          </ac:spMkLst>
        </pc:spChg>
      </pc:sldChg>
      <pc:sldChg chg="modSp mod">
        <pc:chgData name="Pasquale, Denise" userId="96191729-288b-4ca4-8aed-6c5339c31a7e" providerId="ADAL" clId="{84C8F618-C2E5-4E3A-867E-DE2AAAC8B889}" dt="2025-05-05T13:35:44.620" v="0" actId="20577"/>
        <pc:sldMkLst>
          <pc:docMk/>
          <pc:sldMk cId="2968026805" sldId="431"/>
        </pc:sldMkLst>
        <pc:spChg chg="mod">
          <ac:chgData name="Pasquale, Denise" userId="96191729-288b-4ca4-8aed-6c5339c31a7e" providerId="ADAL" clId="{84C8F618-C2E5-4E3A-867E-DE2AAAC8B889}" dt="2025-05-05T13:35:44.620" v="0" actId="20577"/>
          <ac:spMkLst>
            <pc:docMk/>
            <pc:sldMk cId="2968026805" sldId="431"/>
            <ac:spMk id="9" creationId="{F4975DB7-00A7-A0CC-7916-0515771BB788}"/>
          </ac:spMkLst>
        </pc:spChg>
      </pc:sldChg>
      <pc:sldChg chg="modSp mod">
        <pc:chgData name="Pasquale, Denise" userId="96191729-288b-4ca4-8aed-6c5339c31a7e" providerId="ADAL" clId="{84C8F618-C2E5-4E3A-867E-DE2AAAC8B889}" dt="2025-05-05T13:40:27.644" v="1" actId="20577"/>
        <pc:sldMkLst>
          <pc:docMk/>
          <pc:sldMk cId="3732177683" sldId="435"/>
        </pc:sldMkLst>
        <pc:spChg chg="mod">
          <ac:chgData name="Pasquale, Denise" userId="96191729-288b-4ca4-8aed-6c5339c31a7e" providerId="ADAL" clId="{84C8F618-C2E5-4E3A-867E-DE2AAAC8B889}" dt="2025-05-05T13:40:27.644" v="1" actId="20577"/>
          <ac:spMkLst>
            <pc:docMk/>
            <pc:sldMk cId="3732177683" sldId="435"/>
            <ac:spMk id="3" creationId="{161C772F-B02E-9A40-89DE-4942BFC82147}"/>
          </ac:spMkLst>
        </pc:spChg>
      </pc:sldChg>
      <pc:sldChg chg="modSp mod">
        <pc:chgData name="Pasquale, Denise" userId="96191729-288b-4ca4-8aed-6c5339c31a7e" providerId="ADAL" clId="{84C8F618-C2E5-4E3A-867E-DE2AAAC8B889}" dt="2025-05-05T13:42:52.359" v="4" actId="20577"/>
        <pc:sldMkLst>
          <pc:docMk/>
          <pc:sldMk cId="1713318051" sldId="436"/>
        </pc:sldMkLst>
        <pc:spChg chg="mod">
          <ac:chgData name="Pasquale, Denise" userId="96191729-288b-4ca4-8aed-6c5339c31a7e" providerId="ADAL" clId="{84C8F618-C2E5-4E3A-867E-DE2AAAC8B889}" dt="2025-05-05T13:42:52.359" v="4" actId="20577"/>
          <ac:spMkLst>
            <pc:docMk/>
            <pc:sldMk cId="1713318051" sldId="436"/>
            <ac:spMk id="4" creationId="{631470EE-5FBC-66BE-6306-93E65572B2A3}"/>
          </ac:spMkLst>
        </pc:spChg>
      </pc:sldChg>
      <pc:sldChg chg="modSp mod">
        <pc:chgData name="Pasquale, Denise" userId="96191729-288b-4ca4-8aed-6c5339c31a7e" providerId="ADAL" clId="{84C8F618-C2E5-4E3A-867E-DE2AAAC8B889}" dt="2025-05-05T13:43:04.393" v="6" actId="20577"/>
        <pc:sldMkLst>
          <pc:docMk/>
          <pc:sldMk cId="596918044" sldId="437"/>
        </pc:sldMkLst>
        <pc:spChg chg="mod">
          <ac:chgData name="Pasquale, Denise" userId="96191729-288b-4ca4-8aed-6c5339c31a7e" providerId="ADAL" clId="{84C8F618-C2E5-4E3A-867E-DE2AAAC8B889}" dt="2025-05-05T13:43:04.393" v="6" actId="20577"/>
          <ac:spMkLst>
            <pc:docMk/>
            <pc:sldMk cId="596918044" sldId="437"/>
            <ac:spMk id="12" creationId="{45F26BE0-0DFB-2A64-A4F1-D74E568A2B2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83BC171B-86E0-4183-AC79-A243E8A9A740}" type="datetimeFigureOut">
              <a:rPr lang="de-DE" smtClean="0"/>
              <a:t>07.07.2025</a:t>
            </a:fld>
            <a:endParaRPr lang="de-DE"/>
          </a:p>
        </p:txBody>
      </p:sp>
      <p:sp>
        <p:nvSpPr>
          <p:cNvPr id="4" name="Fußzeilenplatzhalt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668F6A29-8FA2-4A5A-96B0-CE35BCCAEB56}" type="slidenum">
              <a:rPr lang="de-DE" smtClean="0"/>
              <a:t>‹Nr.›</a:t>
            </a:fld>
            <a:endParaRPr lang="de-DE"/>
          </a:p>
        </p:txBody>
      </p:sp>
    </p:spTree>
    <p:extLst>
      <p:ext uri="{BB962C8B-B14F-4D97-AF65-F5344CB8AC3E}">
        <p14:creationId xmlns:p14="http://schemas.microsoft.com/office/powerpoint/2010/main" val="3355868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45DA102D-F474-654C-8C64-F6940C9C8226}" type="datetimeFigureOut">
              <a:rPr lang="de-DE" smtClean="0"/>
              <a:t>07.07.2025</a:t>
            </a:fld>
            <a:endParaRPr lang="de-DE"/>
          </a:p>
        </p:txBody>
      </p:sp>
      <p:sp>
        <p:nvSpPr>
          <p:cNvPr id="4" name="Folienbildplatzhalter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BBA329A6-3E7A-2E44-89CC-E308FFBCCF4D}" type="slidenum">
              <a:rPr lang="de-DE" smtClean="0"/>
              <a:t>‹Nr.›</a:t>
            </a:fld>
            <a:endParaRPr lang="de-DE"/>
          </a:p>
        </p:txBody>
      </p:sp>
    </p:spTree>
    <p:extLst>
      <p:ext uri="{BB962C8B-B14F-4D97-AF65-F5344CB8AC3E}">
        <p14:creationId xmlns:p14="http://schemas.microsoft.com/office/powerpoint/2010/main" val="1537325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A329A6-3E7A-2E44-89CC-E308FFBCCF4D}" type="slidenum">
              <a:rPr lang="de-DE" smtClean="0"/>
              <a:t>3</a:t>
            </a:fld>
            <a:endParaRPr lang="de-DE"/>
          </a:p>
        </p:txBody>
      </p:sp>
    </p:spTree>
    <p:extLst>
      <p:ext uri="{BB962C8B-B14F-4D97-AF65-F5344CB8AC3E}">
        <p14:creationId xmlns:p14="http://schemas.microsoft.com/office/powerpoint/2010/main" val="26789844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quebin.de/" TargetMode="External"/><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quebin.de/" TargetMode="External"/><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Titelfolie">
    <p:spTree>
      <p:nvGrpSpPr>
        <p:cNvPr id="1" name=""/>
        <p:cNvGrpSpPr/>
        <p:nvPr/>
      </p:nvGrpSpPr>
      <p:grpSpPr>
        <a:xfrm>
          <a:off x="0" y="0"/>
          <a:ext cx="0" cy="0"/>
          <a:chOff x="0" y="0"/>
          <a:chExt cx="0" cy="0"/>
        </a:xfrm>
      </p:grpSpPr>
      <p:sp>
        <p:nvSpPr>
          <p:cNvPr id="18" name="Textfeld 17">
            <a:extLst>
              <a:ext uri="{FF2B5EF4-FFF2-40B4-BE49-F238E27FC236}">
                <a16:creationId xmlns:a16="http://schemas.microsoft.com/office/drawing/2014/main" id="{8CC96D4B-CECF-143A-C795-A8FD9225DD19}"/>
              </a:ext>
            </a:extLst>
          </p:cNvPr>
          <p:cNvSpPr txBox="1"/>
          <p:nvPr userDrawn="1"/>
        </p:nvSpPr>
        <p:spPr>
          <a:xfrm>
            <a:off x="315095" y="285297"/>
            <a:ext cx="3268365" cy="1446550"/>
          </a:xfrm>
          <a:prstGeom prst="rect">
            <a:avLst/>
          </a:prstGeom>
          <a:noFill/>
        </p:spPr>
        <p:txBody>
          <a:bodyPr wrap="square" rtlCol="0">
            <a:spAutoFit/>
          </a:bodyPr>
          <a:lstStyle/>
          <a:p>
            <a:r>
              <a:rPr lang="de-DE" sz="2000" b="1" dirty="0">
                <a:latin typeface="+mj-lt"/>
                <a:cs typeface="Calibri" panose="020F0502020204030204" pitchFamily="34" charset="0"/>
              </a:rPr>
              <a:t>QU</a:t>
            </a:r>
            <a:r>
              <a:rPr lang="de-DE" sz="2000" dirty="0">
                <a:latin typeface="+mj-lt"/>
                <a:cs typeface="Calibri" panose="020F0502020204030204" pitchFamily="34" charset="0"/>
              </a:rPr>
              <a:t>ALITÄTS</a:t>
            </a:r>
            <a:r>
              <a:rPr lang="de-DE" sz="2000" b="1" dirty="0">
                <a:latin typeface="+mj-lt"/>
                <a:cs typeface="Calibri" panose="020F0502020204030204" pitchFamily="34" charset="0"/>
              </a:rPr>
              <a:t>E</a:t>
            </a:r>
            <a:r>
              <a:rPr lang="de-DE" sz="2000" dirty="0">
                <a:latin typeface="+mj-lt"/>
                <a:cs typeface="Calibri" panose="020F0502020204030204" pitchFamily="34" charset="0"/>
              </a:rPr>
              <a:t>NTWICKLUNG </a:t>
            </a:r>
            <a:r>
              <a:rPr lang="de-DE" sz="2000" b="1" dirty="0">
                <a:latin typeface="+mj-lt"/>
                <a:cs typeface="Calibri" panose="020F0502020204030204" pitchFamily="34" charset="0"/>
              </a:rPr>
              <a:t>B</a:t>
            </a:r>
            <a:r>
              <a:rPr lang="de-DE" sz="2000" dirty="0">
                <a:latin typeface="+mj-lt"/>
                <a:cs typeface="Calibri" panose="020F0502020204030204" pitchFamily="34" charset="0"/>
              </a:rPr>
              <a:t>INDUNGSBEZOGENER </a:t>
            </a:r>
          </a:p>
          <a:p>
            <a:r>
              <a:rPr lang="de-DE" sz="2000" b="1" dirty="0">
                <a:latin typeface="+mj-lt"/>
                <a:cs typeface="Calibri" panose="020F0502020204030204" pitchFamily="34" charset="0"/>
              </a:rPr>
              <a:t>IN</a:t>
            </a:r>
            <a:r>
              <a:rPr lang="de-DE" sz="2000" dirty="0">
                <a:latin typeface="+mj-lt"/>
                <a:cs typeface="Calibri" panose="020F0502020204030204" pitchFamily="34" charset="0"/>
              </a:rPr>
              <a:t>TERAKTIONEN </a:t>
            </a:r>
          </a:p>
          <a:p>
            <a:r>
              <a:rPr lang="de-DE" sz="1400" dirty="0">
                <a:latin typeface="+mj-lt"/>
                <a:cs typeface="Calibri" panose="020F0502020204030204" pitchFamily="34" charset="0"/>
              </a:rPr>
              <a:t>PÄDAGOGISCHER FACHKRÄFTE IN KINDERTAGESEINRICHTUNGEN</a:t>
            </a:r>
          </a:p>
        </p:txBody>
      </p:sp>
      <p:sp>
        <p:nvSpPr>
          <p:cNvPr id="20" name="Textfeld 19">
            <a:extLst>
              <a:ext uri="{FF2B5EF4-FFF2-40B4-BE49-F238E27FC236}">
                <a16:creationId xmlns:a16="http://schemas.microsoft.com/office/drawing/2014/main" id="{000914EA-ABD1-25B3-AEDB-E9E8E6101BFF}"/>
              </a:ext>
            </a:extLst>
          </p:cNvPr>
          <p:cNvSpPr txBox="1"/>
          <p:nvPr userDrawn="1"/>
        </p:nvSpPr>
        <p:spPr>
          <a:xfrm>
            <a:off x="1274290" y="2598003"/>
            <a:ext cx="3268365" cy="923330"/>
          </a:xfrm>
          <a:prstGeom prst="rect">
            <a:avLst/>
          </a:prstGeom>
          <a:solidFill>
            <a:srgbClr val="EAB086"/>
          </a:solidFill>
        </p:spPr>
        <p:txBody>
          <a:bodyPr wrap="square" rtlCol="0">
            <a:spAutoFit/>
          </a:bodyPr>
          <a:lstStyle/>
          <a:p>
            <a:pPr algn="ctr"/>
            <a:r>
              <a:rPr lang="de-DE" sz="5400" dirty="0">
                <a:solidFill>
                  <a:schemeClr val="bg1"/>
                </a:solidFill>
                <a:latin typeface="+mj-lt"/>
                <a:cs typeface="Calibri" panose="020F0502020204030204" pitchFamily="34" charset="0"/>
              </a:rPr>
              <a:t>Modul IV</a:t>
            </a:r>
          </a:p>
        </p:txBody>
      </p:sp>
      <p:sp>
        <p:nvSpPr>
          <p:cNvPr id="21" name="Textfeld 20">
            <a:extLst>
              <a:ext uri="{FF2B5EF4-FFF2-40B4-BE49-F238E27FC236}">
                <a16:creationId xmlns:a16="http://schemas.microsoft.com/office/drawing/2014/main" id="{4516C2B3-8524-D47E-1A6F-7E0872ECBE17}"/>
              </a:ext>
            </a:extLst>
          </p:cNvPr>
          <p:cNvSpPr txBox="1"/>
          <p:nvPr userDrawn="1"/>
        </p:nvSpPr>
        <p:spPr>
          <a:xfrm>
            <a:off x="454109" y="3676352"/>
            <a:ext cx="8366041" cy="892552"/>
          </a:xfrm>
          <a:prstGeom prst="rect">
            <a:avLst/>
          </a:prstGeom>
          <a:solidFill>
            <a:srgbClr val="EAB086"/>
          </a:solidFill>
        </p:spPr>
        <p:txBody>
          <a:bodyPr wrap="square" rtlCol="0">
            <a:spAutoFit/>
          </a:bodyPr>
          <a:lstStyle/>
          <a:p>
            <a:pPr algn="ctr"/>
            <a:r>
              <a:rPr lang="de-DE" sz="2600" dirty="0">
                <a:latin typeface="Arial" panose="020B0604020202020204" pitchFamily="34" charset="0"/>
                <a:cs typeface="Arial" panose="020B0604020202020204" pitchFamily="34" charset="0"/>
              </a:rPr>
              <a:t>Spezifisches Interaktionsverhalten zur Förderung von Bindungssicherheit</a:t>
            </a:r>
          </a:p>
        </p:txBody>
      </p:sp>
      <p:sp>
        <p:nvSpPr>
          <p:cNvPr id="23" name="Textfeld 22">
            <a:extLst>
              <a:ext uri="{FF2B5EF4-FFF2-40B4-BE49-F238E27FC236}">
                <a16:creationId xmlns:a16="http://schemas.microsoft.com/office/drawing/2014/main" id="{97E33219-442A-6876-34D4-AEA2FBC4BF7A}"/>
              </a:ext>
            </a:extLst>
          </p:cNvPr>
          <p:cNvSpPr txBox="1"/>
          <p:nvPr userDrawn="1"/>
        </p:nvSpPr>
        <p:spPr>
          <a:xfrm>
            <a:off x="454109" y="5334594"/>
            <a:ext cx="3707026" cy="1169551"/>
          </a:xfrm>
          <a:prstGeom prst="rect">
            <a:avLst/>
          </a:prstGeom>
          <a:noFill/>
          <a:ln w="28575">
            <a:solidFill>
              <a:schemeClr val="bg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000" b="0" dirty="0">
                <a:latin typeface="Arial" panose="020B0604020202020204" pitchFamily="34" charset="0"/>
                <a:cs typeface="Arial" panose="020B0604020202020204" pitchFamily="34" charset="0"/>
              </a:rPr>
              <a:t>©  </a:t>
            </a:r>
            <a:r>
              <a:rPr lang="de-DE" sz="1000" dirty="0">
                <a:latin typeface="Arial" panose="020B0604020202020204" pitchFamily="34" charset="0"/>
                <a:cs typeface="Arial" panose="020B0604020202020204" pitchFamily="34" charset="0"/>
              </a:rPr>
              <a:t>Evangelische Hochschule Freiburg,</a:t>
            </a:r>
          </a:p>
          <a:p>
            <a:pPr marL="180975" indent="0" algn="l"/>
            <a:r>
              <a:rPr lang="de-DE" sz="1000" dirty="0">
                <a:latin typeface="Arial" panose="020B0604020202020204" pitchFamily="34" charset="0"/>
                <a:cs typeface="Arial" panose="020B0604020202020204" pitchFamily="34" charset="0"/>
              </a:rPr>
              <a:t>Zentrum für Kinder- und Jugendforschung</a:t>
            </a:r>
          </a:p>
          <a:p>
            <a:pPr marL="180975" indent="0" algn="l"/>
            <a:r>
              <a:rPr lang="de-DE" sz="1000" dirty="0">
                <a:latin typeface="Arial" panose="020B0604020202020204" pitchFamily="34" charset="0"/>
                <a:cs typeface="Arial" panose="020B0604020202020204" pitchFamily="34" charset="0"/>
              </a:rPr>
              <a:t>QuebIn – Qualitätsentwicklung bindungsbezogener Interaktionen in Kindertageseinrichtungen</a:t>
            </a:r>
          </a:p>
          <a:p>
            <a:pPr marL="180975" indent="0" algn="l"/>
            <a:r>
              <a:rPr lang="de-DE" sz="1000" dirty="0">
                <a:latin typeface="Arial" panose="020B0604020202020204" pitchFamily="34" charset="0"/>
                <a:cs typeface="Arial" panose="020B0604020202020204" pitchFamily="34" charset="0"/>
                <a:hlinkClick r:id="rId2"/>
              </a:rPr>
              <a:t>www.quebin.de</a:t>
            </a:r>
            <a:endParaRPr lang="de-DE" sz="1000" dirty="0">
              <a:latin typeface="Arial" panose="020B0604020202020204" pitchFamily="34" charset="0"/>
              <a:cs typeface="Arial" panose="020B0604020202020204" pitchFamily="34" charset="0"/>
            </a:endParaRPr>
          </a:p>
          <a:p>
            <a:pPr marL="180975" indent="0" algn="l"/>
            <a:endParaRPr lang="de-DE" sz="1000" dirty="0">
              <a:latin typeface="Arial" panose="020B0604020202020204" pitchFamily="34" charset="0"/>
              <a:cs typeface="Arial" panose="020B0604020202020204" pitchFamily="34" charset="0"/>
            </a:endParaRPr>
          </a:p>
          <a:p>
            <a:pPr marL="180975" indent="0" algn="l"/>
            <a:r>
              <a:rPr lang="de-DE" sz="1000" dirty="0">
                <a:latin typeface="Arial" panose="020B0604020202020204" pitchFamily="34" charset="0"/>
                <a:cs typeface="Arial" panose="020B0604020202020204" pitchFamily="34" charset="0"/>
              </a:rPr>
              <a:t>Alle Rechte vorbehalten</a:t>
            </a:r>
          </a:p>
        </p:txBody>
      </p:sp>
      <p:sp>
        <p:nvSpPr>
          <p:cNvPr id="12" name="Textfeld 11">
            <a:extLst>
              <a:ext uri="{FF2B5EF4-FFF2-40B4-BE49-F238E27FC236}">
                <a16:creationId xmlns:a16="http://schemas.microsoft.com/office/drawing/2014/main" id="{C3AE423A-CD6E-5581-1AD7-FD6D3339EBED}"/>
              </a:ext>
            </a:extLst>
          </p:cNvPr>
          <p:cNvSpPr txBox="1"/>
          <p:nvPr userDrawn="1"/>
        </p:nvSpPr>
        <p:spPr>
          <a:xfrm>
            <a:off x="4760472" y="4686322"/>
            <a:ext cx="3646117" cy="1056892"/>
          </a:xfrm>
          <a:prstGeom prst="rect">
            <a:avLst/>
          </a:prstGeom>
          <a:noFill/>
          <a:ln>
            <a:solidFill>
              <a:srgbClr val="EAB086"/>
            </a:solidFill>
          </a:ln>
        </p:spPr>
        <p:txBody>
          <a:bodyPr wrap="square">
            <a:spAutoFit/>
          </a:bodyPr>
          <a:lstStyle/>
          <a:p>
            <a:pPr>
              <a:lnSpc>
                <a:spcPct val="107000"/>
              </a:lnSpc>
              <a:spcBef>
                <a:spcPts val="200"/>
              </a:spcBef>
              <a:spcAft>
                <a:spcPts val="600"/>
              </a:spcAft>
            </a:pPr>
            <a:r>
              <a:rPr lang="de-DE" sz="2400" b="1" dirty="0">
                <a:solidFill>
                  <a:srgbClr val="EAB086"/>
                </a:solidFill>
                <a:effectLst/>
                <a:latin typeface="+mj-lt"/>
                <a:ea typeface="Times New Roman" panose="02020603050405020304" pitchFamily="18" charset="0"/>
                <a:cs typeface="Times New Roman" panose="02020603050405020304" pitchFamily="18" charset="0"/>
              </a:rPr>
              <a:t>MIV.1_Wissen </a:t>
            </a:r>
          </a:p>
          <a:p>
            <a:r>
              <a:rPr lang="de-DE" sz="1600" dirty="0">
                <a:effectLst/>
                <a:latin typeface="Arial" panose="020B0604020202020204" pitchFamily="34" charset="0"/>
                <a:ea typeface="Calibri" panose="020F0502020204030204" pitchFamily="34" charset="0"/>
                <a:cs typeface="Times New Roman" panose="02020603050405020304" pitchFamily="18" charset="0"/>
              </a:rPr>
              <a:t>Spezifisches</a:t>
            </a:r>
            <a:r>
              <a:rPr lang="de-DE" sz="1600" baseline="0" dirty="0">
                <a:effectLst/>
                <a:latin typeface="Arial" panose="020B0604020202020204" pitchFamily="34" charset="0"/>
                <a:ea typeface="Calibri" panose="020F0502020204030204" pitchFamily="34" charset="0"/>
                <a:cs typeface="Times New Roman" panose="02020603050405020304" pitchFamily="18" charset="0"/>
              </a:rPr>
              <a:t> Interaktionsverhalten zur Förderung von Bindungssicherheit</a:t>
            </a:r>
            <a:endParaRPr lang="de-DE" sz="16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3" name="Grafik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59996" y="285297"/>
            <a:ext cx="2846593" cy="1481880"/>
          </a:xfrm>
          <a:prstGeom prst="rect">
            <a:avLst/>
          </a:prstGeom>
        </p:spPr>
      </p:pic>
      <p:pic>
        <p:nvPicPr>
          <p:cNvPr id="15" name="Grafik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12262" y="6056586"/>
            <a:ext cx="1001178" cy="710257"/>
          </a:xfrm>
          <a:prstGeom prst="rect">
            <a:avLst/>
          </a:prstGeom>
        </p:spPr>
      </p:pic>
      <p:pic>
        <p:nvPicPr>
          <p:cNvPr id="16" name="Grafik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09855" y="5907868"/>
            <a:ext cx="705492" cy="816472"/>
          </a:xfrm>
          <a:prstGeom prst="rect">
            <a:avLst/>
          </a:prstGeom>
        </p:spPr>
      </p:pic>
      <p:pic>
        <p:nvPicPr>
          <p:cNvPr id="17" name="Grafik 1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56989" y="5889304"/>
            <a:ext cx="2026193" cy="844923"/>
          </a:xfrm>
          <a:prstGeom prst="rect">
            <a:avLst/>
          </a:prstGeom>
        </p:spPr>
      </p:pic>
    </p:spTree>
    <p:extLst>
      <p:ext uri="{BB962C8B-B14F-4D97-AF65-F5344CB8AC3E}">
        <p14:creationId xmlns:p14="http://schemas.microsoft.com/office/powerpoint/2010/main" val="2014510874"/>
      </p:ext>
    </p:extLst>
  </p:cSld>
  <p:clrMapOvr>
    <a:masterClrMapping/>
  </p:clrMapOvr>
  <p:extLst>
    <p:ext uri="{DCECCB84-F9BA-43D5-87BE-67443E8EF086}">
      <p15:sldGuideLst xmlns:p15="http://schemas.microsoft.com/office/powerpoint/2012/main">
        <p15:guide id="1" orient="horz" pos="4201">
          <p15:clr>
            <a:srgbClr val="FBAE40"/>
          </p15:clr>
        </p15:guide>
        <p15:guide id="2" pos="55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MI.1_Wissen_Titel und Inhalt">
    <p:spTree>
      <p:nvGrpSpPr>
        <p:cNvPr id="1" name=""/>
        <p:cNvGrpSpPr/>
        <p:nvPr/>
      </p:nvGrpSpPr>
      <p:grpSpPr>
        <a:xfrm>
          <a:off x="0" y="0"/>
          <a:ext cx="0" cy="0"/>
          <a:chOff x="0" y="0"/>
          <a:chExt cx="0" cy="0"/>
        </a:xfrm>
      </p:grpSpPr>
      <p:cxnSp>
        <p:nvCxnSpPr>
          <p:cNvPr id="7" name="Gerade Verbindung 5">
            <a:extLst>
              <a:ext uri="{FF2B5EF4-FFF2-40B4-BE49-F238E27FC236}">
                <a16:creationId xmlns:a16="http://schemas.microsoft.com/office/drawing/2014/main" id="{4CB61C17-498B-F468-1F65-4844179FA3C5}"/>
              </a:ext>
            </a:extLst>
          </p:cNvPr>
          <p:cNvCxnSpPr/>
          <p:nvPr userDrawn="1"/>
        </p:nvCxnSpPr>
        <p:spPr>
          <a:xfrm>
            <a:off x="-24360" y="1212256"/>
            <a:ext cx="6277232" cy="0"/>
          </a:xfrm>
          <a:prstGeom prst="line">
            <a:avLst/>
          </a:prstGeom>
          <a:ln w="28575">
            <a:solidFill>
              <a:srgbClr val="C46229"/>
            </a:solidFill>
          </a:ln>
        </p:spPr>
        <p:style>
          <a:lnRef idx="1">
            <a:schemeClr val="accent1"/>
          </a:lnRef>
          <a:fillRef idx="0">
            <a:schemeClr val="accent1"/>
          </a:fillRef>
          <a:effectRef idx="0">
            <a:schemeClr val="accent1"/>
          </a:effectRef>
          <a:fontRef idx="minor">
            <a:schemeClr val="tx1"/>
          </a:fontRef>
        </p:style>
      </p:cxnSp>
      <p:cxnSp>
        <p:nvCxnSpPr>
          <p:cNvPr id="8" name="Gerade Verbindung 6">
            <a:extLst>
              <a:ext uri="{FF2B5EF4-FFF2-40B4-BE49-F238E27FC236}">
                <a16:creationId xmlns:a16="http://schemas.microsoft.com/office/drawing/2014/main" id="{35775A02-B605-080A-FBC2-5181EF842B31}"/>
              </a:ext>
            </a:extLst>
          </p:cNvPr>
          <p:cNvCxnSpPr>
            <a:cxnSpLocks/>
          </p:cNvCxnSpPr>
          <p:nvPr userDrawn="1"/>
        </p:nvCxnSpPr>
        <p:spPr>
          <a:xfrm>
            <a:off x="5409377" y="1098778"/>
            <a:ext cx="3734623" cy="0"/>
          </a:xfrm>
          <a:prstGeom prst="line">
            <a:avLst/>
          </a:prstGeom>
          <a:ln w="28575">
            <a:solidFill>
              <a:srgbClr val="3E5A2D"/>
            </a:solidFill>
          </a:ln>
        </p:spPr>
        <p:style>
          <a:lnRef idx="1">
            <a:schemeClr val="accent1"/>
          </a:lnRef>
          <a:fillRef idx="0">
            <a:schemeClr val="accent1"/>
          </a:fillRef>
          <a:effectRef idx="0">
            <a:schemeClr val="accent1"/>
          </a:effectRef>
          <a:fontRef idx="minor">
            <a:schemeClr val="tx1"/>
          </a:fontRef>
        </p:style>
      </p:cxnSp>
      <p:cxnSp>
        <p:nvCxnSpPr>
          <p:cNvPr id="9" name="Gerade Verbindung 8">
            <a:extLst>
              <a:ext uri="{FF2B5EF4-FFF2-40B4-BE49-F238E27FC236}">
                <a16:creationId xmlns:a16="http://schemas.microsoft.com/office/drawing/2014/main" id="{C28B42E2-6247-2E61-1B3E-38A1F814584B}"/>
              </a:ext>
            </a:extLst>
          </p:cNvPr>
          <p:cNvCxnSpPr>
            <a:cxnSpLocks/>
          </p:cNvCxnSpPr>
          <p:nvPr userDrawn="1"/>
        </p:nvCxnSpPr>
        <p:spPr>
          <a:xfrm>
            <a:off x="5727974" y="1004043"/>
            <a:ext cx="1098515" cy="0"/>
          </a:xfrm>
          <a:prstGeom prst="line">
            <a:avLst/>
          </a:prstGeom>
          <a:ln w="28575">
            <a:solidFill>
              <a:srgbClr val="A9D18E"/>
            </a:solidFill>
          </a:ln>
        </p:spPr>
        <p:style>
          <a:lnRef idx="1">
            <a:schemeClr val="accent1"/>
          </a:lnRef>
          <a:fillRef idx="0">
            <a:schemeClr val="accent1"/>
          </a:fillRef>
          <a:effectRef idx="0">
            <a:schemeClr val="accent1"/>
          </a:effectRef>
          <a:fontRef idx="minor">
            <a:schemeClr val="tx1"/>
          </a:fontRef>
        </p:style>
      </p:cxnSp>
      <p:sp>
        <p:nvSpPr>
          <p:cNvPr id="17" name="Abgerundetes Rechteck 11">
            <a:extLst>
              <a:ext uri="{FF2B5EF4-FFF2-40B4-BE49-F238E27FC236}">
                <a16:creationId xmlns:a16="http://schemas.microsoft.com/office/drawing/2014/main" id="{872E5DFE-B903-4A05-91E6-1E8616C9B5CD}"/>
              </a:ext>
            </a:extLst>
          </p:cNvPr>
          <p:cNvSpPr/>
          <p:nvPr userDrawn="1"/>
        </p:nvSpPr>
        <p:spPr>
          <a:xfrm>
            <a:off x="265794" y="1313595"/>
            <a:ext cx="8599237" cy="5034053"/>
          </a:xfrm>
          <a:prstGeom prst="roundRect">
            <a:avLst>
              <a:gd name="adj" fmla="val 3782"/>
            </a:avLst>
          </a:prstGeom>
          <a:noFill/>
          <a:ln w="19050">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itle 1"/>
          <p:cNvSpPr>
            <a:spLocks noGrp="1"/>
          </p:cNvSpPr>
          <p:nvPr>
            <p:ph type="title"/>
          </p:nvPr>
        </p:nvSpPr>
        <p:spPr>
          <a:xfrm>
            <a:off x="265793" y="727979"/>
            <a:ext cx="7886700" cy="1325563"/>
          </a:xfrm>
          <a:prstGeom prst="rect">
            <a:avLst/>
          </a:prstGeom>
        </p:spPr>
        <p:txBody>
          <a:bodyPr/>
          <a:lstStyle>
            <a:lvl1pPr>
              <a:defRPr lang="en-US" sz="2600" i="0" kern="1200" dirty="0">
                <a:solidFill>
                  <a:srgbClr val="3E5A2D"/>
                </a:solidFill>
                <a:latin typeface="+mj-lt"/>
                <a:ea typeface="+mn-ea"/>
                <a:cs typeface="Calibri" panose="020F0502020204030204" pitchFamily="34" charset="0"/>
              </a:defRPr>
            </a:lvl1pPr>
          </a:lstStyle>
          <a:p>
            <a:endParaRPr lang="en-US" dirty="0"/>
          </a:p>
        </p:txBody>
      </p:sp>
      <p:sp>
        <p:nvSpPr>
          <p:cNvPr id="23" name="Content Placeholder 2"/>
          <p:cNvSpPr>
            <a:spLocks noGrp="1"/>
          </p:cNvSpPr>
          <p:nvPr>
            <p:ph idx="1"/>
          </p:nvPr>
        </p:nvSpPr>
        <p:spPr>
          <a:xfrm>
            <a:off x="628650" y="1825625"/>
            <a:ext cx="7886700" cy="4351338"/>
          </a:xfrm>
          <a:prstGeom prst="rect">
            <a:avLst/>
          </a:prstGeo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6" name="Textfeld 15">
            <a:extLst>
              <a:ext uri="{FF2B5EF4-FFF2-40B4-BE49-F238E27FC236}">
                <a16:creationId xmlns:a16="http://schemas.microsoft.com/office/drawing/2014/main" id="{C470F627-B1C7-3951-E92E-CA79D86E63AD}"/>
              </a:ext>
            </a:extLst>
          </p:cNvPr>
          <p:cNvSpPr txBox="1"/>
          <p:nvPr userDrawn="1"/>
        </p:nvSpPr>
        <p:spPr>
          <a:xfrm>
            <a:off x="7105796" y="701337"/>
            <a:ext cx="1145309" cy="314060"/>
          </a:xfrm>
          <a:prstGeom prst="rect">
            <a:avLst/>
          </a:prstGeom>
          <a:solidFill>
            <a:srgbClr val="EAB086"/>
          </a:solidFill>
        </p:spPr>
        <p:txBody>
          <a:bodyPr wrap="square" rtlCol="0">
            <a:spAutoFit/>
          </a:bodyPr>
          <a:lstStyle/>
          <a:p>
            <a:pPr algn="ctr">
              <a:lnSpc>
                <a:spcPct val="150000"/>
              </a:lnSpc>
              <a:spcBef>
                <a:spcPts val="0"/>
              </a:spcBef>
            </a:pPr>
            <a:r>
              <a:rPr lang="de-DE" sz="1100" dirty="0">
                <a:effectLst/>
                <a:latin typeface="+mn-lt"/>
                <a:cs typeface="Arial" panose="020B0604020202020204" pitchFamily="34" charset="0"/>
              </a:rPr>
              <a:t>MIV.1_Wissen</a:t>
            </a:r>
            <a:endParaRPr lang="de-DE" sz="1100" dirty="0">
              <a:effectLst/>
              <a:latin typeface="+mn-lt"/>
              <a:ea typeface="Times New Roman" panose="02020603050405020304" pitchFamily="18" charset="0"/>
              <a:cs typeface="Arial" panose="020B0604020202020204" pitchFamily="34" charset="0"/>
            </a:endParaRPr>
          </a:p>
        </p:txBody>
      </p:sp>
      <p:pic>
        <p:nvPicPr>
          <p:cNvPr id="19" name="Grafik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7179" y="109504"/>
            <a:ext cx="1227852" cy="478879"/>
          </a:xfrm>
          <a:prstGeom prst="rect">
            <a:avLst/>
          </a:prstGeom>
        </p:spPr>
      </p:pic>
      <p:sp>
        <p:nvSpPr>
          <p:cNvPr id="24" name="Textfeld 23">
            <a:extLst>
              <a:ext uri="{FF2B5EF4-FFF2-40B4-BE49-F238E27FC236}">
                <a16:creationId xmlns:a16="http://schemas.microsoft.com/office/drawing/2014/main" id="{4543B4EE-FC07-7EA7-8E3E-C1931E198916}"/>
              </a:ext>
            </a:extLst>
          </p:cNvPr>
          <p:cNvSpPr txBox="1"/>
          <p:nvPr userDrawn="1"/>
        </p:nvSpPr>
        <p:spPr>
          <a:xfrm>
            <a:off x="8031900" y="558612"/>
            <a:ext cx="1112100" cy="261610"/>
          </a:xfrm>
          <a:prstGeom prst="rect">
            <a:avLst/>
          </a:prstGeom>
          <a:solidFill>
            <a:srgbClr val="EAB086"/>
          </a:solidFill>
        </p:spPr>
        <p:txBody>
          <a:bodyPr wrap="square" rtlCol="0">
            <a:spAutoFit/>
          </a:bodyPr>
          <a:lstStyle/>
          <a:p>
            <a:pPr algn="ctr"/>
            <a:r>
              <a:rPr lang="de-DE" sz="1100" dirty="0">
                <a:solidFill>
                  <a:schemeClr val="bg1"/>
                </a:solidFill>
                <a:latin typeface="+mj-lt"/>
                <a:cs typeface="Arial" panose="020B0604020202020204" pitchFamily="34" charset="0"/>
              </a:rPr>
              <a:t>Modul IV</a:t>
            </a:r>
          </a:p>
        </p:txBody>
      </p:sp>
      <p:sp>
        <p:nvSpPr>
          <p:cNvPr id="25" name="Textfeld 24">
            <a:extLst>
              <a:ext uri="{FF2B5EF4-FFF2-40B4-BE49-F238E27FC236}">
                <a16:creationId xmlns:a16="http://schemas.microsoft.com/office/drawing/2014/main" id="{092825DE-3914-49D9-A916-75189A64360B}"/>
              </a:ext>
            </a:extLst>
          </p:cNvPr>
          <p:cNvSpPr txBox="1"/>
          <p:nvPr userDrawn="1"/>
        </p:nvSpPr>
        <p:spPr>
          <a:xfrm>
            <a:off x="8002149" y="6474852"/>
            <a:ext cx="1153130" cy="276999"/>
          </a:xfrm>
          <a:prstGeom prst="rect">
            <a:avLst/>
          </a:prstGeom>
          <a:solidFill>
            <a:srgbClr val="C46229"/>
          </a:solidFill>
          <a:ln>
            <a:noFill/>
          </a:ln>
        </p:spPr>
        <p:txBody>
          <a:bodyPr wrap="square" rtlCol="0">
            <a:spAutoFit/>
          </a:bodyPr>
          <a:lstStyle/>
          <a:p>
            <a:pPr algn="ctr"/>
            <a:endParaRPr lang="de-DE" sz="1200" dirty="0">
              <a:latin typeface="+mj-lt"/>
              <a:cs typeface="Arial" panose="020B0604020202020204" pitchFamily="34" charset="0"/>
            </a:endParaRPr>
          </a:p>
        </p:txBody>
      </p:sp>
      <p:pic>
        <p:nvPicPr>
          <p:cNvPr id="26" name="Grafik 25">
            <a:extLst>
              <a:ext uri="{FF2B5EF4-FFF2-40B4-BE49-F238E27FC236}">
                <a16:creationId xmlns:a16="http://schemas.microsoft.com/office/drawing/2014/main" id="{3D2A98D7-D7D6-9F67-A4A1-277BF2EC36C6}"/>
              </a:ext>
            </a:extLst>
          </p:cNvPr>
          <p:cNvPicPr>
            <a:picLocks noChangeAspect="1"/>
          </p:cNvPicPr>
          <p:nvPr userDrawn="1"/>
        </p:nvPicPr>
        <p:blipFill>
          <a:blip r:embed="rId3"/>
          <a:stretch>
            <a:fillRect/>
          </a:stretch>
        </p:blipFill>
        <p:spPr>
          <a:xfrm>
            <a:off x="1103647" y="6435234"/>
            <a:ext cx="321642" cy="367127"/>
          </a:xfrm>
          <a:prstGeom prst="rect">
            <a:avLst/>
          </a:prstGeom>
        </p:spPr>
      </p:pic>
      <p:pic>
        <p:nvPicPr>
          <p:cNvPr id="27" name="Grafik 26" descr="EH_Logo_CMYK_D Briefkopf">
            <a:extLst>
              <a:ext uri="{FF2B5EF4-FFF2-40B4-BE49-F238E27FC236}">
                <a16:creationId xmlns:a16="http://schemas.microsoft.com/office/drawing/2014/main" id="{6BDBD01E-32A6-7B31-679B-D7F2C210069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7728" y="6461126"/>
            <a:ext cx="879060" cy="315345"/>
          </a:xfrm>
          <a:prstGeom prst="rect">
            <a:avLst/>
          </a:prstGeom>
          <a:noFill/>
          <a:ln>
            <a:noFill/>
          </a:ln>
        </p:spPr>
      </p:pic>
    </p:spTree>
    <p:extLst>
      <p:ext uri="{BB962C8B-B14F-4D97-AF65-F5344CB8AC3E}">
        <p14:creationId xmlns:p14="http://schemas.microsoft.com/office/powerpoint/2010/main" val="3694749063"/>
      </p:ext>
    </p:extLst>
  </p:cSld>
  <p:clrMapOvr>
    <a:masterClrMapping/>
  </p:clrMapOvr>
  <p:extLst>
    <p:ext uri="{DCECCB84-F9BA-43D5-87BE-67443E8EF086}">
      <p15:sldGuideLst xmlns:p15="http://schemas.microsoft.com/office/powerpoint/2012/main">
        <p15:guide id="1" orient="horz" pos="4269" userDrawn="1">
          <p15:clr>
            <a:srgbClr val="FBAE40"/>
          </p15:clr>
        </p15:guide>
        <p15:guide id="2" pos="55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MI.1_Wissen_Titel und Inhalt">
    <p:spTree>
      <p:nvGrpSpPr>
        <p:cNvPr id="1" name=""/>
        <p:cNvGrpSpPr/>
        <p:nvPr/>
      </p:nvGrpSpPr>
      <p:grpSpPr>
        <a:xfrm>
          <a:off x="0" y="0"/>
          <a:ext cx="0" cy="0"/>
          <a:chOff x="0" y="0"/>
          <a:chExt cx="0" cy="0"/>
        </a:xfrm>
      </p:grpSpPr>
      <p:cxnSp>
        <p:nvCxnSpPr>
          <p:cNvPr id="7" name="Gerade Verbindung 5">
            <a:extLst>
              <a:ext uri="{FF2B5EF4-FFF2-40B4-BE49-F238E27FC236}">
                <a16:creationId xmlns:a16="http://schemas.microsoft.com/office/drawing/2014/main" id="{4CB61C17-498B-F468-1F65-4844179FA3C5}"/>
              </a:ext>
            </a:extLst>
          </p:cNvPr>
          <p:cNvCxnSpPr/>
          <p:nvPr userDrawn="1"/>
        </p:nvCxnSpPr>
        <p:spPr>
          <a:xfrm>
            <a:off x="-24360" y="1212256"/>
            <a:ext cx="6277232" cy="0"/>
          </a:xfrm>
          <a:prstGeom prst="line">
            <a:avLst/>
          </a:prstGeom>
          <a:ln w="28575">
            <a:solidFill>
              <a:srgbClr val="C46229"/>
            </a:solidFill>
          </a:ln>
        </p:spPr>
        <p:style>
          <a:lnRef idx="1">
            <a:schemeClr val="accent1"/>
          </a:lnRef>
          <a:fillRef idx="0">
            <a:schemeClr val="accent1"/>
          </a:fillRef>
          <a:effectRef idx="0">
            <a:schemeClr val="accent1"/>
          </a:effectRef>
          <a:fontRef idx="minor">
            <a:schemeClr val="tx1"/>
          </a:fontRef>
        </p:style>
      </p:cxnSp>
      <p:cxnSp>
        <p:nvCxnSpPr>
          <p:cNvPr id="8" name="Gerade Verbindung 6">
            <a:extLst>
              <a:ext uri="{FF2B5EF4-FFF2-40B4-BE49-F238E27FC236}">
                <a16:creationId xmlns:a16="http://schemas.microsoft.com/office/drawing/2014/main" id="{35775A02-B605-080A-FBC2-5181EF842B31}"/>
              </a:ext>
            </a:extLst>
          </p:cNvPr>
          <p:cNvCxnSpPr>
            <a:cxnSpLocks/>
          </p:cNvCxnSpPr>
          <p:nvPr userDrawn="1"/>
        </p:nvCxnSpPr>
        <p:spPr>
          <a:xfrm>
            <a:off x="5409377" y="1098778"/>
            <a:ext cx="3734623" cy="0"/>
          </a:xfrm>
          <a:prstGeom prst="line">
            <a:avLst/>
          </a:prstGeom>
          <a:ln w="28575">
            <a:solidFill>
              <a:srgbClr val="3E5A2D"/>
            </a:solidFill>
          </a:ln>
        </p:spPr>
        <p:style>
          <a:lnRef idx="1">
            <a:schemeClr val="accent1"/>
          </a:lnRef>
          <a:fillRef idx="0">
            <a:schemeClr val="accent1"/>
          </a:fillRef>
          <a:effectRef idx="0">
            <a:schemeClr val="accent1"/>
          </a:effectRef>
          <a:fontRef idx="minor">
            <a:schemeClr val="tx1"/>
          </a:fontRef>
        </p:style>
      </p:cxnSp>
      <p:cxnSp>
        <p:nvCxnSpPr>
          <p:cNvPr id="9" name="Gerade Verbindung 8">
            <a:extLst>
              <a:ext uri="{FF2B5EF4-FFF2-40B4-BE49-F238E27FC236}">
                <a16:creationId xmlns:a16="http://schemas.microsoft.com/office/drawing/2014/main" id="{C28B42E2-6247-2E61-1B3E-38A1F814584B}"/>
              </a:ext>
            </a:extLst>
          </p:cNvPr>
          <p:cNvCxnSpPr>
            <a:cxnSpLocks/>
          </p:cNvCxnSpPr>
          <p:nvPr userDrawn="1"/>
        </p:nvCxnSpPr>
        <p:spPr>
          <a:xfrm>
            <a:off x="5727974" y="1004043"/>
            <a:ext cx="1098515" cy="0"/>
          </a:xfrm>
          <a:prstGeom prst="line">
            <a:avLst/>
          </a:prstGeom>
          <a:ln w="28575">
            <a:solidFill>
              <a:srgbClr val="A9D18E"/>
            </a:solidFill>
          </a:ln>
        </p:spPr>
        <p:style>
          <a:lnRef idx="1">
            <a:schemeClr val="accent1"/>
          </a:lnRef>
          <a:fillRef idx="0">
            <a:schemeClr val="accent1"/>
          </a:fillRef>
          <a:effectRef idx="0">
            <a:schemeClr val="accent1"/>
          </a:effectRef>
          <a:fontRef idx="minor">
            <a:schemeClr val="tx1"/>
          </a:fontRef>
        </p:style>
      </p:cxnSp>
      <p:sp>
        <p:nvSpPr>
          <p:cNvPr id="17" name="Abgerundetes Rechteck 11">
            <a:extLst>
              <a:ext uri="{FF2B5EF4-FFF2-40B4-BE49-F238E27FC236}">
                <a16:creationId xmlns:a16="http://schemas.microsoft.com/office/drawing/2014/main" id="{872E5DFE-B903-4A05-91E6-1E8616C9B5CD}"/>
              </a:ext>
            </a:extLst>
          </p:cNvPr>
          <p:cNvSpPr/>
          <p:nvPr userDrawn="1"/>
        </p:nvSpPr>
        <p:spPr>
          <a:xfrm>
            <a:off x="265794" y="1313595"/>
            <a:ext cx="8599237" cy="5034053"/>
          </a:xfrm>
          <a:prstGeom prst="roundRect">
            <a:avLst>
              <a:gd name="adj" fmla="val 3782"/>
            </a:avLst>
          </a:prstGeom>
          <a:noFill/>
          <a:ln w="19050">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itle 1"/>
          <p:cNvSpPr>
            <a:spLocks noGrp="1"/>
          </p:cNvSpPr>
          <p:nvPr>
            <p:ph type="title"/>
          </p:nvPr>
        </p:nvSpPr>
        <p:spPr>
          <a:xfrm>
            <a:off x="265793" y="727979"/>
            <a:ext cx="7886700" cy="1325563"/>
          </a:xfrm>
          <a:prstGeom prst="rect">
            <a:avLst/>
          </a:prstGeom>
        </p:spPr>
        <p:txBody>
          <a:bodyPr/>
          <a:lstStyle>
            <a:lvl1pPr>
              <a:defRPr lang="en-US" sz="2600" i="0" kern="1200" dirty="0">
                <a:solidFill>
                  <a:srgbClr val="3E5A2D"/>
                </a:solidFill>
                <a:latin typeface="+mj-lt"/>
                <a:ea typeface="+mn-ea"/>
                <a:cs typeface="Calibri" panose="020F0502020204030204" pitchFamily="34" charset="0"/>
              </a:defRPr>
            </a:lvl1pPr>
          </a:lstStyle>
          <a:p>
            <a:r>
              <a:rPr lang="de-DE" dirty="0"/>
              <a:t>Mastertitelformat bearbeiten</a:t>
            </a:r>
            <a:endParaRPr lang="en-US" dirty="0"/>
          </a:p>
        </p:txBody>
      </p:sp>
      <p:sp>
        <p:nvSpPr>
          <p:cNvPr id="23" name="Content Placeholder 2"/>
          <p:cNvSpPr>
            <a:spLocks noGrp="1"/>
          </p:cNvSpPr>
          <p:nvPr>
            <p:ph idx="1"/>
          </p:nvPr>
        </p:nvSpPr>
        <p:spPr>
          <a:xfrm>
            <a:off x="628650" y="1825625"/>
            <a:ext cx="7886700" cy="4351338"/>
          </a:xfrm>
          <a:prstGeom prst="rect">
            <a:avLst/>
          </a:prstGeo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6" name="Textfeld 15">
            <a:extLst>
              <a:ext uri="{FF2B5EF4-FFF2-40B4-BE49-F238E27FC236}">
                <a16:creationId xmlns:a16="http://schemas.microsoft.com/office/drawing/2014/main" id="{C470F627-B1C7-3951-E92E-CA79D86E63AD}"/>
              </a:ext>
            </a:extLst>
          </p:cNvPr>
          <p:cNvSpPr txBox="1"/>
          <p:nvPr userDrawn="1"/>
        </p:nvSpPr>
        <p:spPr>
          <a:xfrm>
            <a:off x="7105796" y="701337"/>
            <a:ext cx="1145309" cy="314060"/>
          </a:xfrm>
          <a:prstGeom prst="rect">
            <a:avLst/>
          </a:prstGeom>
          <a:solidFill>
            <a:srgbClr val="EAB086"/>
          </a:solidFill>
        </p:spPr>
        <p:txBody>
          <a:bodyPr wrap="square" rtlCol="0">
            <a:spAutoFit/>
          </a:bodyPr>
          <a:lstStyle/>
          <a:p>
            <a:pPr algn="ctr">
              <a:lnSpc>
                <a:spcPct val="150000"/>
              </a:lnSpc>
              <a:spcBef>
                <a:spcPts val="0"/>
              </a:spcBef>
            </a:pPr>
            <a:r>
              <a:rPr lang="de-DE" sz="1100" dirty="0">
                <a:effectLst/>
                <a:latin typeface="+mn-lt"/>
                <a:cs typeface="Arial" panose="020B0604020202020204" pitchFamily="34" charset="0"/>
              </a:rPr>
              <a:t>MIV.1_Wissen</a:t>
            </a:r>
            <a:endParaRPr lang="de-DE" sz="1100" dirty="0">
              <a:effectLst/>
              <a:latin typeface="+mn-lt"/>
              <a:ea typeface="Times New Roman" panose="02020603050405020304" pitchFamily="18" charset="0"/>
              <a:cs typeface="Arial" panose="020B0604020202020204" pitchFamily="34" charset="0"/>
            </a:endParaRPr>
          </a:p>
        </p:txBody>
      </p:sp>
      <p:pic>
        <p:nvPicPr>
          <p:cNvPr id="19" name="Grafik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7179" y="109504"/>
            <a:ext cx="1227852" cy="478879"/>
          </a:xfrm>
          <a:prstGeom prst="rect">
            <a:avLst/>
          </a:prstGeom>
        </p:spPr>
      </p:pic>
      <p:sp>
        <p:nvSpPr>
          <p:cNvPr id="24" name="Textfeld 23">
            <a:extLst>
              <a:ext uri="{FF2B5EF4-FFF2-40B4-BE49-F238E27FC236}">
                <a16:creationId xmlns:a16="http://schemas.microsoft.com/office/drawing/2014/main" id="{4543B4EE-FC07-7EA7-8E3E-C1931E198916}"/>
              </a:ext>
            </a:extLst>
          </p:cNvPr>
          <p:cNvSpPr txBox="1"/>
          <p:nvPr userDrawn="1"/>
        </p:nvSpPr>
        <p:spPr>
          <a:xfrm>
            <a:off x="8031900" y="558612"/>
            <a:ext cx="1112100" cy="261610"/>
          </a:xfrm>
          <a:prstGeom prst="rect">
            <a:avLst/>
          </a:prstGeom>
          <a:solidFill>
            <a:srgbClr val="EAB086"/>
          </a:solidFill>
        </p:spPr>
        <p:txBody>
          <a:bodyPr wrap="square" rtlCol="0">
            <a:spAutoFit/>
          </a:bodyPr>
          <a:lstStyle/>
          <a:p>
            <a:pPr algn="ctr"/>
            <a:r>
              <a:rPr lang="de-DE" sz="1100" dirty="0">
                <a:solidFill>
                  <a:schemeClr val="bg1"/>
                </a:solidFill>
                <a:latin typeface="+mj-lt"/>
                <a:cs typeface="Arial" panose="020B0604020202020204" pitchFamily="34" charset="0"/>
              </a:rPr>
              <a:t>Modul IV</a:t>
            </a:r>
          </a:p>
        </p:txBody>
      </p:sp>
      <p:pic>
        <p:nvPicPr>
          <p:cNvPr id="26" name="Grafik 25">
            <a:extLst>
              <a:ext uri="{FF2B5EF4-FFF2-40B4-BE49-F238E27FC236}">
                <a16:creationId xmlns:a16="http://schemas.microsoft.com/office/drawing/2014/main" id="{3D2A98D7-D7D6-9F67-A4A1-277BF2EC36C6}"/>
              </a:ext>
            </a:extLst>
          </p:cNvPr>
          <p:cNvPicPr>
            <a:picLocks noChangeAspect="1"/>
          </p:cNvPicPr>
          <p:nvPr userDrawn="1"/>
        </p:nvPicPr>
        <p:blipFill>
          <a:blip r:embed="rId3"/>
          <a:stretch>
            <a:fillRect/>
          </a:stretch>
        </p:blipFill>
        <p:spPr>
          <a:xfrm>
            <a:off x="1103647" y="6435234"/>
            <a:ext cx="321642" cy="367127"/>
          </a:xfrm>
          <a:prstGeom prst="rect">
            <a:avLst/>
          </a:prstGeom>
        </p:spPr>
      </p:pic>
      <p:pic>
        <p:nvPicPr>
          <p:cNvPr id="27" name="Grafik 26" descr="EH_Logo_CMYK_D Briefkopf">
            <a:extLst>
              <a:ext uri="{FF2B5EF4-FFF2-40B4-BE49-F238E27FC236}">
                <a16:creationId xmlns:a16="http://schemas.microsoft.com/office/drawing/2014/main" id="{6BDBD01E-32A6-7B31-679B-D7F2C210069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7728" y="6461126"/>
            <a:ext cx="879060" cy="315345"/>
          </a:xfrm>
          <a:prstGeom prst="rect">
            <a:avLst/>
          </a:prstGeom>
          <a:noFill/>
          <a:ln>
            <a:noFill/>
          </a:ln>
        </p:spPr>
      </p:pic>
    </p:spTree>
    <p:extLst>
      <p:ext uri="{BB962C8B-B14F-4D97-AF65-F5344CB8AC3E}">
        <p14:creationId xmlns:p14="http://schemas.microsoft.com/office/powerpoint/2010/main" val="819611937"/>
      </p:ext>
    </p:extLst>
  </p:cSld>
  <p:clrMapOvr>
    <a:masterClrMapping/>
  </p:clrMapOvr>
  <p:extLst>
    <p:ext uri="{DCECCB84-F9BA-43D5-87BE-67443E8EF086}">
      <p15:sldGuideLst xmlns:p15="http://schemas.microsoft.com/office/powerpoint/2012/main">
        <p15:guide id="1" orient="horz" pos="4269">
          <p15:clr>
            <a:srgbClr val="FBAE40"/>
          </p15:clr>
        </p15:guide>
        <p15:guide id="2" pos="55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1_Wissen_Titelfolie">
    <p:spTree>
      <p:nvGrpSpPr>
        <p:cNvPr id="1" name=""/>
        <p:cNvGrpSpPr/>
        <p:nvPr/>
      </p:nvGrpSpPr>
      <p:grpSpPr>
        <a:xfrm>
          <a:off x="0" y="0"/>
          <a:ext cx="0" cy="0"/>
          <a:chOff x="0" y="0"/>
          <a:chExt cx="0" cy="0"/>
        </a:xfrm>
      </p:grpSpPr>
      <p:sp>
        <p:nvSpPr>
          <p:cNvPr id="23" name="Textfeld 22">
            <a:extLst>
              <a:ext uri="{FF2B5EF4-FFF2-40B4-BE49-F238E27FC236}">
                <a16:creationId xmlns:a16="http://schemas.microsoft.com/office/drawing/2014/main" id="{97E33219-442A-6876-34D4-AEA2FBC4BF7A}"/>
              </a:ext>
            </a:extLst>
          </p:cNvPr>
          <p:cNvSpPr txBox="1"/>
          <p:nvPr userDrawn="1"/>
        </p:nvSpPr>
        <p:spPr>
          <a:xfrm>
            <a:off x="233373" y="6094882"/>
            <a:ext cx="3707026" cy="553998"/>
          </a:xfrm>
          <a:prstGeom prst="rect">
            <a:avLst/>
          </a:prstGeom>
          <a:noFill/>
          <a:ln w="28575">
            <a:solidFill>
              <a:schemeClr val="bg1"/>
            </a:solidFill>
          </a:ln>
        </p:spPr>
        <p:txBody>
          <a:bodyPr wrap="square" rtlCol="0">
            <a:spAutoFit/>
          </a:bodyPr>
          <a:lstStyle/>
          <a:p>
            <a:pPr marL="180975"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QuebIn – Qualitätsentwicklung bindungsbezogener Interaktionen in Kindertageseinrichtungen</a:t>
            </a:r>
          </a:p>
          <a:p>
            <a:pPr marL="180975"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2"/>
              </a:rPr>
              <a:t>www.quebin.de</a:t>
            </a:r>
            <a:endParaRPr kumimoji="0" lang="de-DE"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2" name="Grafik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27811" y="540504"/>
            <a:ext cx="2309607" cy="1202336"/>
          </a:xfrm>
          <a:prstGeom prst="rect">
            <a:avLst/>
          </a:prstGeom>
        </p:spPr>
      </p:pic>
      <p:pic>
        <p:nvPicPr>
          <p:cNvPr id="3" name="Grafik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42807" y="5834013"/>
            <a:ext cx="1163782" cy="825612"/>
          </a:xfrm>
          <a:prstGeom prst="rect">
            <a:avLst/>
          </a:prstGeom>
        </p:spPr>
      </p:pic>
      <p:pic>
        <p:nvPicPr>
          <p:cNvPr id="4" name="Grafik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940399" y="5685295"/>
            <a:ext cx="820073" cy="949078"/>
          </a:xfrm>
          <a:prstGeom prst="rect">
            <a:avLst/>
          </a:prstGeom>
        </p:spPr>
      </p:pic>
      <p:pic>
        <p:nvPicPr>
          <p:cNvPr id="5" name="Grafik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887534" y="5666731"/>
            <a:ext cx="2355273" cy="982149"/>
          </a:xfrm>
          <a:prstGeom prst="rect">
            <a:avLst/>
          </a:prstGeom>
        </p:spPr>
      </p:pic>
      <p:sp>
        <p:nvSpPr>
          <p:cNvPr id="8" name="Gleichschenkliges Dreieck 7">
            <a:extLst>
              <a:ext uri="{FF2B5EF4-FFF2-40B4-BE49-F238E27FC236}">
                <a16:creationId xmlns:a16="http://schemas.microsoft.com/office/drawing/2014/main" id="{391B9C44-E23F-8426-95E6-D7EA35C767FF}"/>
              </a:ext>
            </a:extLst>
          </p:cNvPr>
          <p:cNvSpPr/>
          <p:nvPr userDrawn="1"/>
        </p:nvSpPr>
        <p:spPr>
          <a:xfrm rot="10800000">
            <a:off x="85090" y="-11577"/>
            <a:ext cx="1378585" cy="979805"/>
          </a:xfrm>
          <a:prstGeom prst="triangle">
            <a:avLst/>
          </a:prstGeom>
          <a:solidFill>
            <a:srgbClr val="3E5A2D"/>
          </a:solid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9" name="Gleichschenkliges Dreieck 8">
            <a:extLst>
              <a:ext uri="{FF2B5EF4-FFF2-40B4-BE49-F238E27FC236}">
                <a16:creationId xmlns:a16="http://schemas.microsoft.com/office/drawing/2014/main" id="{F4EAB80A-7E08-63E6-1DC6-4865DC82A1AC}"/>
              </a:ext>
            </a:extLst>
          </p:cNvPr>
          <p:cNvSpPr/>
          <p:nvPr userDrawn="1"/>
        </p:nvSpPr>
        <p:spPr>
          <a:xfrm rot="5400000">
            <a:off x="-144377" y="1168253"/>
            <a:ext cx="939800" cy="668020"/>
          </a:xfrm>
          <a:prstGeom prst="triangle">
            <a:avLst/>
          </a:prstGeom>
          <a:solidFill>
            <a:srgbClr val="EAB086"/>
          </a:solidFill>
          <a:ln>
            <a:solidFill>
              <a:srgbClr val="EAB0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10" name="Gleichschenkliges Dreieck 9">
            <a:extLst>
              <a:ext uri="{FF2B5EF4-FFF2-40B4-BE49-F238E27FC236}">
                <a16:creationId xmlns:a16="http://schemas.microsoft.com/office/drawing/2014/main" id="{5A5C5B29-5070-9203-8EBB-C54C26E8AD6D}"/>
              </a:ext>
            </a:extLst>
          </p:cNvPr>
          <p:cNvSpPr/>
          <p:nvPr userDrawn="1"/>
        </p:nvSpPr>
        <p:spPr>
          <a:xfrm rot="18819946">
            <a:off x="1179830" y="641203"/>
            <a:ext cx="1144905" cy="813435"/>
          </a:xfrm>
          <a:prstGeom prst="triangle">
            <a:avLst/>
          </a:prstGeom>
          <a:solidFill>
            <a:srgbClr val="C46229"/>
          </a:solidFill>
          <a:ln>
            <a:solidFill>
              <a:srgbClr val="C4622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1" name="Gleichschenkliges Dreieck 10">
            <a:extLst>
              <a:ext uri="{FF2B5EF4-FFF2-40B4-BE49-F238E27FC236}">
                <a16:creationId xmlns:a16="http://schemas.microsoft.com/office/drawing/2014/main" id="{D125A5CC-596C-29EF-9A7F-58DFF40F2185}"/>
              </a:ext>
            </a:extLst>
          </p:cNvPr>
          <p:cNvSpPr/>
          <p:nvPr userDrawn="1"/>
        </p:nvSpPr>
        <p:spPr>
          <a:xfrm rot="14511490">
            <a:off x="827723" y="1723560"/>
            <a:ext cx="524510" cy="452755"/>
          </a:xfrm>
          <a:prstGeom prst="triangle">
            <a:avLst/>
          </a:prstGeom>
          <a:solidFill>
            <a:srgbClr val="A9CD90"/>
          </a:solidFill>
          <a:ln>
            <a:solidFill>
              <a:srgbClr val="A9CD9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2" name="Abgerundetes Rechteck 11">
            <a:extLst>
              <a:ext uri="{FF2B5EF4-FFF2-40B4-BE49-F238E27FC236}">
                <a16:creationId xmlns:a16="http://schemas.microsoft.com/office/drawing/2014/main" id="{BD2FE919-138C-47D7-8CD0-FBC54554C527}"/>
              </a:ext>
            </a:extLst>
          </p:cNvPr>
          <p:cNvSpPr/>
          <p:nvPr userDrawn="1"/>
        </p:nvSpPr>
        <p:spPr>
          <a:xfrm>
            <a:off x="403905" y="2260253"/>
            <a:ext cx="8287421" cy="2101094"/>
          </a:xfrm>
          <a:prstGeom prst="roundRect">
            <a:avLst>
              <a:gd name="adj" fmla="val 3782"/>
            </a:avLst>
          </a:prstGeom>
          <a:noFill/>
          <a:ln w="19050">
            <a:solidFill>
              <a:srgbClr val="A9CD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6" name="Textfeld 5">
            <a:extLst>
              <a:ext uri="{FF2B5EF4-FFF2-40B4-BE49-F238E27FC236}">
                <a16:creationId xmlns:a16="http://schemas.microsoft.com/office/drawing/2014/main" id="{B9217BCB-F575-4246-AB3D-20A200867137}"/>
              </a:ext>
            </a:extLst>
          </p:cNvPr>
          <p:cNvSpPr txBox="1"/>
          <p:nvPr userDrawn="1"/>
        </p:nvSpPr>
        <p:spPr>
          <a:xfrm>
            <a:off x="452674" y="2269786"/>
            <a:ext cx="8109974" cy="238526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Urheberrechtshinweis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500" b="1"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2025 Evangelische Hochschule Freiburg, Zentrum für Kinder- und Jugendforschung.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Alle Rechte vorbehalten.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Die Inhalte dieser Präsentation sind urheberrechtlich geschützt. Die Präsentationsfolien dürfen für Fort- und Weiterbildungszwecke verwendet, an den jeweiligen Schulungskontext angepasst und damit bearbeitet werden, sofern die ursprünglichen Urheber namentlich genannt werden. Die Vervielfältigung und Verbreitung der Präsentationsfolien für gewerbliche oder kommerzielle Zwecke ist untersagt.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15" name="Abgerundetes Rechteck 11">
            <a:extLst>
              <a:ext uri="{FF2B5EF4-FFF2-40B4-BE49-F238E27FC236}">
                <a16:creationId xmlns:a16="http://schemas.microsoft.com/office/drawing/2014/main" id="{4A256276-0A4A-4554-A117-26E21AAB32F6}"/>
              </a:ext>
            </a:extLst>
          </p:cNvPr>
          <p:cNvSpPr/>
          <p:nvPr userDrawn="1"/>
        </p:nvSpPr>
        <p:spPr>
          <a:xfrm>
            <a:off x="403905" y="4480925"/>
            <a:ext cx="8287421" cy="1041908"/>
          </a:xfrm>
          <a:prstGeom prst="roundRect">
            <a:avLst>
              <a:gd name="adj" fmla="val 3782"/>
            </a:avLst>
          </a:prstGeom>
          <a:noFill/>
          <a:ln w="19050">
            <a:solidFill>
              <a:srgbClr val="EAB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6" name="Textfeld 15">
            <a:extLst>
              <a:ext uri="{FF2B5EF4-FFF2-40B4-BE49-F238E27FC236}">
                <a16:creationId xmlns:a16="http://schemas.microsoft.com/office/drawing/2014/main" id="{FA3632BE-8CBE-4C33-9264-EF476F2C9295}"/>
              </a:ext>
            </a:extLst>
          </p:cNvPr>
          <p:cNvSpPr txBox="1"/>
          <p:nvPr userDrawn="1"/>
        </p:nvSpPr>
        <p:spPr>
          <a:xfrm>
            <a:off x="452674" y="4490819"/>
            <a:ext cx="8109974" cy="104644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500" b="1"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Zitationsvorschlag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Weltzien, D., Fröhlich-Gildhoff, K., Lorenzen, A., Maag, D. &amp; Ferber, J. (2025). </a:t>
            </a:r>
            <a:r>
              <a:rPr kumimoji="0" lang="de-DE" sz="14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MIV.1_Wissen: Spezifisches Interaktionsverhalten zur Förderung von Bindungssicherheit</a:t>
            </a: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[PowerPoint-Präsentation]. Verfügbar unter: https://www.eh-freiburg.de/quebin/materialien/  </a:t>
            </a:r>
          </a:p>
        </p:txBody>
      </p:sp>
    </p:spTree>
    <p:extLst>
      <p:ext uri="{BB962C8B-B14F-4D97-AF65-F5344CB8AC3E}">
        <p14:creationId xmlns:p14="http://schemas.microsoft.com/office/powerpoint/2010/main" val="90207772"/>
      </p:ext>
    </p:extLst>
  </p:cSld>
  <p:clrMapOvr>
    <a:masterClrMapping/>
  </p:clrMapOvr>
  <p:extLst>
    <p:ext uri="{DCECCB84-F9BA-43D5-87BE-67443E8EF086}">
      <p15:sldGuideLst xmlns:p15="http://schemas.microsoft.com/office/powerpoint/2012/main">
        <p15:guide id="1" orient="horz" pos="4201">
          <p15:clr>
            <a:srgbClr val="FBAE40"/>
          </p15:clr>
        </p15:guide>
        <p15:guide id="2" pos="5556">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396065"/>
      </p:ext>
    </p:extLst>
  </p:cSld>
  <p:clrMap bg1="lt1" tx1="dk1" bg2="lt2" tx2="dk2" accent1="accent1" accent2="accent2" accent3="accent3" accent4="accent4" accent5="accent5" accent6="accent6" hlink="hlink" folHlink="folHlink"/>
  <p:sldLayoutIdLst>
    <p:sldLayoutId id="2147483703" r:id="rId1"/>
    <p:sldLayoutId id="2147483672" r:id="rId2"/>
    <p:sldLayoutId id="2147483705" r:id="rId3"/>
    <p:sldLayoutId id="2147483707"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8053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707A0E-3919-1BF4-4ABC-E075078948EA}"/>
              </a:ext>
            </a:extLst>
          </p:cNvPr>
          <p:cNvSpPr>
            <a:spLocks noGrp="1"/>
          </p:cNvSpPr>
          <p:nvPr>
            <p:ph type="title"/>
          </p:nvPr>
        </p:nvSpPr>
        <p:spPr/>
        <p:txBody>
          <a:bodyPr/>
          <a:lstStyle/>
          <a:p>
            <a:r>
              <a:rPr kumimoji="0" lang="de-DE" b="0" u="none" strike="noStrike" kern="1200" cap="none" spc="0" normalizeH="0" baseline="0" noProof="0" dirty="0">
                <a:ln>
                  <a:noFill/>
                </a:ln>
                <a:solidFill>
                  <a:srgbClr val="70AD47">
                    <a:lumMod val="50000"/>
                  </a:srgbClr>
                </a:solidFill>
                <a:effectLst/>
                <a:uLnTx/>
                <a:uFillTx/>
                <a:ea typeface="+mn-ea"/>
                <a:cs typeface="Calibri" panose="020F0502020204030204" pitchFamily="34" charset="0"/>
              </a:rPr>
              <a:t>Handlungsebenen </a:t>
            </a:r>
            <a:r>
              <a:rPr kumimoji="0" lang="de-DE" b="0" u="none" strike="noStrike" kern="1200" cap="none" spc="0" normalizeH="0" baseline="0" noProof="0" dirty="0">
                <a:ln>
                  <a:noFill/>
                </a:ln>
                <a:solidFill>
                  <a:srgbClr val="70AD47">
                    <a:lumMod val="50000"/>
                  </a:srgbClr>
                </a:solidFill>
                <a:effectLst/>
                <a:uLnTx/>
                <a:uFillTx/>
                <a:cs typeface="Arial" panose="020B0604020202020204" pitchFamily="34" charset="0"/>
              </a:rPr>
              <a:t>III</a:t>
            </a:r>
            <a:br>
              <a:rPr lang="de-DE" sz="2400" b="1" i="0" dirty="0">
                <a:latin typeface="Arial" panose="020B0604020202020204" pitchFamily="34" charset="0"/>
                <a:cs typeface="Arial" panose="020B0604020202020204" pitchFamily="34" charset="0"/>
              </a:rPr>
            </a:br>
            <a:endParaRPr lang="de-DE" i="0" dirty="0"/>
          </a:p>
        </p:txBody>
      </p:sp>
      <p:sp>
        <p:nvSpPr>
          <p:cNvPr id="4" name="Inhaltsplatzhalter 2">
            <a:extLst>
              <a:ext uri="{FF2B5EF4-FFF2-40B4-BE49-F238E27FC236}">
                <a16:creationId xmlns:a16="http://schemas.microsoft.com/office/drawing/2014/main" id="{631470EE-5FBC-66BE-6306-93E65572B2A3}"/>
              </a:ext>
            </a:extLst>
          </p:cNvPr>
          <p:cNvSpPr txBox="1">
            <a:spLocks/>
          </p:cNvSpPr>
          <p:nvPr/>
        </p:nvSpPr>
        <p:spPr>
          <a:xfrm>
            <a:off x="368876" y="1552598"/>
            <a:ext cx="8096697" cy="3979232"/>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sz="1600" dirty="0">
              <a:solidFill>
                <a:schemeClr val="tx2">
                  <a:lumMod val="75000"/>
                </a:schemeClr>
              </a:solidFill>
              <a:latin typeface="Arial" panose="020B0604020202020204" pitchFamily="34" charset="0"/>
              <a:cs typeface="Arial" panose="020B0604020202020204" pitchFamily="34" charset="0"/>
            </a:endParaRPr>
          </a:p>
          <a:p>
            <a:pPr marL="0" indent="0">
              <a:lnSpc>
                <a:spcPct val="150000"/>
              </a:lnSpc>
              <a:buNone/>
            </a:pPr>
            <a:r>
              <a:rPr lang="de-DE" sz="1600" b="1" dirty="0">
                <a:latin typeface="Arial" panose="020B0604020202020204" pitchFamily="34" charset="0"/>
                <a:cs typeface="Arial" panose="020B0604020202020204" pitchFamily="34" charset="0"/>
              </a:rPr>
              <a:t>Interactive </a:t>
            </a:r>
            <a:r>
              <a:rPr lang="de-DE" sz="1600" b="1" dirty="0" err="1">
                <a:latin typeface="Arial" panose="020B0604020202020204" pitchFamily="34" charset="0"/>
                <a:cs typeface="Arial" panose="020B0604020202020204" pitchFamily="34" charset="0"/>
              </a:rPr>
              <a:t>repair</a:t>
            </a:r>
            <a:r>
              <a:rPr lang="de-DE" sz="1600" b="1" dirty="0">
                <a:latin typeface="Arial" panose="020B0604020202020204" pitchFamily="34" charset="0"/>
                <a:cs typeface="Arial" panose="020B0604020202020204" pitchFamily="34" charset="0"/>
              </a:rPr>
              <a:t> zur Beantwortung spezifischer kindlicher Bedürfnisse</a:t>
            </a:r>
          </a:p>
          <a:p>
            <a:pPr>
              <a:lnSpc>
                <a:spcPct val="150000"/>
              </a:lnSpc>
            </a:pPr>
            <a:r>
              <a:rPr lang="de-DE" sz="1600" dirty="0">
                <a:latin typeface="Arial" panose="020B0604020202020204" pitchFamily="34" charset="0"/>
                <a:cs typeface="Arial" panose="020B0604020202020204" pitchFamily="34" charset="0"/>
              </a:rPr>
              <a:t>Bei Missverständnissen oder Störungen in der Interaktion zwischen Bezugsperson und Kind kann eine intuitive interaktive Abstimmung erfolgen, um das Interaktionsverhalten „in Passung“ zu bringen. </a:t>
            </a:r>
          </a:p>
          <a:p>
            <a:pPr>
              <a:lnSpc>
                <a:spcPct val="150000"/>
              </a:lnSpc>
            </a:pPr>
            <a:r>
              <a:rPr lang="de-DE" sz="1600" dirty="0">
                <a:latin typeface="Arial" panose="020B0604020202020204" pitchFamily="34" charset="0"/>
                <a:cs typeface="Arial" panose="020B0604020202020204" pitchFamily="34" charset="0"/>
              </a:rPr>
              <a:t>Hierzu gibt es zahlreiche, vor allem US-amerikanische Forschungsstudien, die sich insbesondere auf die ersten Monate/Jahre der Kinder und ihre Bezugspersonen beziehen </a:t>
            </a:r>
            <a:r>
              <a:rPr lang="de-DE" sz="1200" dirty="0">
                <a:latin typeface="Arial" panose="020B0604020202020204" pitchFamily="34" charset="0"/>
                <a:cs typeface="Arial" panose="020B0604020202020204" pitchFamily="34" charset="0"/>
              </a:rPr>
              <a:t>(z. B. </a:t>
            </a:r>
            <a:r>
              <a:rPr lang="en-US" sz="1200" dirty="0">
                <a:latin typeface="Arial" panose="020B0604020202020204" pitchFamily="34" charset="0"/>
                <a:cs typeface="Arial" panose="020B0604020202020204" pitchFamily="34" charset="0"/>
              </a:rPr>
              <a:t>Beebe &amp; Steele, 2013; </a:t>
            </a:r>
            <a:r>
              <a:rPr lang="en-US" sz="1200" dirty="0" err="1">
                <a:latin typeface="Arial" panose="020B0604020202020204" pitchFamily="34" charset="0"/>
                <a:cs typeface="Arial" panose="020B0604020202020204" pitchFamily="34" charset="0"/>
              </a:rPr>
              <a:t>Schore</a:t>
            </a:r>
            <a:r>
              <a:rPr lang="en-US" sz="1200" dirty="0">
                <a:latin typeface="Arial" panose="020B0604020202020204" pitchFamily="34" charset="0"/>
                <a:cs typeface="Arial" panose="020B0604020202020204" pitchFamily="34" charset="0"/>
              </a:rPr>
              <a:t> &amp; </a:t>
            </a:r>
            <a:r>
              <a:rPr lang="en-US" sz="1200" dirty="0" err="1">
                <a:latin typeface="Arial" panose="020B0604020202020204" pitchFamily="34" charset="0"/>
                <a:cs typeface="Arial" panose="020B0604020202020204" pitchFamily="34" charset="0"/>
              </a:rPr>
              <a:t>Schore</a:t>
            </a:r>
            <a:r>
              <a:rPr lang="en-US" sz="1200" dirty="0">
                <a:latin typeface="Arial" panose="020B0604020202020204" pitchFamily="34" charset="0"/>
                <a:cs typeface="Arial" panose="020B0604020202020204" pitchFamily="34" charset="0"/>
              </a:rPr>
              <a:t>, 2008; Shai &amp; Belsky, 2011; </a:t>
            </a:r>
            <a:r>
              <a:rPr lang="de-DE" sz="1200" dirty="0" err="1">
                <a:latin typeface="Arial" panose="020B0604020202020204" pitchFamily="34" charset="0"/>
                <a:cs typeface="Arial" panose="020B0604020202020204" pitchFamily="34" charset="0"/>
              </a:rPr>
              <a:t>Tronick</a:t>
            </a:r>
            <a:r>
              <a:rPr lang="de-DE" sz="1200" dirty="0">
                <a:latin typeface="Arial" panose="020B0604020202020204" pitchFamily="34" charset="0"/>
                <a:cs typeface="Arial" panose="020B0604020202020204" pitchFamily="34" charset="0"/>
              </a:rPr>
              <a:t> &amp; </a:t>
            </a:r>
            <a:r>
              <a:rPr lang="de-DE" sz="1200" dirty="0" err="1">
                <a:latin typeface="Arial" panose="020B0604020202020204" pitchFamily="34" charset="0"/>
                <a:cs typeface="Arial" panose="020B0604020202020204" pitchFamily="34" charset="0"/>
              </a:rPr>
              <a:t>Gianino</a:t>
            </a:r>
            <a:r>
              <a:rPr lang="de-DE" sz="1200" dirty="0">
                <a:latin typeface="Arial" panose="020B0604020202020204" pitchFamily="34" charset="0"/>
                <a:cs typeface="Arial" panose="020B0604020202020204" pitchFamily="34" charset="0"/>
              </a:rPr>
              <a:t>, 1986</a:t>
            </a:r>
            <a:r>
              <a:rPr lang="en-US" sz="1200" dirty="0">
                <a:latin typeface="Arial" panose="020B0604020202020204" pitchFamily="34" charset="0"/>
                <a:cs typeface="Arial" panose="020B0604020202020204" pitchFamily="34" charset="0"/>
              </a:rPr>
              <a:t>).</a:t>
            </a:r>
          </a:p>
          <a:p>
            <a:pPr marL="0" indent="0">
              <a:buNone/>
            </a:pPr>
            <a:endParaRPr lang="de-DE" sz="1600" dirty="0">
              <a:solidFill>
                <a:schemeClr val="tx2">
                  <a:lumMod val="75000"/>
                </a:schemeClr>
              </a:solidFill>
              <a:latin typeface="Arial" panose="020B0604020202020204" pitchFamily="34" charset="0"/>
              <a:cs typeface="Arial" panose="020B0604020202020204" pitchFamily="34" charset="0"/>
            </a:endParaRPr>
          </a:p>
          <a:p>
            <a:pPr marL="0" indent="0">
              <a:buNone/>
            </a:pPr>
            <a:endParaRPr lang="de-DE" sz="1600" dirty="0">
              <a:solidFill>
                <a:schemeClr val="tx2">
                  <a:lumMod val="7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AutoNum type="arabicParenBoth"/>
            </a:pPr>
            <a:endParaRPr lang="de-DE" sz="1600" dirty="0">
              <a:solidFill>
                <a:schemeClr val="tx2">
                  <a:lumMod val="75000"/>
                </a:schemeClr>
              </a:solidFill>
              <a:latin typeface="Arial" panose="020B0604020202020204" pitchFamily="34" charset="0"/>
              <a:cs typeface="Arial" panose="020B0604020202020204" pitchFamily="34" charset="0"/>
            </a:endParaRPr>
          </a:p>
          <a:p>
            <a:pPr marL="0" indent="0">
              <a:buNone/>
            </a:pPr>
            <a:endParaRPr lang="de-DE" sz="1600" dirty="0">
              <a:solidFill>
                <a:schemeClr val="tx2">
                  <a:lumMod val="75000"/>
                </a:schemeClr>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de-DE" sz="1600" dirty="0">
              <a:solidFill>
                <a:schemeClr val="tx2">
                  <a:lumMod val="75000"/>
                </a:schemeClr>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de-DE" sz="1600" dirty="0">
              <a:solidFill>
                <a:schemeClr val="tx2">
                  <a:lumMod val="75000"/>
                </a:schemeClr>
              </a:solidFill>
              <a:latin typeface="Arial" panose="020B0604020202020204" pitchFamily="34" charset="0"/>
              <a:cs typeface="Arial" panose="020B0604020202020204" pitchFamily="34" charset="0"/>
            </a:endParaRPr>
          </a:p>
        </p:txBody>
      </p:sp>
      <p:sp>
        <p:nvSpPr>
          <p:cNvPr id="5" name="Textfeld 4">
            <a:extLst>
              <a:ext uri="{FF2B5EF4-FFF2-40B4-BE49-F238E27FC236}">
                <a16:creationId xmlns:a16="http://schemas.microsoft.com/office/drawing/2014/main" id="{AC092CE1-7750-3EDE-3C35-0F8FD46892A8}"/>
              </a:ext>
            </a:extLst>
          </p:cNvPr>
          <p:cNvSpPr txBox="1"/>
          <p:nvPr/>
        </p:nvSpPr>
        <p:spPr>
          <a:xfrm>
            <a:off x="7998543" y="6427806"/>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MIV.1_Folie 7</a:t>
            </a:r>
            <a:r>
              <a:rPr lang="de-DE" sz="1800" b="0" dirty="0">
                <a:solidFill>
                  <a:schemeClr val="bg1"/>
                </a:solidFill>
                <a:effectLst/>
                <a:latin typeface="+mj-lt"/>
                <a:ea typeface="Times New Roman" panose="02020603050405020304" pitchFamily="18" charset="0"/>
                <a:cs typeface="Arial" panose="020B0604020202020204" pitchFamily="34" charset="0"/>
              </a:rPr>
              <a:t> </a:t>
            </a:r>
            <a:endParaRPr lang="de-DE" sz="180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1713318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7F6B78-8218-6342-8062-488800B9A27E}"/>
              </a:ext>
            </a:extLst>
          </p:cNvPr>
          <p:cNvSpPr>
            <a:spLocks noGrp="1"/>
          </p:cNvSpPr>
          <p:nvPr>
            <p:ph type="title"/>
          </p:nvPr>
        </p:nvSpPr>
        <p:spPr>
          <a:xfrm>
            <a:off x="265793" y="377105"/>
            <a:ext cx="7886700" cy="1325563"/>
          </a:xfrm>
        </p:spPr>
        <p:txBody>
          <a:bodyPr/>
          <a:lstStyle/>
          <a:p>
            <a:r>
              <a:rPr lang="de-DE" sz="2400" dirty="0">
                <a:solidFill>
                  <a:schemeClr val="accent6">
                    <a:lumMod val="50000"/>
                  </a:schemeClr>
                </a:solidFill>
                <a:cs typeface="Calibri" panose="020F0502020204030204" pitchFamily="34" charset="0"/>
              </a:rPr>
              <a:t>Spezifisches Interaktionsverhalten zur </a:t>
            </a:r>
            <a:br>
              <a:rPr lang="de-DE" sz="2400" dirty="0">
                <a:solidFill>
                  <a:schemeClr val="accent6">
                    <a:lumMod val="50000"/>
                  </a:schemeClr>
                </a:solidFill>
                <a:cs typeface="Calibri" panose="020F0502020204030204" pitchFamily="34" charset="0"/>
              </a:rPr>
            </a:br>
            <a:r>
              <a:rPr lang="de-DE" sz="2400" dirty="0">
                <a:solidFill>
                  <a:schemeClr val="accent6">
                    <a:lumMod val="50000"/>
                  </a:schemeClr>
                </a:solidFill>
                <a:cs typeface="Calibri" panose="020F0502020204030204" pitchFamily="34" charset="0"/>
              </a:rPr>
              <a:t>Förderung von Bindungssicherheit</a:t>
            </a:r>
            <a:br>
              <a:rPr lang="de-DE" sz="3200" i="1" dirty="0">
                <a:solidFill>
                  <a:schemeClr val="accent6">
                    <a:lumMod val="50000"/>
                  </a:schemeClr>
                </a:solidFill>
                <a:latin typeface="Brush Script MT" panose="03060802040406070304" pitchFamily="66" charset="0"/>
                <a:cs typeface="Calibri" panose="020F0502020204030204" pitchFamily="34" charset="0"/>
              </a:rPr>
            </a:br>
            <a:endParaRPr lang="de-DE" dirty="0"/>
          </a:p>
        </p:txBody>
      </p:sp>
      <p:sp>
        <p:nvSpPr>
          <p:cNvPr id="25" name="Textfeld 24">
            <a:extLst>
              <a:ext uri="{FF2B5EF4-FFF2-40B4-BE49-F238E27FC236}">
                <a16:creationId xmlns:a16="http://schemas.microsoft.com/office/drawing/2014/main" id="{2BDBC30C-1FDB-E34D-FC25-901C2AFEE5BF}"/>
              </a:ext>
            </a:extLst>
          </p:cNvPr>
          <p:cNvSpPr txBox="1"/>
          <p:nvPr/>
        </p:nvSpPr>
        <p:spPr>
          <a:xfrm>
            <a:off x="7998543" y="6427806"/>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MIV.1_Folie 8</a:t>
            </a:r>
            <a:r>
              <a:rPr lang="de-DE" sz="1800" b="0" dirty="0">
                <a:solidFill>
                  <a:schemeClr val="bg1"/>
                </a:solidFill>
                <a:effectLst/>
                <a:latin typeface="+mj-lt"/>
                <a:ea typeface="Times New Roman" panose="02020603050405020304" pitchFamily="18" charset="0"/>
                <a:cs typeface="Arial" panose="020B0604020202020204" pitchFamily="34" charset="0"/>
              </a:rPr>
              <a:t> </a:t>
            </a:r>
            <a:endParaRPr lang="de-DE" sz="1800" dirty="0">
              <a:solidFill>
                <a:schemeClr val="bg1"/>
              </a:solidFill>
              <a:latin typeface="+mj-lt"/>
              <a:cs typeface="Arial" panose="020B0604020202020204" pitchFamily="34" charset="0"/>
            </a:endParaRPr>
          </a:p>
        </p:txBody>
      </p:sp>
      <p:grpSp>
        <p:nvGrpSpPr>
          <p:cNvPr id="3" name="Gruppieren 2"/>
          <p:cNvGrpSpPr/>
          <p:nvPr/>
        </p:nvGrpSpPr>
        <p:grpSpPr>
          <a:xfrm>
            <a:off x="567269" y="1781895"/>
            <a:ext cx="8241294" cy="4440992"/>
            <a:chOff x="567269" y="1781895"/>
            <a:chExt cx="8241294" cy="4440992"/>
          </a:xfrm>
        </p:grpSpPr>
        <p:sp>
          <p:nvSpPr>
            <p:cNvPr id="6" name="Textfeld 5">
              <a:extLst>
                <a:ext uri="{FF2B5EF4-FFF2-40B4-BE49-F238E27FC236}">
                  <a16:creationId xmlns:a16="http://schemas.microsoft.com/office/drawing/2014/main" id="{1326C957-658E-F9E6-201C-FE40BF34CE06}"/>
                </a:ext>
              </a:extLst>
            </p:cNvPr>
            <p:cNvSpPr txBox="1"/>
            <p:nvPr/>
          </p:nvSpPr>
          <p:spPr>
            <a:xfrm>
              <a:off x="3303443" y="4427060"/>
              <a:ext cx="2682687" cy="369332"/>
            </a:xfrm>
            <a:prstGeom prst="rect">
              <a:avLst/>
            </a:prstGeom>
            <a:solidFill>
              <a:schemeClr val="bg1">
                <a:lumMod val="95000"/>
              </a:schemeClr>
            </a:solidFill>
            <a:ln>
              <a:solidFill>
                <a:schemeClr val="tx1"/>
              </a:solidFill>
            </a:ln>
          </p:spPr>
          <p:txBody>
            <a:bodyPr wrap="square" rtlCol="0">
              <a:spAutoFit/>
            </a:bodyPr>
            <a:lstStyle/>
            <a:p>
              <a:pPr algn="ctr"/>
              <a:r>
                <a:rPr lang="de-DE" dirty="0">
                  <a:latin typeface="Arial" panose="020B0604020202020204" pitchFamily="34" charset="0"/>
                  <a:cs typeface="Arial" panose="020B0604020202020204" pitchFamily="34" charset="0"/>
                </a:rPr>
                <a:t>Beziehungserfahrung</a:t>
              </a:r>
            </a:p>
          </p:txBody>
        </p:sp>
        <p:sp>
          <p:nvSpPr>
            <p:cNvPr id="7" name="Rechteck 6">
              <a:extLst>
                <a:ext uri="{FF2B5EF4-FFF2-40B4-BE49-F238E27FC236}">
                  <a16:creationId xmlns:a16="http://schemas.microsoft.com/office/drawing/2014/main" id="{105B5112-57C1-A59A-B440-0BB2CF1D0D28}"/>
                </a:ext>
              </a:extLst>
            </p:cNvPr>
            <p:cNvSpPr/>
            <p:nvPr/>
          </p:nvSpPr>
          <p:spPr>
            <a:xfrm>
              <a:off x="567269" y="1819571"/>
              <a:ext cx="1351652" cy="646331"/>
            </a:xfrm>
            <a:prstGeom prst="rect">
              <a:avLst/>
            </a:prstGeom>
          </p:spPr>
          <p:txBody>
            <a:bodyPr wrap="none">
              <a:spAutoFit/>
            </a:bodyPr>
            <a:lstStyle/>
            <a:p>
              <a:r>
                <a:rPr lang="de-DE" dirty="0">
                  <a:latin typeface="Arial" panose="020B0604020202020204" pitchFamily="34" charset="0"/>
                  <a:cs typeface="Arial" panose="020B0604020202020204" pitchFamily="34" charset="0"/>
                </a:rPr>
                <a:t>Interaktion</a:t>
              </a:r>
            </a:p>
            <a:p>
              <a:r>
                <a:rPr lang="de-DE" dirty="0">
                  <a:latin typeface="Arial" panose="020B0604020202020204" pitchFamily="34" charset="0"/>
                  <a:cs typeface="Arial" panose="020B0604020202020204" pitchFamily="34" charset="0"/>
                </a:rPr>
                <a:t>(Erfahrung)</a:t>
              </a:r>
            </a:p>
          </p:txBody>
        </p:sp>
        <p:sp>
          <p:nvSpPr>
            <p:cNvPr id="8" name="Rechteck 7">
              <a:extLst>
                <a:ext uri="{FF2B5EF4-FFF2-40B4-BE49-F238E27FC236}">
                  <a16:creationId xmlns:a16="http://schemas.microsoft.com/office/drawing/2014/main" id="{7466AD12-4DBA-BD16-BD65-322E73C6AE9A}"/>
                </a:ext>
              </a:extLst>
            </p:cNvPr>
            <p:cNvSpPr/>
            <p:nvPr/>
          </p:nvSpPr>
          <p:spPr>
            <a:xfrm>
              <a:off x="567269" y="2833208"/>
              <a:ext cx="1351652" cy="646331"/>
            </a:xfrm>
            <a:prstGeom prst="rect">
              <a:avLst/>
            </a:prstGeom>
          </p:spPr>
          <p:txBody>
            <a:bodyPr wrap="none">
              <a:spAutoFit/>
            </a:bodyPr>
            <a:lstStyle/>
            <a:p>
              <a:r>
                <a:rPr lang="de-DE" dirty="0">
                  <a:latin typeface="Arial" panose="020B0604020202020204" pitchFamily="34" charset="0"/>
                  <a:cs typeface="Arial" panose="020B0604020202020204" pitchFamily="34" charset="0"/>
                </a:rPr>
                <a:t>Interaktion</a:t>
              </a:r>
            </a:p>
            <a:p>
              <a:r>
                <a:rPr lang="de-DE" dirty="0">
                  <a:latin typeface="Arial" panose="020B0604020202020204" pitchFamily="34" charset="0"/>
                  <a:cs typeface="Arial" panose="020B0604020202020204" pitchFamily="34" charset="0"/>
                </a:rPr>
                <a:t>(Erfahrung)</a:t>
              </a:r>
            </a:p>
          </p:txBody>
        </p:sp>
        <p:sp>
          <p:nvSpPr>
            <p:cNvPr id="9" name="Rechteck 8">
              <a:extLst>
                <a:ext uri="{FF2B5EF4-FFF2-40B4-BE49-F238E27FC236}">
                  <a16:creationId xmlns:a16="http://schemas.microsoft.com/office/drawing/2014/main" id="{42DCED54-EC3B-635B-5C61-0976150EA129}"/>
                </a:ext>
              </a:extLst>
            </p:cNvPr>
            <p:cNvSpPr/>
            <p:nvPr/>
          </p:nvSpPr>
          <p:spPr>
            <a:xfrm>
              <a:off x="567269" y="3887323"/>
              <a:ext cx="1261884"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Interaktion</a:t>
              </a:r>
            </a:p>
          </p:txBody>
        </p:sp>
        <p:sp>
          <p:nvSpPr>
            <p:cNvPr id="10" name="Rechteck 9">
              <a:extLst>
                <a:ext uri="{FF2B5EF4-FFF2-40B4-BE49-F238E27FC236}">
                  <a16:creationId xmlns:a16="http://schemas.microsoft.com/office/drawing/2014/main" id="{A5ED1C93-92F6-A9C2-5FC4-26BB61024F9F}"/>
                </a:ext>
              </a:extLst>
            </p:cNvPr>
            <p:cNvSpPr/>
            <p:nvPr/>
          </p:nvSpPr>
          <p:spPr>
            <a:xfrm>
              <a:off x="567269" y="5030767"/>
              <a:ext cx="1261884"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Interaktion</a:t>
              </a:r>
            </a:p>
          </p:txBody>
        </p:sp>
        <p:sp>
          <p:nvSpPr>
            <p:cNvPr id="11" name="Rechteck 10">
              <a:extLst>
                <a:ext uri="{FF2B5EF4-FFF2-40B4-BE49-F238E27FC236}">
                  <a16:creationId xmlns:a16="http://schemas.microsoft.com/office/drawing/2014/main" id="{B442D689-AFA2-C274-0547-B185BE5C0CF9}"/>
                </a:ext>
              </a:extLst>
            </p:cNvPr>
            <p:cNvSpPr/>
            <p:nvPr/>
          </p:nvSpPr>
          <p:spPr>
            <a:xfrm>
              <a:off x="567269" y="4459045"/>
              <a:ext cx="1261884"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Interaktion</a:t>
              </a:r>
            </a:p>
          </p:txBody>
        </p:sp>
        <p:sp>
          <p:nvSpPr>
            <p:cNvPr id="12" name="Rechteck 11">
              <a:extLst>
                <a:ext uri="{FF2B5EF4-FFF2-40B4-BE49-F238E27FC236}">
                  <a16:creationId xmlns:a16="http://schemas.microsoft.com/office/drawing/2014/main" id="{45F26BE0-0DFB-2A64-A4F1-D74E568A2B23}"/>
                </a:ext>
              </a:extLst>
            </p:cNvPr>
            <p:cNvSpPr/>
            <p:nvPr/>
          </p:nvSpPr>
          <p:spPr>
            <a:xfrm>
              <a:off x="6926316" y="3517990"/>
              <a:ext cx="1882247" cy="369332"/>
            </a:xfrm>
            <a:prstGeom prst="rect">
              <a:avLst/>
            </a:prstGeom>
          </p:spPr>
          <p:txBody>
            <a:bodyPr wrap="none">
              <a:spAutoFit/>
            </a:bodyPr>
            <a:lstStyle/>
            <a:p>
              <a:r>
                <a:rPr lang="de-DE" dirty="0" err="1">
                  <a:latin typeface="Arial" panose="020B0604020202020204" pitchFamily="34" charset="0"/>
                  <a:cs typeface="Arial" panose="020B0604020202020204" pitchFamily="34" charset="0"/>
                </a:rPr>
                <a:t>Bindungs,status</a:t>
              </a:r>
              <a:r>
                <a:rPr lang="de-DE" dirty="0">
                  <a:latin typeface="Arial" panose="020B0604020202020204" pitchFamily="34" charset="0"/>
                  <a:cs typeface="Arial" panose="020B0604020202020204" pitchFamily="34" charset="0"/>
                </a:rPr>
                <a:t>‘</a:t>
              </a:r>
            </a:p>
          </p:txBody>
        </p:sp>
        <p:cxnSp>
          <p:nvCxnSpPr>
            <p:cNvPr id="13" name="Gerade Verbindung mit Pfeil 12">
              <a:extLst>
                <a:ext uri="{FF2B5EF4-FFF2-40B4-BE49-F238E27FC236}">
                  <a16:creationId xmlns:a16="http://schemas.microsoft.com/office/drawing/2014/main" id="{9482D977-4373-30B4-ED5E-A866C5EDCBD0}"/>
                </a:ext>
              </a:extLst>
            </p:cNvPr>
            <p:cNvCxnSpPr/>
            <p:nvPr/>
          </p:nvCxnSpPr>
          <p:spPr>
            <a:xfrm>
              <a:off x="2168398" y="2249424"/>
              <a:ext cx="757286" cy="435881"/>
            </a:xfrm>
            <a:prstGeom prst="straightConnector1">
              <a:avLst/>
            </a:prstGeom>
            <a:ln w="19050">
              <a:prstDash val="solid"/>
              <a:tailEnd type="triangle" w="lg" len="med"/>
            </a:ln>
          </p:spPr>
          <p:style>
            <a:lnRef idx="2">
              <a:schemeClr val="dk1"/>
            </a:lnRef>
            <a:fillRef idx="0">
              <a:schemeClr val="dk1"/>
            </a:fillRef>
            <a:effectRef idx="1">
              <a:schemeClr val="dk1"/>
            </a:effectRef>
            <a:fontRef idx="minor">
              <a:schemeClr val="tx1"/>
            </a:fontRef>
          </p:style>
        </p:cxnSp>
        <p:cxnSp>
          <p:nvCxnSpPr>
            <p:cNvPr id="14" name="Gerade Verbindung mit Pfeil 13">
              <a:extLst>
                <a:ext uri="{FF2B5EF4-FFF2-40B4-BE49-F238E27FC236}">
                  <a16:creationId xmlns:a16="http://schemas.microsoft.com/office/drawing/2014/main" id="{F0792A61-9F2B-1F14-51E9-D2A946F7893D}"/>
                </a:ext>
              </a:extLst>
            </p:cNvPr>
            <p:cNvCxnSpPr/>
            <p:nvPr/>
          </p:nvCxnSpPr>
          <p:spPr>
            <a:xfrm>
              <a:off x="2168398" y="3066461"/>
              <a:ext cx="757286" cy="0"/>
            </a:xfrm>
            <a:prstGeom prst="straightConnector1">
              <a:avLst/>
            </a:prstGeom>
            <a:ln w="19050">
              <a:prstDash val="solid"/>
              <a:tailEnd type="triangle" w="lg" len="med"/>
            </a:ln>
          </p:spPr>
          <p:style>
            <a:lnRef idx="2">
              <a:schemeClr val="dk1"/>
            </a:lnRef>
            <a:fillRef idx="0">
              <a:schemeClr val="dk1"/>
            </a:fillRef>
            <a:effectRef idx="1">
              <a:schemeClr val="dk1"/>
            </a:effectRef>
            <a:fontRef idx="minor">
              <a:schemeClr val="tx1"/>
            </a:fontRef>
          </p:style>
        </p:cxnSp>
        <p:cxnSp>
          <p:nvCxnSpPr>
            <p:cNvPr id="15" name="Gerade Verbindung mit Pfeil 14">
              <a:extLst>
                <a:ext uri="{FF2B5EF4-FFF2-40B4-BE49-F238E27FC236}">
                  <a16:creationId xmlns:a16="http://schemas.microsoft.com/office/drawing/2014/main" id="{4DE923BD-A574-BF38-7959-F020012BA545}"/>
                </a:ext>
              </a:extLst>
            </p:cNvPr>
            <p:cNvCxnSpPr/>
            <p:nvPr/>
          </p:nvCxnSpPr>
          <p:spPr>
            <a:xfrm flipV="1">
              <a:off x="2169466" y="3479539"/>
              <a:ext cx="781697" cy="433257"/>
            </a:xfrm>
            <a:prstGeom prst="straightConnector1">
              <a:avLst/>
            </a:prstGeom>
            <a:ln w="19050">
              <a:prstDash val="solid"/>
              <a:tailEnd type="triangle" w="lg" len="med"/>
            </a:ln>
          </p:spPr>
          <p:style>
            <a:lnRef idx="2">
              <a:schemeClr val="dk1"/>
            </a:lnRef>
            <a:fillRef idx="0">
              <a:schemeClr val="dk1"/>
            </a:fillRef>
            <a:effectRef idx="1">
              <a:schemeClr val="dk1"/>
            </a:effectRef>
            <a:fontRef idx="minor">
              <a:schemeClr val="tx1"/>
            </a:fontRef>
          </p:style>
        </p:cxnSp>
        <p:cxnSp>
          <p:nvCxnSpPr>
            <p:cNvPr id="16" name="Gerade Verbindung mit Pfeil 15">
              <a:extLst>
                <a:ext uri="{FF2B5EF4-FFF2-40B4-BE49-F238E27FC236}">
                  <a16:creationId xmlns:a16="http://schemas.microsoft.com/office/drawing/2014/main" id="{987B8E11-9CCE-3BB7-1F49-61F4E19849CA}"/>
                </a:ext>
              </a:extLst>
            </p:cNvPr>
            <p:cNvCxnSpPr/>
            <p:nvPr/>
          </p:nvCxnSpPr>
          <p:spPr>
            <a:xfrm flipV="1">
              <a:off x="2168398" y="4507517"/>
              <a:ext cx="744868" cy="116388"/>
            </a:xfrm>
            <a:prstGeom prst="straightConnector1">
              <a:avLst/>
            </a:prstGeom>
            <a:ln w="19050">
              <a:prstDash val="solid"/>
              <a:tailEnd type="triangle" w="lg" len="med"/>
            </a:ln>
          </p:spPr>
          <p:style>
            <a:lnRef idx="2">
              <a:schemeClr val="dk1"/>
            </a:lnRef>
            <a:fillRef idx="0">
              <a:schemeClr val="dk1"/>
            </a:fillRef>
            <a:effectRef idx="1">
              <a:schemeClr val="dk1"/>
            </a:effectRef>
            <a:fontRef idx="minor">
              <a:schemeClr val="tx1"/>
            </a:fontRef>
          </p:style>
        </p:cxnSp>
        <p:cxnSp>
          <p:nvCxnSpPr>
            <p:cNvPr id="17" name="Gerade Verbindung mit Pfeil 16">
              <a:extLst>
                <a:ext uri="{FF2B5EF4-FFF2-40B4-BE49-F238E27FC236}">
                  <a16:creationId xmlns:a16="http://schemas.microsoft.com/office/drawing/2014/main" id="{6AA2B3D2-B245-F8FD-7F44-6C2B8759215F}"/>
                </a:ext>
              </a:extLst>
            </p:cNvPr>
            <p:cNvCxnSpPr/>
            <p:nvPr/>
          </p:nvCxnSpPr>
          <p:spPr>
            <a:xfrm flipV="1">
              <a:off x="2021982" y="4877537"/>
              <a:ext cx="743800" cy="390251"/>
            </a:xfrm>
            <a:prstGeom prst="straightConnector1">
              <a:avLst/>
            </a:prstGeom>
            <a:ln w="19050">
              <a:prstDash val="solid"/>
              <a:tailEnd type="triangle" w="lg" len="med"/>
            </a:ln>
          </p:spPr>
          <p:style>
            <a:lnRef idx="2">
              <a:schemeClr val="dk1"/>
            </a:lnRef>
            <a:fillRef idx="0">
              <a:schemeClr val="dk1"/>
            </a:fillRef>
            <a:effectRef idx="1">
              <a:schemeClr val="dk1"/>
            </a:effectRef>
            <a:fontRef idx="minor">
              <a:schemeClr val="tx1"/>
            </a:fontRef>
          </p:style>
        </p:cxnSp>
        <p:cxnSp>
          <p:nvCxnSpPr>
            <p:cNvPr id="18" name="Gerade Verbindung mit Pfeil 17">
              <a:extLst>
                <a:ext uri="{FF2B5EF4-FFF2-40B4-BE49-F238E27FC236}">
                  <a16:creationId xmlns:a16="http://schemas.microsoft.com/office/drawing/2014/main" id="{A770E658-695A-20E9-9CD3-A29556E8D6C3}"/>
                </a:ext>
              </a:extLst>
            </p:cNvPr>
            <p:cNvCxnSpPr/>
            <p:nvPr/>
          </p:nvCxnSpPr>
          <p:spPr>
            <a:xfrm>
              <a:off x="6167676" y="3167063"/>
              <a:ext cx="754634" cy="261937"/>
            </a:xfrm>
            <a:prstGeom prst="straightConnector1">
              <a:avLst/>
            </a:prstGeom>
            <a:ln w="19050">
              <a:prstDash val="solid"/>
              <a:tailEnd type="triangle" w="lg" len="med"/>
            </a:ln>
          </p:spPr>
          <p:style>
            <a:lnRef idx="2">
              <a:schemeClr val="dk1"/>
            </a:lnRef>
            <a:fillRef idx="0">
              <a:schemeClr val="dk1"/>
            </a:fillRef>
            <a:effectRef idx="1">
              <a:schemeClr val="dk1"/>
            </a:effectRef>
            <a:fontRef idx="minor">
              <a:schemeClr val="tx1"/>
            </a:fontRef>
          </p:style>
        </p:cxnSp>
        <p:cxnSp>
          <p:nvCxnSpPr>
            <p:cNvPr id="19" name="Gerade Verbindung mit Pfeil 18">
              <a:extLst>
                <a:ext uri="{FF2B5EF4-FFF2-40B4-BE49-F238E27FC236}">
                  <a16:creationId xmlns:a16="http://schemas.microsoft.com/office/drawing/2014/main" id="{8AB363B6-E47B-4BD0-D319-E251D1FEF204}"/>
                </a:ext>
              </a:extLst>
            </p:cNvPr>
            <p:cNvCxnSpPr/>
            <p:nvPr/>
          </p:nvCxnSpPr>
          <p:spPr>
            <a:xfrm flipV="1">
              <a:off x="6179044" y="4076137"/>
              <a:ext cx="743800" cy="390251"/>
            </a:xfrm>
            <a:prstGeom prst="straightConnector1">
              <a:avLst/>
            </a:prstGeom>
            <a:ln w="19050">
              <a:prstDash val="solid"/>
              <a:tailEnd type="triangle" w="lg" len="med"/>
            </a:ln>
          </p:spPr>
          <p:style>
            <a:lnRef idx="2">
              <a:schemeClr val="dk1"/>
            </a:lnRef>
            <a:fillRef idx="0">
              <a:schemeClr val="dk1"/>
            </a:fillRef>
            <a:effectRef idx="1">
              <a:schemeClr val="dk1"/>
            </a:effectRef>
            <a:fontRef idx="minor">
              <a:schemeClr val="tx1"/>
            </a:fontRef>
          </p:style>
        </p:cxnSp>
        <p:sp>
          <p:nvSpPr>
            <p:cNvPr id="21" name="Abgerundetes Rechteck 6">
              <a:extLst>
                <a:ext uri="{FF2B5EF4-FFF2-40B4-BE49-F238E27FC236}">
                  <a16:creationId xmlns:a16="http://schemas.microsoft.com/office/drawing/2014/main" id="{35490E0B-08B9-DDA8-16AD-4C0ED2EB589E}"/>
                </a:ext>
              </a:extLst>
            </p:cNvPr>
            <p:cNvSpPr/>
            <p:nvPr/>
          </p:nvSpPr>
          <p:spPr>
            <a:xfrm>
              <a:off x="3275025" y="1781895"/>
              <a:ext cx="2000801" cy="1423637"/>
            </a:xfrm>
            <a:prstGeom prst="roundRect">
              <a:avLst/>
            </a:prstGeom>
            <a:solidFill>
              <a:srgbClr val="3E5A2D"/>
            </a:solid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atin typeface="Arial" panose="020B0604020202020204" pitchFamily="34" charset="0"/>
                  <a:cs typeface="Arial" panose="020B0604020202020204" pitchFamily="34" charset="0"/>
                </a:rPr>
                <a:t>Bindungs-bezogenes Verhalten </a:t>
              </a: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Kind</a:t>
              </a:r>
            </a:p>
          </p:txBody>
        </p:sp>
        <p:sp>
          <p:nvSpPr>
            <p:cNvPr id="22" name="Abgerundetes Rechteck 7">
              <a:extLst>
                <a:ext uri="{FF2B5EF4-FFF2-40B4-BE49-F238E27FC236}">
                  <a16:creationId xmlns:a16="http://schemas.microsoft.com/office/drawing/2014/main" id="{5812B3B8-A2B2-D8F1-E6A2-D6A1CD611049}"/>
                </a:ext>
              </a:extLst>
            </p:cNvPr>
            <p:cNvSpPr/>
            <p:nvPr/>
          </p:nvSpPr>
          <p:spPr>
            <a:xfrm>
              <a:off x="3210052" y="4347833"/>
              <a:ext cx="2000801" cy="1423637"/>
            </a:xfrm>
            <a:prstGeom prst="roundRect">
              <a:avLst/>
            </a:prstGeom>
            <a:solidFill>
              <a:srgbClr val="A9D18E"/>
            </a:solidFill>
            <a:ln>
              <a:solidFill>
                <a:srgbClr val="578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atin typeface="Arial" panose="020B0604020202020204" pitchFamily="34" charset="0"/>
                  <a:cs typeface="Arial" panose="020B0604020202020204" pitchFamily="34" charset="0"/>
                </a:rPr>
                <a:t>Interaktions-verhalten Fachkraft</a:t>
              </a:r>
            </a:p>
          </p:txBody>
        </p:sp>
        <p:sp>
          <p:nvSpPr>
            <p:cNvPr id="23" name="Legende: mit Pfeil nach links und rechts 22">
              <a:extLst>
                <a:ext uri="{FF2B5EF4-FFF2-40B4-BE49-F238E27FC236}">
                  <a16:creationId xmlns:a16="http://schemas.microsoft.com/office/drawing/2014/main" id="{468688A5-8F75-1D2F-75EE-20136B082B66}"/>
                </a:ext>
              </a:extLst>
            </p:cNvPr>
            <p:cNvSpPr/>
            <p:nvPr/>
          </p:nvSpPr>
          <p:spPr>
            <a:xfrm>
              <a:off x="1460144" y="2767502"/>
              <a:ext cx="2724508" cy="2028890"/>
            </a:xfrm>
            <a:prstGeom prst="leftRightArrowCallout">
              <a:avLst/>
            </a:prstGeom>
            <a:solidFill>
              <a:srgbClr val="EAB086"/>
            </a:solidFill>
            <a:ln>
              <a:solidFill>
                <a:srgbClr val="C462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latin typeface="Arial" panose="020B0604020202020204" pitchFamily="34" charset="0"/>
                  <a:cs typeface="Arial" panose="020B0604020202020204" pitchFamily="34" charset="0"/>
                </a:rPr>
                <a:t>Schlüssel-situationen</a:t>
              </a:r>
            </a:p>
          </p:txBody>
        </p:sp>
        <p:sp>
          <p:nvSpPr>
            <p:cNvPr id="24" name="Legende: mit Pfeil nach links und rechts 23">
              <a:extLst>
                <a:ext uri="{FF2B5EF4-FFF2-40B4-BE49-F238E27FC236}">
                  <a16:creationId xmlns:a16="http://schemas.microsoft.com/office/drawing/2014/main" id="{5C081D63-229B-B1D4-1425-0A5BE10CE968}"/>
                </a:ext>
              </a:extLst>
            </p:cNvPr>
            <p:cNvSpPr/>
            <p:nvPr/>
          </p:nvSpPr>
          <p:spPr>
            <a:xfrm>
              <a:off x="4284252" y="2781007"/>
              <a:ext cx="2657722" cy="2015386"/>
            </a:xfrm>
            <a:prstGeom prst="leftRightArrowCallout">
              <a:avLst/>
            </a:prstGeom>
            <a:solidFill>
              <a:srgbClr val="EAB086"/>
            </a:solidFill>
            <a:ln>
              <a:solidFill>
                <a:srgbClr val="C462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err="1">
                  <a:solidFill>
                    <a:schemeClr val="tx1"/>
                  </a:solidFill>
                  <a:latin typeface="Arial" panose="020B0604020202020204" pitchFamily="34" charset="0"/>
                  <a:cs typeface="Arial" panose="020B0604020202020204" pitchFamily="34" charset="0"/>
                </a:rPr>
                <a:t>interactive</a:t>
              </a:r>
              <a:r>
                <a:rPr lang="de-DE" sz="1600" dirty="0">
                  <a:solidFill>
                    <a:schemeClr val="tx1"/>
                  </a:solidFill>
                  <a:latin typeface="Arial" panose="020B0604020202020204" pitchFamily="34" charset="0"/>
                  <a:cs typeface="Arial" panose="020B0604020202020204" pitchFamily="34" charset="0"/>
                </a:rPr>
                <a:t> </a:t>
              </a:r>
              <a:r>
                <a:rPr lang="de-DE" sz="1600" dirty="0" err="1">
                  <a:solidFill>
                    <a:schemeClr val="tx1"/>
                  </a:solidFill>
                  <a:latin typeface="Arial" panose="020B0604020202020204" pitchFamily="34" charset="0"/>
                  <a:cs typeface="Arial" panose="020B0604020202020204" pitchFamily="34" charset="0"/>
                </a:rPr>
                <a:t>repair</a:t>
              </a:r>
              <a:endParaRPr lang="de-DE" sz="1600" dirty="0">
                <a:solidFill>
                  <a:schemeClr val="tx1"/>
                </a:solidFill>
                <a:latin typeface="Arial" panose="020B0604020202020204" pitchFamily="34" charset="0"/>
                <a:cs typeface="Arial" panose="020B0604020202020204" pitchFamily="34" charset="0"/>
              </a:endParaRPr>
            </a:p>
          </p:txBody>
        </p:sp>
        <p:sp>
          <p:nvSpPr>
            <p:cNvPr id="26" name="Textfeld 25">
              <a:extLst>
                <a:ext uri="{FF2B5EF4-FFF2-40B4-BE49-F238E27FC236}">
                  <a16:creationId xmlns:a16="http://schemas.microsoft.com/office/drawing/2014/main" id="{5851C93B-BA14-4429-BA05-073E4766C212}"/>
                </a:ext>
              </a:extLst>
            </p:cNvPr>
            <p:cNvSpPr txBox="1"/>
            <p:nvPr/>
          </p:nvSpPr>
          <p:spPr>
            <a:xfrm>
              <a:off x="6596384" y="5961277"/>
              <a:ext cx="1950404" cy="261610"/>
            </a:xfrm>
            <a:prstGeom prst="rect">
              <a:avLst/>
            </a:prstGeom>
            <a:noFill/>
            <a:ln>
              <a:noFill/>
            </a:ln>
          </p:spPr>
          <p:txBody>
            <a:bodyPr wrap="square" rtlCol="0">
              <a:spAutoFit/>
            </a:bodyPr>
            <a:lstStyle/>
            <a:p>
              <a:pPr algn="r"/>
              <a:r>
                <a:rPr lang="de-DE" sz="1100" dirty="0">
                  <a:latin typeface="Arial" panose="020B0604020202020204" pitchFamily="34" charset="0"/>
                  <a:cs typeface="Arial" panose="020B0604020202020204" pitchFamily="34" charset="0"/>
                </a:rPr>
                <a:t>Quelle: Eigene Darstellung</a:t>
              </a:r>
            </a:p>
          </p:txBody>
        </p:sp>
      </p:grpSp>
    </p:spTree>
    <p:extLst>
      <p:ext uri="{BB962C8B-B14F-4D97-AF65-F5344CB8AC3E}">
        <p14:creationId xmlns:p14="http://schemas.microsoft.com/office/powerpoint/2010/main" val="596918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F0B336-FB04-0700-E2E1-A89DE4086DB1}"/>
              </a:ext>
            </a:extLst>
          </p:cNvPr>
          <p:cNvSpPr>
            <a:spLocks noGrp="1"/>
          </p:cNvSpPr>
          <p:nvPr>
            <p:ph type="title"/>
          </p:nvPr>
        </p:nvSpPr>
        <p:spPr/>
        <p:txBody>
          <a:bodyPr/>
          <a:lstStyle/>
          <a:p>
            <a:r>
              <a:rPr lang="de-DE" sz="2400" dirty="0">
                <a:solidFill>
                  <a:srgbClr val="70AD47">
                    <a:lumMod val="50000"/>
                  </a:srgbClr>
                </a:solidFill>
                <a:cs typeface="Calibri" panose="020F0502020204030204" pitchFamily="34" charset="0"/>
              </a:rPr>
              <a:t>Kreislauf professionellen Handelns </a:t>
            </a:r>
            <a:r>
              <a:rPr lang="de-DE" sz="2400" dirty="0">
                <a:solidFill>
                  <a:srgbClr val="70AD47">
                    <a:lumMod val="50000"/>
                  </a:srgbClr>
                </a:solidFill>
                <a:cs typeface="Arial" panose="020B0604020202020204" pitchFamily="34" charset="0"/>
              </a:rPr>
              <a:t>II</a:t>
            </a:r>
            <a:br>
              <a:rPr lang="de-DE" sz="3200" i="1" dirty="0">
                <a:solidFill>
                  <a:srgbClr val="70AD47">
                    <a:lumMod val="50000"/>
                  </a:srgbClr>
                </a:solidFill>
                <a:latin typeface="Brush Script MT" panose="03060802040406070304" pitchFamily="66" charset="0"/>
                <a:cs typeface="Calibri" panose="020F0502020204030204" pitchFamily="34" charset="0"/>
              </a:rPr>
            </a:br>
            <a:endParaRPr lang="de-DE" dirty="0"/>
          </a:p>
        </p:txBody>
      </p:sp>
      <p:sp>
        <p:nvSpPr>
          <p:cNvPr id="27" name="Textfeld 26">
            <a:extLst>
              <a:ext uri="{FF2B5EF4-FFF2-40B4-BE49-F238E27FC236}">
                <a16:creationId xmlns:a16="http://schemas.microsoft.com/office/drawing/2014/main" id="{AEDDFE2B-4642-E9DC-B26A-BA1E1D172633}"/>
              </a:ext>
            </a:extLst>
          </p:cNvPr>
          <p:cNvSpPr txBox="1"/>
          <p:nvPr/>
        </p:nvSpPr>
        <p:spPr>
          <a:xfrm>
            <a:off x="7998542" y="6427747"/>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MIV.1_Folie 9</a:t>
            </a:r>
            <a:r>
              <a:rPr lang="de-DE" sz="1800" b="0" dirty="0">
                <a:solidFill>
                  <a:schemeClr val="bg1"/>
                </a:solidFill>
                <a:effectLst/>
                <a:latin typeface="+mj-lt"/>
                <a:ea typeface="Times New Roman" panose="02020603050405020304" pitchFamily="18" charset="0"/>
                <a:cs typeface="Arial" panose="020B0604020202020204" pitchFamily="34" charset="0"/>
              </a:rPr>
              <a:t> </a:t>
            </a:r>
            <a:endParaRPr lang="de-DE" sz="1800" dirty="0">
              <a:solidFill>
                <a:schemeClr val="bg1"/>
              </a:solidFill>
              <a:latin typeface="+mj-lt"/>
              <a:cs typeface="Arial" panose="020B0604020202020204" pitchFamily="34" charset="0"/>
            </a:endParaRPr>
          </a:p>
        </p:txBody>
      </p:sp>
      <p:grpSp>
        <p:nvGrpSpPr>
          <p:cNvPr id="3" name="Gruppieren 2"/>
          <p:cNvGrpSpPr/>
          <p:nvPr/>
        </p:nvGrpSpPr>
        <p:grpSpPr>
          <a:xfrm>
            <a:off x="177285" y="1369081"/>
            <a:ext cx="8661562" cy="4971388"/>
            <a:chOff x="177285" y="1369081"/>
            <a:chExt cx="8661562" cy="4971388"/>
          </a:xfrm>
        </p:grpSpPr>
        <p:sp>
          <p:nvSpPr>
            <p:cNvPr id="6" name="Bogen 5">
              <a:extLst>
                <a:ext uri="{FF2B5EF4-FFF2-40B4-BE49-F238E27FC236}">
                  <a16:creationId xmlns:a16="http://schemas.microsoft.com/office/drawing/2014/main" id="{F8BA3186-5EF8-6479-CEFC-2A924307D99C}"/>
                </a:ext>
              </a:extLst>
            </p:cNvPr>
            <p:cNvSpPr/>
            <p:nvPr/>
          </p:nvSpPr>
          <p:spPr>
            <a:xfrm rot="5400000">
              <a:off x="3559944" y="2614902"/>
              <a:ext cx="2268858" cy="5094514"/>
            </a:xfrm>
            <a:prstGeom prst="arc">
              <a:avLst>
                <a:gd name="adj1" fmla="val 15643802"/>
                <a:gd name="adj2" fmla="val 14915977"/>
              </a:avLst>
            </a:prstGeom>
            <a:ln>
              <a:solidFill>
                <a:srgbClr val="3E5A2D"/>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7" name="Bogen 6">
              <a:extLst>
                <a:ext uri="{FF2B5EF4-FFF2-40B4-BE49-F238E27FC236}">
                  <a16:creationId xmlns:a16="http://schemas.microsoft.com/office/drawing/2014/main" id="{A8ECF5E6-1393-C746-350C-EE4F9417F7EE}"/>
                </a:ext>
              </a:extLst>
            </p:cNvPr>
            <p:cNvSpPr/>
            <p:nvPr/>
          </p:nvSpPr>
          <p:spPr>
            <a:xfrm rot="5400000">
              <a:off x="3273141" y="-24086"/>
              <a:ext cx="2308179" cy="5094514"/>
            </a:xfrm>
            <a:prstGeom prst="arc">
              <a:avLst>
                <a:gd name="adj1" fmla="val 16326661"/>
                <a:gd name="adj2" fmla="val 14915977"/>
              </a:avLst>
            </a:prstGeom>
            <a:ln>
              <a:solidFill>
                <a:srgbClr val="3E5A2D"/>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grpSp>
          <p:nvGrpSpPr>
            <p:cNvPr id="8" name="Gruppieren 7">
              <a:extLst>
                <a:ext uri="{FF2B5EF4-FFF2-40B4-BE49-F238E27FC236}">
                  <a16:creationId xmlns:a16="http://schemas.microsoft.com/office/drawing/2014/main" id="{2E1A98C7-807B-5C85-7700-5FACC9E8F78D}"/>
                </a:ext>
              </a:extLst>
            </p:cNvPr>
            <p:cNvGrpSpPr/>
            <p:nvPr/>
          </p:nvGrpSpPr>
          <p:grpSpPr>
            <a:xfrm>
              <a:off x="667511" y="1708833"/>
              <a:ext cx="8078176" cy="4525415"/>
              <a:chOff x="664230" y="1570146"/>
              <a:chExt cx="8078176" cy="4525415"/>
            </a:xfrm>
            <a:solidFill>
              <a:schemeClr val="accent6">
                <a:lumMod val="20000"/>
                <a:lumOff val="80000"/>
              </a:schemeClr>
            </a:solidFill>
          </p:grpSpPr>
          <p:sp>
            <p:nvSpPr>
              <p:cNvPr id="9" name="Ellipse 8">
                <a:extLst>
                  <a:ext uri="{FF2B5EF4-FFF2-40B4-BE49-F238E27FC236}">
                    <a16:creationId xmlns:a16="http://schemas.microsoft.com/office/drawing/2014/main" id="{460FFC52-FDB5-89CC-1128-4636D62D348A}"/>
                  </a:ext>
                </a:extLst>
              </p:cNvPr>
              <p:cNvSpPr/>
              <p:nvPr/>
            </p:nvSpPr>
            <p:spPr>
              <a:xfrm>
                <a:off x="1165759" y="1570146"/>
                <a:ext cx="2592510" cy="1005043"/>
              </a:xfrm>
              <a:prstGeom prst="ellipse">
                <a:avLst/>
              </a:prstGeom>
              <a:solidFill>
                <a:schemeClr val="bg2"/>
              </a:solid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 Beobachten</a:t>
                </a:r>
              </a:p>
            </p:txBody>
          </p:sp>
          <p:sp>
            <p:nvSpPr>
              <p:cNvPr id="10" name="Ellipse 9">
                <a:extLst>
                  <a:ext uri="{FF2B5EF4-FFF2-40B4-BE49-F238E27FC236}">
                    <a16:creationId xmlns:a16="http://schemas.microsoft.com/office/drawing/2014/main" id="{3DD0C1BF-9504-9951-5FC0-647E8B27BE66}"/>
                  </a:ext>
                </a:extLst>
              </p:cNvPr>
              <p:cNvSpPr/>
              <p:nvPr/>
            </p:nvSpPr>
            <p:spPr>
              <a:xfrm>
                <a:off x="5054273" y="1604450"/>
                <a:ext cx="2747293" cy="1052784"/>
              </a:xfrm>
              <a:prstGeom prst="ellipse">
                <a:avLst/>
              </a:prstGeom>
              <a:solidFill>
                <a:schemeClr val="bg2"/>
              </a:solid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 Analysieren / Verstehen</a:t>
                </a:r>
              </a:p>
            </p:txBody>
          </p:sp>
          <p:sp>
            <p:nvSpPr>
              <p:cNvPr id="11" name="Ellipse 10">
                <a:extLst>
                  <a:ext uri="{FF2B5EF4-FFF2-40B4-BE49-F238E27FC236}">
                    <a16:creationId xmlns:a16="http://schemas.microsoft.com/office/drawing/2014/main" id="{012DDA30-13BA-4EF5-E903-5792935E7C32}"/>
                  </a:ext>
                </a:extLst>
              </p:cNvPr>
              <p:cNvSpPr/>
              <p:nvPr/>
            </p:nvSpPr>
            <p:spPr>
              <a:xfrm>
                <a:off x="5995113" y="3519290"/>
                <a:ext cx="2747293" cy="1108302"/>
              </a:xfrm>
              <a:prstGeom prst="ellipse">
                <a:avLst/>
              </a:prstGeom>
              <a:solidFill>
                <a:schemeClr val="bg2"/>
              </a:solid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(3) Planen (Handlungs-planung)</a:t>
                </a:r>
              </a:p>
            </p:txBody>
          </p:sp>
          <p:sp>
            <p:nvSpPr>
              <p:cNvPr id="12" name="Ellipse 11">
                <a:extLst>
                  <a:ext uri="{FF2B5EF4-FFF2-40B4-BE49-F238E27FC236}">
                    <a16:creationId xmlns:a16="http://schemas.microsoft.com/office/drawing/2014/main" id="{7A608560-B669-FFF7-18A5-22D44464B7BC}"/>
                  </a:ext>
                </a:extLst>
              </p:cNvPr>
              <p:cNvSpPr/>
              <p:nvPr/>
            </p:nvSpPr>
            <p:spPr>
              <a:xfrm>
                <a:off x="3407450" y="5090522"/>
                <a:ext cx="2350237" cy="1005039"/>
              </a:xfrm>
              <a:prstGeom prst="ellipse">
                <a:avLst/>
              </a:prstGeom>
              <a:solidFill>
                <a:schemeClr val="bg2"/>
              </a:solid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(4) Gestalten (Handeln)</a:t>
                </a:r>
              </a:p>
            </p:txBody>
          </p:sp>
          <p:sp>
            <p:nvSpPr>
              <p:cNvPr id="13" name="Ellipse 12">
                <a:extLst>
                  <a:ext uri="{FF2B5EF4-FFF2-40B4-BE49-F238E27FC236}">
                    <a16:creationId xmlns:a16="http://schemas.microsoft.com/office/drawing/2014/main" id="{30C7F2C5-7391-B5F3-41BA-46148FC217CC}"/>
                  </a:ext>
                </a:extLst>
              </p:cNvPr>
              <p:cNvSpPr/>
              <p:nvPr/>
            </p:nvSpPr>
            <p:spPr>
              <a:xfrm>
                <a:off x="664230" y="3546927"/>
                <a:ext cx="2654413" cy="1053027"/>
              </a:xfrm>
              <a:prstGeom prst="ellipse">
                <a:avLst/>
              </a:prstGeom>
              <a:solidFill>
                <a:schemeClr val="bg2"/>
              </a:solid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(5) Reflektieren/ Überprüfen</a:t>
                </a:r>
              </a:p>
            </p:txBody>
          </p:sp>
          <p:sp>
            <p:nvSpPr>
              <p:cNvPr id="14" name="Pfeil: nach oben 13">
                <a:extLst>
                  <a:ext uri="{FF2B5EF4-FFF2-40B4-BE49-F238E27FC236}">
                    <a16:creationId xmlns:a16="http://schemas.microsoft.com/office/drawing/2014/main" id="{B9BCDE7A-910E-0763-1602-CB7A86203E27}"/>
                  </a:ext>
                </a:extLst>
              </p:cNvPr>
              <p:cNvSpPr/>
              <p:nvPr/>
            </p:nvSpPr>
            <p:spPr>
              <a:xfrm rot="5400000">
                <a:off x="4268930" y="1451139"/>
                <a:ext cx="274682" cy="929348"/>
              </a:xfrm>
              <a:prstGeom prst="up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6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5" name="Pfeil: nach oben 14">
                <a:extLst>
                  <a:ext uri="{FF2B5EF4-FFF2-40B4-BE49-F238E27FC236}">
                    <a16:creationId xmlns:a16="http://schemas.microsoft.com/office/drawing/2014/main" id="{CE01A797-3964-CCE1-3504-E71D527F3C5E}"/>
                  </a:ext>
                </a:extLst>
              </p:cNvPr>
              <p:cNvSpPr/>
              <p:nvPr/>
            </p:nvSpPr>
            <p:spPr>
              <a:xfrm rot="9434574">
                <a:off x="6844686" y="2666920"/>
                <a:ext cx="249159" cy="797265"/>
              </a:xfrm>
              <a:prstGeom prst="upArrow">
                <a:avLst/>
              </a:prstGeom>
              <a:solidFill>
                <a:schemeClr val="bg2"/>
              </a:solid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6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6" name="Pfeil: nach oben 15">
                <a:extLst>
                  <a:ext uri="{FF2B5EF4-FFF2-40B4-BE49-F238E27FC236}">
                    <a16:creationId xmlns:a16="http://schemas.microsoft.com/office/drawing/2014/main" id="{D162CD45-1F55-6F29-78E1-F6713FA34B0C}"/>
                  </a:ext>
                </a:extLst>
              </p:cNvPr>
              <p:cNvSpPr/>
              <p:nvPr/>
            </p:nvSpPr>
            <p:spPr>
              <a:xfrm rot="14466121">
                <a:off x="6179217" y="4542167"/>
                <a:ext cx="274682" cy="929348"/>
              </a:xfrm>
              <a:prstGeom prst="upArrow">
                <a:avLst/>
              </a:prstGeom>
              <a:solidFill>
                <a:schemeClr val="bg2"/>
              </a:solid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6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7" name="Pfeil: nach oben 16">
                <a:extLst>
                  <a:ext uri="{FF2B5EF4-FFF2-40B4-BE49-F238E27FC236}">
                    <a16:creationId xmlns:a16="http://schemas.microsoft.com/office/drawing/2014/main" id="{C2174FF8-0DEE-C9CC-599A-3D1305A93F02}"/>
                  </a:ext>
                </a:extLst>
              </p:cNvPr>
              <p:cNvSpPr/>
              <p:nvPr/>
            </p:nvSpPr>
            <p:spPr>
              <a:xfrm rot="18469805">
                <a:off x="2903767" y="4502356"/>
                <a:ext cx="274682" cy="929348"/>
              </a:xfrm>
              <a:prstGeom prst="upArrow">
                <a:avLst/>
              </a:prstGeom>
              <a:solidFill>
                <a:schemeClr val="bg2"/>
              </a:solid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6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8" name="Pfeil: nach oben 17">
                <a:extLst>
                  <a:ext uri="{FF2B5EF4-FFF2-40B4-BE49-F238E27FC236}">
                    <a16:creationId xmlns:a16="http://schemas.microsoft.com/office/drawing/2014/main" id="{8DD7E707-9BF4-A5D1-1899-831B2A9F0D54}"/>
                  </a:ext>
                </a:extLst>
              </p:cNvPr>
              <p:cNvSpPr/>
              <p:nvPr/>
            </p:nvSpPr>
            <p:spPr>
              <a:xfrm rot="1254974">
                <a:off x="1868647" y="2572859"/>
                <a:ext cx="274682" cy="929348"/>
              </a:xfrm>
              <a:prstGeom prst="upArrow">
                <a:avLst/>
              </a:prstGeom>
              <a:solidFill>
                <a:schemeClr val="bg2"/>
              </a:solid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6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sp>
          <p:nvSpPr>
            <p:cNvPr id="19" name="Abgerundete rechteckige Legende 2">
              <a:extLst>
                <a:ext uri="{FF2B5EF4-FFF2-40B4-BE49-F238E27FC236}">
                  <a16:creationId xmlns:a16="http://schemas.microsoft.com/office/drawing/2014/main" id="{AAD76BEB-AE4A-CB11-F4DD-D39B16FFB407}"/>
                </a:ext>
              </a:extLst>
            </p:cNvPr>
            <p:cNvSpPr/>
            <p:nvPr/>
          </p:nvSpPr>
          <p:spPr>
            <a:xfrm rot="906005">
              <a:off x="7231622" y="2876600"/>
              <a:ext cx="1607225" cy="741938"/>
            </a:xfrm>
            <a:prstGeom prst="wedgeRoundRectCallout">
              <a:avLst/>
            </a:prstGeom>
            <a:solidFill>
              <a:schemeClr val="accent4">
                <a:lumMod val="20000"/>
                <a:lumOff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1" u="none" strike="noStrike" kern="1200" cap="none" spc="0" normalizeH="0" baseline="0" noProof="0" dirty="0">
                  <a:ln>
                    <a:noFill/>
                  </a:ln>
                  <a:solidFill>
                    <a:srgbClr val="70AD47">
                      <a:lumMod val="50000"/>
                    </a:srgbClr>
                  </a:solidFill>
                  <a:effectLst/>
                  <a:uLnTx/>
                  <a:uFillTx/>
                  <a:latin typeface="Brush Script MT" panose="03060802040406070304" pitchFamily="66" charset="0"/>
                  <a:ea typeface="+mn-ea"/>
                  <a:cs typeface="Calibri" panose="020F0502020204030204" pitchFamily="34" charset="0"/>
                </a:rPr>
                <a:t>Vielfalts- und </a:t>
              </a:r>
              <a:br>
                <a:rPr kumimoji="0" lang="de-DE" sz="1800" b="0" i="1" u="none" strike="noStrike" kern="1200" cap="none" spc="0" normalizeH="0" baseline="0" noProof="0" dirty="0">
                  <a:ln>
                    <a:noFill/>
                  </a:ln>
                  <a:solidFill>
                    <a:srgbClr val="70AD47">
                      <a:lumMod val="50000"/>
                    </a:srgbClr>
                  </a:solidFill>
                  <a:effectLst/>
                  <a:uLnTx/>
                  <a:uFillTx/>
                  <a:latin typeface="Brush Script MT" panose="03060802040406070304" pitchFamily="66" charset="0"/>
                  <a:ea typeface="+mn-ea"/>
                  <a:cs typeface="Calibri" panose="020F0502020204030204" pitchFamily="34" charset="0"/>
                </a:rPr>
              </a:br>
              <a:r>
                <a:rPr kumimoji="0" lang="de-DE" sz="1800" b="0" i="1" u="none" strike="noStrike" kern="1200" cap="none" spc="0" normalizeH="0" baseline="0" noProof="0" dirty="0">
                  <a:ln>
                    <a:noFill/>
                  </a:ln>
                  <a:solidFill>
                    <a:srgbClr val="70AD47">
                      <a:lumMod val="50000"/>
                    </a:srgbClr>
                  </a:solidFill>
                  <a:effectLst/>
                  <a:uLnTx/>
                  <a:uFillTx/>
                  <a:latin typeface="Brush Script MT" panose="03060802040406070304" pitchFamily="66" charset="0"/>
                  <a:ea typeface="+mn-ea"/>
                  <a:cs typeface="Calibri" panose="020F0502020204030204" pitchFamily="34" charset="0"/>
                </a:rPr>
                <a:t>Kultursensitivität</a:t>
              </a:r>
            </a:p>
          </p:txBody>
        </p:sp>
        <p:sp>
          <p:nvSpPr>
            <p:cNvPr id="20" name="Abgerundete rechteckige Legende 2">
              <a:extLst>
                <a:ext uri="{FF2B5EF4-FFF2-40B4-BE49-F238E27FC236}">
                  <a16:creationId xmlns:a16="http://schemas.microsoft.com/office/drawing/2014/main" id="{B413D99B-B586-3D62-D180-667C1D4FA2A3}"/>
                </a:ext>
              </a:extLst>
            </p:cNvPr>
            <p:cNvSpPr/>
            <p:nvPr/>
          </p:nvSpPr>
          <p:spPr>
            <a:xfrm rot="20598146">
              <a:off x="574313" y="4982871"/>
              <a:ext cx="1607225" cy="741938"/>
            </a:xfrm>
            <a:prstGeom prst="wedgeRoundRectCallout">
              <a:avLst/>
            </a:prstGeom>
            <a:solidFill>
              <a:schemeClr val="accent4">
                <a:lumMod val="20000"/>
                <a:lumOff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1" u="none" strike="noStrike" kern="1200" cap="none" spc="0" normalizeH="0" baseline="0" noProof="0" dirty="0">
                  <a:ln>
                    <a:noFill/>
                  </a:ln>
                  <a:solidFill>
                    <a:srgbClr val="70AD47">
                      <a:lumMod val="50000"/>
                    </a:srgbClr>
                  </a:solidFill>
                  <a:effectLst/>
                  <a:uLnTx/>
                  <a:uFillTx/>
                  <a:latin typeface="Brush Script MT" panose="03060802040406070304" pitchFamily="66" charset="0"/>
                  <a:ea typeface="+mn-ea"/>
                  <a:cs typeface="Calibri" panose="020F0502020204030204" pitchFamily="34" charset="0"/>
                </a:rPr>
                <a:t>Vielfalts- und </a:t>
              </a:r>
              <a:br>
                <a:rPr kumimoji="0" lang="de-DE" sz="1800" b="0" i="1" u="none" strike="noStrike" kern="1200" cap="none" spc="0" normalizeH="0" baseline="0" noProof="0" dirty="0">
                  <a:ln>
                    <a:noFill/>
                  </a:ln>
                  <a:solidFill>
                    <a:srgbClr val="70AD47">
                      <a:lumMod val="50000"/>
                    </a:srgbClr>
                  </a:solidFill>
                  <a:effectLst/>
                  <a:uLnTx/>
                  <a:uFillTx/>
                  <a:latin typeface="Brush Script MT" panose="03060802040406070304" pitchFamily="66" charset="0"/>
                  <a:ea typeface="+mn-ea"/>
                  <a:cs typeface="Calibri" panose="020F0502020204030204" pitchFamily="34" charset="0"/>
                </a:rPr>
              </a:br>
              <a:r>
                <a:rPr kumimoji="0" lang="de-DE" sz="1800" b="0" i="1" u="none" strike="noStrike" kern="1200" cap="none" spc="0" normalizeH="0" baseline="0" noProof="0" dirty="0">
                  <a:ln>
                    <a:noFill/>
                  </a:ln>
                  <a:solidFill>
                    <a:srgbClr val="70AD47">
                      <a:lumMod val="50000"/>
                    </a:srgbClr>
                  </a:solidFill>
                  <a:effectLst/>
                  <a:uLnTx/>
                  <a:uFillTx/>
                  <a:latin typeface="Brush Script MT" panose="03060802040406070304" pitchFamily="66" charset="0"/>
                  <a:ea typeface="+mn-ea"/>
                  <a:cs typeface="Calibri" panose="020F0502020204030204" pitchFamily="34" charset="0"/>
                </a:rPr>
                <a:t>Kultursensitivität</a:t>
              </a:r>
            </a:p>
          </p:txBody>
        </p:sp>
        <p:sp>
          <p:nvSpPr>
            <p:cNvPr id="21" name="Abgerundete rechteckige Legende 2">
              <a:extLst>
                <a:ext uri="{FF2B5EF4-FFF2-40B4-BE49-F238E27FC236}">
                  <a16:creationId xmlns:a16="http://schemas.microsoft.com/office/drawing/2014/main" id="{83031347-C060-5743-B48E-2BBC7FA0A4F2}"/>
                </a:ext>
              </a:extLst>
            </p:cNvPr>
            <p:cNvSpPr/>
            <p:nvPr/>
          </p:nvSpPr>
          <p:spPr>
            <a:xfrm rot="20553305">
              <a:off x="177285" y="2839700"/>
              <a:ext cx="1802807" cy="741938"/>
            </a:xfrm>
            <a:prstGeom prst="wedgeRoundRectCallout">
              <a:avLst/>
            </a:prstGeom>
            <a:solidFill>
              <a:schemeClr val="accent4">
                <a:lumMod val="20000"/>
                <a:lumOff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1" u="none" strike="noStrike" kern="1200" cap="none" spc="0" normalizeH="0" baseline="0" noProof="0" dirty="0">
                  <a:ln>
                    <a:noFill/>
                  </a:ln>
                  <a:solidFill>
                    <a:srgbClr val="70AD47">
                      <a:lumMod val="50000"/>
                    </a:srgbClr>
                  </a:solidFill>
                  <a:effectLst/>
                  <a:uLnTx/>
                  <a:uFillTx/>
                  <a:latin typeface="Brush Script MT" panose="03060802040406070304" pitchFamily="66" charset="0"/>
                  <a:ea typeface="+mn-ea"/>
                  <a:cs typeface="Calibri" panose="020F0502020204030204" pitchFamily="34" charset="0"/>
                </a:rPr>
                <a:t>Individuelles </a:t>
              </a:r>
              <a:br>
                <a:rPr kumimoji="0" lang="de-DE" sz="1800" b="0" i="1" u="none" strike="noStrike" kern="1200" cap="none" spc="0" normalizeH="0" baseline="0" noProof="0" dirty="0">
                  <a:ln>
                    <a:noFill/>
                  </a:ln>
                  <a:solidFill>
                    <a:srgbClr val="70AD47">
                      <a:lumMod val="50000"/>
                    </a:srgbClr>
                  </a:solidFill>
                  <a:effectLst/>
                  <a:uLnTx/>
                  <a:uFillTx/>
                  <a:latin typeface="Brush Script MT" panose="03060802040406070304" pitchFamily="66" charset="0"/>
                  <a:ea typeface="+mn-ea"/>
                  <a:cs typeface="Calibri" panose="020F0502020204030204" pitchFamily="34" charset="0"/>
                </a:rPr>
              </a:br>
              <a:r>
                <a:rPr kumimoji="0" lang="de-DE" sz="1800" b="0" i="1" u="none" strike="noStrike" kern="1200" cap="none" spc="0" normalizeH="0" baseline="0" noProof="0" dirty="0">
                  <a:ln>
                    <a:noFill/>
                  </a:ln>
                  <a:solidFill>
                    <a:srgbClr val="70AD47">
                      <a:lumMod val="50000"/>
                    </a:srgbClr>
                  </a:solidFill>
                  <a:effectLst/>
                  <a:uLnTx/>
                  <a:uFillTx/>
                  <a:latin typeface="Brush Script MT" panose="03060802040406070304" pitchFamily="66" charset="0"/>
                  <a:ea typeface="+mn-ea"/>
                  <a:cs typeface="Calibri" panose="020F0502020204030204" pitchFamily="34" charset="0"/>
                </a:rPr>
                <a:t>kindliches Verhalten</a:t>
              </a:r>
            </a:p>
          </p:txBody>
        </p:sp>
        <p:sp>
          <p:nvSpPr>
            <p:cNvPr id="22" name="Abgerundete rechteckige Legende 2">
              <a:extLst>
                <a:ext uri="{FF2B5EF4-FFF2-40B4-BE49-F238E27FC236}">
                  <a16:creationId xmlns:a16="http://schemas.microsoft.com/office/drawing/2014/main" id="{7CEEC1CB-4E41-5E97-003C-86FB0DF61C49}"/>
                </a:ext>
              </a:extLst>
            </p:cNvPr>
            <p:cNvSpPr/>
            <p:nvPr/>
          </p:nvSpPr>
          <p:spPr>
            <a:xfrm rot="847440">
              <a:off x="6706758" y="4964207"/>
              <a:ext cx="1802807" cy="741938"/>
            </a:xfrm>
            <a:prstGeom prst="wedgeRoundRectCallout">
              <a:avLst/>
            </a:prstGeom>
            <a:solidFill>
              <a:schemeClr val="accent4">
                <a:lumMod val="20000"/>
                <a:lumOff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1" u="none" strike="noStrike" kern="1200" cap="none" spc="0" normalizeH="0" baseline="0" noProof="0" dirty="0">
                  <a:ln>
                    <a:noFill/>
                  </a:ln>
                  <a:solidFill>
                    <a:srgbClr val="70AD47">
                      <a:lumMod val="50000"/>
                    </a:srgbClr>
                  </a:solidFill>
                  <a:effectLst/>
                  <a:uLnTx/>
                  <a:uFillTx/>
                  <a:latin typeface="Brush Script MT" panose="03060802040406070304" pitchFamily="66" charset="0"/>
                  <a:ea typeface="+mn-ea"/>
                  <a:cs typeface="Calibri" panose="020F0502020204030204" pitchFamily="34" charset="0"/>
                </a:rPr>
                <a:t>Individuelles </a:t>
              </a:r>
              <a:br>
                <a:rPr kumimoji="0" lang="de-DE" sz="1800" b="0" i="1" u="none" strike="noStrike" kern="1200" cap="none" spc="0" normalizeH="0" baseline="0" noProof="0" dirty="0">
                  <a:ln>
                    <a:noFill/>
                  </a:ln>
                  <a:solidFill>
                    <a:srgbClr val="70AD47">
                      <a:lumMod val="50000"/>
                    </a:srgbClr>
                  </a:solidFill>
                  <a:effectLst/>
                  <a:uLnTx/>
                  <a:uFillTx/>
                  <a:latin typeface="Brush Script MT" panose="03060802040406070304" pitchFamily="66" charset="0"/>
                  <a:ea typeface="+mn-ea"/>
                  <a:cs typeface="Calibri" panose="020F0502020204030204" pitchFamily="34" charset="0"/>
                </a:rPr>
              </a:br>
              <a:r>
                <a:rPr kumimoji="0" lang="de-DE" sz="1800" b="0" i="1" u="none" strike="noStrike" kern="1200" cap="none" spc="0" normalizeH="0" baseline="0" noProof="0" dirty="0">
                  <a:ln>
                    <a:noFill/>
                  </a:ln>
                  <a:solidFill>
                    <a:srgbClr val="70AD47">
                      <a:lumMod val="50000"/>
                    </a:srgbClr>
                  </a:solidFill>
                  <a:effectLst/>
                  <a:uLnTx/>
                  <a:uFillTx/>
                  <a:latin typeface="Brush Script MT" panose="03060802040406070304" pitchFamily="66" charset="0"/>
                  <a:ea typeface="+mn-ea"/>
                  <a:cs typeface="Calibri" panose="020F0502020204030204" pitchFamily="34" charset="0"/>
                </a:rPr>
                <a:t>kindliches Verhalten</a:t>
              </a:r>
            </a:p>
          </p:txBody>
        </p:sp>
        <p:sp>
          <p:nvSpPr>
            <p:cNvPr id="23" name="Abgerundetes Rechteck 6">
              <a:extLst>
                <a:ext uri="{FF2B5EF4-FFF2-40B4-BE49-F238E27FC236}">
                  <a16:creationId xmlns:a16="http://schemas.microsoft.com/office/drawing/2014/main" id="{6799E753-E960-46EA-96D5-1D06A8200E30}"/>
                </a:ext>
              </a:extLst>
            </p:cNvPr>
            <p:cNvSpPr/>
            <p:nvPr/>
          </p:nvSpPr>
          <p:spPr>
            <a:xfrm>
              <a:off x="3529581" y="1601111"/>
              <a:ext cx="2000801" cy="1423637"/>
            </a:xfrm>
            <a:prstGeom prst="roundRect">
              <a:avLst/>
            </a:prstGeom>
            <a:solidFill>
              <a:srgbClr val="3E5A2D"/>
            </a:solid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Bindungs-bezogenes Verhalten Kind</a:t>
              </a:r>
            </a:p>
          </p:txBody>
        </p:sp>
        <p:sp>
          <p:nvSpPr>
            <p:cNvPr id="24" name="Abgerundetes Rechteck 7">
              <a:extLst>
                <a:ext uri="{FF2B5EF4-FFF2-40B4-BE49-F238E27FC236}">
                  <a16:creationId xmlns:a16="http://schemas.microsoft.com/office/drawing/2014/main" id="{ADBFA467-1905-F327-42AC-13209DB19635}"/>
                </a:ext>
              </a:extLst>
            </p:cNvPr>
            <p:cNvSpPr/>
            <p:nvPr/>
          </p:nvSpPr>
          <p:spPr>
            <a:xfrm>
              <a:off x="3585450" y="3893510"/>
              <a:ext cx="2000801" cy="1423637"/>
            </a:xfrm>
            <a:prstGeom prst="roundRect">
              <a:avLst/>
            </a:prstGeom>
            <a:solidFill>
              <a:srgbClr val="A9D18E"/>
            </a:solidFill>
            <a:ln>
              <a:solidFill>
                <a:srgbClr val="578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Interaktions-verhalten Fachkraft</a:t>
              </a:r>
            </a:p>
          </p:txBody>
        </p:sp>
        <p:sp>
          <p:nvSpPr>
            <p:cNvPr id="25" name="Legende: mit Pfeil nach links und rechts 24">
              <a:extLst>
                <a:ext uri="{FF2B5EF4-FFF2-40B4-BE49-F238E27FC236}">
                  <a16:creationId xmlns:a16="http://schemas.microsoft.com/office/drawing/2014/main" id="{B86CEE09-7DF4-1A32-76AB-1EB495630BD8}"/>
                </a:ext>
              </a:extLst>
            </p:cNvPr>
            <p:cNvSpPr/>
            <p:nvPr/>
          </p:nvSpPr>
          <p:spPr>
            <a:xfrm>
              <a:off x="2602156" y="2849111"/>
              <a:ext cx="1948145" cy="1264568"/>
            </a:xfrm>
            <a:prstGeom prst="leftRightArrowCallout">
              <a:avLst/>
            </a:prstGeom>
            <a:solidFill>
              <a:srgbClr val="EAB086"/>
            </a:solidFill>
            <a:ln>
              <a:solidFill>
                <a:srgbClr val="C462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Arial" panose="020B0604020202020204" pitchFamily="34" charset="0"/>
                  <a:cs typeface="Arial" panose="020B0604020202020204" pitchFamily="34" charset="0"/>
                </a:rPr>
                <a:t>Schlüssel-situationen</a:t>
              </a:r>
            </a:p>
          </p:txBody>
        </p:sp>
        <p:sp>
          <p:nvSpPr>
            <p:cNvPr id="26" name="Legende: mit Pfeil nach links und rechts 25">
              <a:extLst>
                <a:ext uri="{FF2B5EF4-FFF2-40B4-BE49-F238E27FC236}">
                  <a16:creationId xmlns:a16="http://schemas.microsoft.com/office/drawing/2014/main" id="{3AF5E676-52C9-DF0D-B702-3549395AF5DE}"/>
                </a:ext>
              </a:extLst>
            </p:cNvPr>
            <p:cNvSpPr/>
            <p:nvPr/>
          </p:nvSpPr>
          <p:spPr>
            <a:xfrm>
              <a:off x="4564813" y="2863188"/>
              <a:ext cx="1948145" cy="1264568"/>
            </a:xfrm>
            <a:prstGeom prst="leftRightArrowCallout">
              <a:avLst/>
            </a:prstGeom>
            <a:solidFill>
              <a:srgbClr val="EAB086"/>
            </a:solidFill>
            <a:ln>
              <a:solidFill>
                <a:srgbClr val="C462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err="1">
                  <a:solidFill>
                    <a:schemeClr val="tx1"/>
                  </a:solidFill>
                  <a:latin typeface="Arial" panose="020B0604020202020204" pitchFamily="34" charset="0"/>
                  <a:cs typeface="Arial" panose="020B0604020202020204" pitchFamily="34" charset="0"/>
                </a:rPr>
                <a:t>interactive</a:t>
              </a:r>
              <a:r>
                <a:rPr lang="de-DE" sz="1200" dirty="0">
                  <a:solidFill>
                    <a:schemeClr val="tx1"/>
                  </a:solidFill>
                  <a:latin typeface="Arial" panose="020B0604020202020204" pitchFamily="34" charset="0"/>
                  <a:cs typeface="Arial" panose="020B0604020202020204" pitchFamily="34" charset="0"/>
                </a:rPr>
                <a:t> </a:t>
              </a:r>
              <a:r>
                <a:rPr lang="de-DE" sz="1200" dirty="0" err="1">
                  <a:solidFill>
                    <a:schemeClr val="tx1"/>
                  </a:solidFill>
                  <a:latin typeface="Arial" panose="020B0604020202020204" pitchFamily="34" charset="0"/>
                  <a:cs typeface="Arial" panose="020B0604020202020204" pitchFamily="34" charset="0"/>
                </a:rPr>
                <a:t>repair</a:t>
              </a:r>
              <a:endParaRPr lang="de-DE" sz="1200" dirty="0">
                <a:solidFill>
                  <a:schemeClr val="tx1"/>
                </a:solidFill>
                <a:latin typeface="Arial" panose="020B0604020202020204" pitchFamily="34" charset="0"/>
                <a:cs typeface="Arial" panose="020B0604020202020204" pitchFamily="34" charset="0"/>
              </a:endParaRPr>
            </a:p>
          </p:txBody>
        </p:sp>
        <p:sp>
          <p:nvSpPr>
            <p:cNvPr id="28" name="Textfeld 27">
              <a:extLst>
                <a:ext uri="{FF2B5EF4-FFF2-40B4-BE49-F238E27FC236}">
                  <a16:creationId xmlns:a16="http://schemas.microsoft.com/office/drawing/2014/main" id="{593EAF0F-DB81-47C9-AD1F-93E2E4E9EF85}"/>
                </a:ext>
              </a:extLst>
            </p:cNvPr>
            <p:cNvSpPr txBox="1"/>
            <p:nvPr/>
          </p:nvSpPr>
          <p:spPr>
            <a:xfrm>
              <a:off x="6871679" y="6078859"/>
              <a:ext cx="1950404" cy="261610"/>
            </a:xfrm>
            <a:prstGeom prst="rect">
              <a:avLst/>
            </a:prstGeom>
            <a:noFill/>
            <a:ln>
              <a:noFill/>
            </a:ln>
          </p:spPr>
          <p:txBody>
            <a:bodyPr wrap="square" rtlCol="0">
              <a:spAutoFit/>
            </a:bodyPr>
            <a:lstStyle/>
            <a:p>
              <a:pPr algn="r"/>
              <a:r>
                <a:rPr lang="de-DE" sz="1100" dirty="0">
                  <a:latin typeface="Arial" panose="020B0604020202020204" pitchFamily="34" charset="0"/>
                  <a:cs typeface="Arial" panose="020B0604020202020204" pitchFamily="34" charset="0"/>
                </a:rPr>
                <a:t>Quelle: Eigene Darstellung</a:t>
              </a:r>
            </a:p>
          </p:txBody>
        </p:sp>
      </p:grpSp>
    </p:spTree>
    <p:extLst>
      <p:ext uri="{BB962C8B-B14F-4D97-AF65-F5344CB8AC3E}">
        <p14:creationId xmlns:p14="http://schemas.microsoft.com/office/powerpoint/2010/main" val="2736967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D166F9-7ADD-4995-9287-CAFB2A258F73}"/>
              </a:ext>
            </a:extLst>
          </p:cNvPr>
          <p:cNvSpPr>
            <a:spLocks noGrp="1"/>
          </p:cNvSpPr>
          <p:nvPr>
            <p:ph type="title"/>
          </p:nvPr>
        </p:nvSpPr>
        <p:spPr/>
        <p:txBody>
          <a:bodyPr/>
          <a:lstStyle/>
          <a:p>
            <a:r>
              <a:rPr lang="de-DE" altLang="de-DE" sz="3200" dirty="0">
                <a:solidFill>
                  <a:schemeClr val="accent6">
                    <a:lumMod val="50000"/>
                  </a:schemeClr>
                </a:solidFill>
                <a:ea typeface="+mn-ea"/>
                <a:cs typeface="Calibri" panose="020F0502020204030204" pitchFamily="34" charset="0"/>
              </a:rPr>
              <a:t>Literatur</a:t>
            </a:r>
            <a:endParaRPr lang="de-DE" dirty="0"/>
          </a:p>
        </p:txBody>
      </p:sp>
      <p:sp>
        <p:nvSpPr>
          <p:cNvPr id="4" name="Inhaltsplatzhalter 3"/>
          <p:cNvSpPr>
            <a:spLocks noGrp="1"/>
          </p:cNvSpPr>
          <p:nvPr>
            <p:ph idx="1"/>
          </p:nvPr>
        </p:nvSpPr>
        <p:spPr/>
        <p:txBody>
          <a:bodyPr/>
          <a:lstStyle/>
          <a:p>
            <a:r>
              <a:rPr lang="en-US" sz="1600" dirty="0"/>
              <a:t>Beebe, B. &amp; Steele, M. (2013). How Does Microanalysis of Mother-Infant Communication Inform Maternal Sensitivity and Infant Attachment? </a:t>
            </a:r>
            <a:r>
              <a:rPr lang="en-US" sz="1600" i="1" dirty="0"/>
              <a:t>Attachment &amp; Human Development, 15</a:t>
            </a:r>
            <a:r>
              <a:rPr lang="en-US" sz="1600" dirty="0"/>
              <a:t>(5-6), 583-602.</a:t>
            </a:r>
          </a:p>
          <a:p>
            <a:r>
              <a:rPr lang="en-US" sz="1600" dirty="0" err="1"/>
              <a:t>Schore</a:t>
            </a:r>
            <a:r>
              <a:rPr lang="en-US" sz="1600" dirty="0"/>
              <a:t>, J. R. &amp; </a:t>
            </a:r>
            <a:r>
              <a:rPr lang="en-US" sz="1600" dirty="0" err="1"/>
              <a:t>Schore</a:t>
            </a:r>
            <a:r>
              <a:rPr lang="en-US" sz="1600" dirty="0"/>
              <a:t>, A. N. (2008). Modern attachment theory: The central role of affect regulation in development and treatment. </a:t>
            </a:r>
            <a:r>
              <a:rPr lang="en-US" sz="1600" i="1" dirty="0"/>
              <a:t>Clinical Social Work Journal, 36</a:t>
            </a:r>
            <a:r>
              <a:rPr lang="en-US" sz="1600" dirty="0"/>
              <a:t>(1), 9-20.</a:t>
            </a:r>
          </a:p>
          <a:p>
            <a:r>
              <a:rPr lang="en-US" sz="1600" dirty="0"/>
              <a:t>Shai, D. &amp; </a:t>
            </a:r>
            <a:r>
              <a:rPr lang="en-US" sz="1600" dirty="0" err="1"/>
              <a:t>Belsky</a:t>
            </a:r>
            <a:r>
              <a:rPr lang="en-US" sz="1600" dirty="0"/>
              <a:t>, J. (2011). When Words Just Won’t Do: Introducing Parental Embodied Mentalizing. </a:t>
            </a:r>
            <a:r>
              <a:rPr lang="en-US" sz="1600" i="1" dirty="0"/>
              <a:t>Child Development Perspectives 5</a:t>
            </a:r>
            <a:r>
              <a:rPr lang="en-US" sz="1600" dirty="0"/>
              <a:t>(3), 173-180.</a:t>
            </a:r>
            <a:endParaRPr lang="de-DE" sz="1600" dirty="0"/>
          </a:p>
          <a:p>
            <a:r>
              <a:rPr lang="en-US" sz="1600" dirty="0" err="1"/>
              <a:t>Tronick</a:t>
            </a:r>
            <a:r>
              <a:rPr lang="en-US" sz="1600" dirty="0"/>
              <a:t>, E. Z. &amp; </a:t>
            </a:r>
            <a:r>
              <a:rPr lang="en-US" sz="1600" dirty="0" err="1"/>
              <a:t>Gianino</a:t>
            </a:r>
            <a:r>
              <a:rPr lang="en-US" sz="1600" dirty="0"/>
              <a:t>, A. (1986). Interactive mismatch and repair: Challenges to the coping infant. </a:t>
            </a:r>
            <a:r>
              <a:rPr lang="en-US" sz="1600" i="1" dirty="0"/>
              <a:t>Zero to Three, 6</a:t>
            </a:r>
            <a:r>
              <a:rPr lang="en-US" sz="1600" dirty="0"/>
              <a:t>(3), 1-6.</a:t>
            </a:r>
          </a:p>
        </p:txBody>
      </p:sp>
    </p:spTree>
    <p:extLst>
      <p:ext uri="{BB962C8B-B14F-4D97-AF65-F5344CB8AC3E}">
        <p14:creationId xmlns:p14="http://schemas.microsoft.com/office/powerpoint/2010/main" val="1836487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681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8C3DE644-5624-AC9F-25BA-702E16B3C1DC}"/>
              </a:ext>
            </a:extLst>
          </p:cNvPr>
          <p:cNvGraphicFramePr>
            <a:graphicFrameLocks noGrp="1"/>
          </p:cNvGraphicFramePr>
          <p:nvPr>
            <p:extLst>
              <p:ext uri="{D42A27DB-BD31-4B8C-83A1-F6EECF244321}">
                <p14:modId xmlns:p14="http://schemas.microsoft.com/office/powerpoint/2010/main" val="4151970452"/>
              </p:ext>
            </p:extLst>
          </p:nvPr>
        </p:nvGraphicFramePr>
        <p:xfrm>
          <a:off x="1001886" y="1628692"/>
          <a:ext cx="7247591" cy="4364602"/>
        </p:xfrm>
        <a:graphic>
          <a:graphicData uri="http://schemas.openxmlformats.org/drawingml/2006/table">
            <a:tbl>
              <a:tblPr firstRow="1" firstCol="1" bandRow="1">
                <a:tableStyleId>{10A1B5D5-9B99-4C35-A422-299274C87663}</a:tableStyleId>
              </a:tblPr>
              <a:tblGrid>
                <a:gridCol w="1760560">
                  <a:extLst>
                    <a:ext uri="{9D8B030D-6E8A-4147-A177-3AD203B41FA5}">
                      <a16:colId xmlns:a16="http://schemas.microsoft.com/office/drawing/2014/main" val="389966353"/>
                    </a:ext>
                  </a:extLst>
                </a:gridCol>
                <a:gridCol w="5487031">
                  <a:extLst>
                    <a:ext uri="{9D8B030D-6E8A-4147-A177-3AD203B41FA5}">
                      <a16:colId xmlns:a16="http://schemas.microsoft.com/office/drawing/2014/main" val="2974971144"/>
                    </a:ext>
                  </a:extLst>
                </a:gridCol>
              </a:tblGrid>
              <a:tr h="625697">
                <a:tc>
                  <a:txBody>
                    <a:bodyPr/>
                    <a:lstStyle/>
                    <a:p>
                      <a:pPr algn="just">
                        <a:lnSpc>
                          <a:spcPct val="150000"/>
                        </a:lnSpc>
                        <a:spcBef>
                          <a:spcPts val="0"/>
                        </a:spcBef>
                      </a:pPr>
                      <a:r>
                        <a:rPr lang="de-DE" sz="1400" dirty="0">
                          <a:solidFill>
                            <a:schemeClr val="bg1"/>
                          </a:solidFill>
                          <a:effectLst/>
                          <a:latin typeface="Arial" panose="020B0604020202020204" pitchFamily="34" charset="0"/>
                          <a:cs typeface="Arial" panose="020B0604020202020204" pitchFamily="34" charset="0"/>
                        </a:rPr>
                        <a:t>MIV.1_Wissen</a:t>
                      </a:r>
                      <a:endParaRPr lang="de-DE"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57823B"/>
                    </a:solidFill>
                  </a:tcPr>
                </a:tc>
                <a:tc>
                  <a:txBody>
                    <a:bodyPr/>
                    <a:lstStyle/>
                    <a:p>
                      <a:pPr algn="l">
                        <a:lnSpc>
                          <a:spcPct val="150000"/>
                        </a:lnSpc>
                        <a:spcBef>
                          <a:spcPts val="0"/>
                        </a:spcBef>
                      </a:pPr>
                      <a:r>
                        <a:rPr lang="de-DE" sz="1400" dirty="0">
                          <a:solidFill>
                            <a:schemeClr val="bg1"/>
                          </a:solidFill>
                          <a:effectLst/>
                          <a:latin typeface="Arial" panose="020B0604020202020204" pitchFamily="34" charset="0"/>
                          <a:cs typeface="Arial" panose="020B0604020202020204" pitchFamily="34" charset="0"/>
                        </a:rPr>
                        <a:t>Spezifisches Interaktionsverhalten zur Förderung von Bindungssicherheit</a:t>
                      </a:r>
                    </a:p>
                  </a:txBody>
                  <a:tcPr marL="68580" marR="68580" marT="0" marB="0">
                    <a:solidFill>
                      <a:srgbClr val="57823B"/>
                    </a:solidFill>
                  </a:tcPr>
                </a:tc>
                <a:extLst>
                  <a:ext uri="{0D108BD9-81ED-4DB2-BD59-A6C34878D82A}">
                    <a16:rowId xmlns:a16="http://schemas.microsoft.com/office/drawing/2014/main" val="2256489284"/>
                  </a:ext>
                </a:extLst>
              </a:tr>
              <a:tr h="518868">
                <a:tc>
                  <a:txBody>
                    <a:bodyPr/>
                    <a:lstStyle/>
                    <a:p>
                      <a:pPr algn="just">
                        <a:lnSpc>
                          <a:spcPct val="150000"/>
                        </a:lnSpc>
                        <a:spcBef>
                          <a:spcPts val="0"/>
                        </a:spcBef>
                      </a:pPr>
                      <a:r>
                        <a:rPr lang="de-DE" sz="1400" b="0" dirty="0">
                          <a:effectLst/>
                          <a:latin typeface="Arial" panose="020B0604020202020204" pitchFamily="34" charset="0"/>
                          <a:cs typeface="Arial" panose="020B0604020202020204" pitchFamily="34" charset="0"/>
                        </a:rPr>
                        <a:t>MIV.1_Folie 1</a:t>
                      </a:r>
                      <a:endParaRPr lang="de-DE"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dirty="0">
                          <a:latin typeface="Arial" panose="020B0604020202020204" pitchFamily="34" charset="0"/>
                          <a:cs typeface="Arial" panose="020B0604020202020204" pitchFamily="34" charset="0"/>
                        </a:rPr>
                        <a:t>Einordnung des Moduls in QuebIn</a:t>
                      </a:r>
                    </a:p>
                  </a:txBody>
                  <a:tcPr marL="68580" marR="68580" marT="0" marB="0"/>
                </a:tc>
                <a:extLst>
                  <a:ext uri="{0D108BD9-81ED-4DB2-BD59-A6C34878D82A}">
                    <a16:rowId xmlns:a16="http://schemas.microsoft.com/office/drawing/2014/main" val="2348058337"/>
                  </a:ext>
                </a:extLst>
              </a:tr>
              <a:tr h="518868">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b="0" dirty="0">
                          <a:effectLst/>
                          <a:latin typeface="Arial" panose="020B0604020202020204" pitchFamily="34" charset="0"/>
                          <a:cs typeface="Arial" panose="020B0604020202020204" pitchFamily="34" charset="0"/>
                        </a:rPr>
                        <a:t>MIV.1_Folie 2</a:t>
                      </a: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Bef>
                          <a:spcPts val="0"/>
                        </a:spcBef>
                      </a:pPr>
                      <a:r>
                        <a:rPr lang="de-DE" sz="1400" dirty="0">
                          <a:latin typeface="Arial" panose="020B0604020202020204" pitchFamily="34" charset="0"/>
                          <a:cs typeface="Arial" panose="020B0604020202020204" pitchFamily="34" charset="0"/>
                        </a:rPr>
                        <a:t>Zielsetzung</a:t>
                      </a:r>
                      <a:endParaRPr lang="de-DE"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354982980"/>
                  </a:ext>
                </a:extLst>
              </a:tr>
              <a:tr h="518868">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b="0" dirty="0">
                          <a:effectLst/>
                          <a:latin typeface="Arial" panose="020B0604020202020204" pitchFamily="34" charset="0"/>
                          <a:cs typeface="Arial" panose="020B0604020202020204" pitchFamily="34" charset="0"/>
                        </a:rPr>
                        <a:t>MIV.1_Folie 3</a:t>
                      </a: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Bef>
                          <a:spcPts val="0"/>
                        </a:spcBef>
                      </a:pPr>
                      <a:r>
                        <a:rPr lang="de-DE" sz="1400" b="0" dirty="0">
                          <a:effectLst/>
                          <a:latin typeface="Arial" panose="020B0604020202020204" pitchFamily="34" charset="0"/>
                          <a:ea typeface="Times New Roman" panose="02020603050405020304" pitchFamily="18" charset="0"/>
                          <a:cs typeface="Arial" panose="020B0604020202020204" pitchFamily="34" charset="0"/>
                        </a:rPr>
                        <a:t>Grundmodell: Entstehung von Bindungsrepräsentationen (von MI.1)</a:t>
                      </a:r>
                    </a:p>
                  </a:txBody>
                  <a:tcPr marL="68580" marR="68580" marT="0" marB="0"/>
                </a:tc>
                <a:extLst>
                  <a:ext uri="{0D108BD9-81ED-4DB2-BD59-A6C34878D82A}">
                    <a16:rowId xmlns:a16="http://schemas.microsoft.com/office/drawing/2014/main" val="851849860"/>
                  </a:ext>
                </a:extLst>
              </a:tr>
              <a:tr h="518868">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b="0" dirty="0">
                          <a:effectLst/>
                          <a:latin typeface="Arial" panose="020B0604020202020204" pitchFamily="34" charset="0"/>
                          <a:cs typeface="Arial" panose="020B0604020202020204" pitchFamily="34" charset="0"/>
                        </a:rPr>
                        <a:t>MIV.1_Folie 4</a:t>
                      </a: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dirty="0">
                          <a:latin typeface="Arial" panose="020B0604020202020204" pitchFamily="34" charset="0"/>
                          <a:cs typeface="Arial" panose="020B0604020202020204" pitchFamily="34" charset="0"/>
                        </a:rPr>
                        <a:t>Kreislauf professionellen Handelns I</a:t>
                      </a:r>
                      <a:endParaRPr lang="de-DE" sz="1400" b="1" dirty="0">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084164821"/>
                  </a:ext>
                </a:extLst>
              </a:tr>
              <a:tr h="518868">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b="0" dirty="0">
                          <a:effectLst/>
                          <a:latin typeface="Arial" panose="020B0604020202020204" pitchFamily="34" charset="0"/>
                          <a:cs typeface="Arial" panose="020B0604020202020204" pitchFamily="34" charset="0"/>
                        </a:rPr>
                        <a:t>MIV.1_Folie 5 - 7</a:t>
                      </a: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dirty="0">
                          <a:latin typeface="Arial" panose="020B0604020202020204" pitchFamily="34" charset="0"/>
                          <a:cs typeface="Arial" panose="020B0604020202020204" pitchFamily="34" charset="0"/>
                        </a:rPr>
                        <a:t>Handlungsebenen I - III</a:t>
                      </a:r>
                    </a:p>
                  </a:txBody>
                  <a:tcPr marL="68580" marR="68580" marT="0" marB="0"/>
                </a:tc>
                <a:extLst>
                  <a:ext uri="{0D108BD9-81ED-4DB2-BD59-A6C34878D82A}">
                    <a16:rowId xmlns:a16="http://schemas.microsoft.com/office/drawing/2014/main" val="2218794391"/>
                  </a:ext>
                </a:extLst>
              </a:tr>
              <a:tr h="625697">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b="0" dirty="0">
                          <a:effectLst/>
                          <a:latin typeface="Arial" panose="020B0604020202020204" pitchFamily="34" charset="0"/>
                          <a:cs typeface="Arial" panose="020B0604020202020204" pitchFamily="34" charset="0"/>
                        </a:rPr>
                        <a:t>MIV.1_Folie 8</a:t>
                      </a: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de-DE" sz="1400" dirty="0">
                          <a:latin typeface="Arial" panose="020B0604020202020204" pitchFamily="34" charset="0"/>
                          <a:cs typeface="Arial" panose="020B0604020202020204" pitchFamily="34" charset="0"/>
                        </a:rPr>
                        <a:t>Spezifisches Interaktionsverhalten zur </a:t>
                      </a:r>
                      <a:br>
                        <a:rPr lang="de-DE" sz="1400" dirty="0">
                          <a:latin typeface="Arial" panose="020B0604020202020204" pitchFamily="34" charset="0"/>
                          <a:cs typeface="Arial" panose="020B0604020202020204" pitchFamily="34" charset="0"/>
                        </a:rPr>
                      </a:br>
                      <a:r>
                        <a:rPr lang="de-DE" sz="1400" dirty="0">
                          <a:latin typeface="Arial" panose="020B0604020202020204" pitchFamily="34" charset="0"/>
                          <a:cs typeface="Arial" panose="020B0604020202020204" pitchFamily="34" charset="0"/>
                        </a:rPr>
                        <a:t>Förderung von Bindungssicherheit</a:t>
                      </a:r>
                    </a:p>
                  </a:txBody>
                  <a:tcPr marL="68580" marR="68580" marT="0" marB="0"/>
                </a:tc>
                <a:extLst>
                  <a:ext uri="{0D108BD9-81ED-4DB2-BD59-A6C34878D82A}">
                    <a16:rowId xmlns:a16="http://schemas.microsoft.com/office/drawing/2014/main" val="3520744221"/>
                  </a:ext>
                </a:extLst>
              </a:tr>
              <a:tr h="518868">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b="0" dirty="0">
                          <a:effectLst/>
                          <a:latin typeface="Arial" panose="020B0604020202020204" pitchFamily="34" charset="0"/>
                          <a:cs typeface="Arial" panose="020B0604020202020204" pitchFamily="34" charset="0"/>
                        </a:rPr>
                        <a:t>MIV.1_Folie 9</a:t>
                      </a: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dirty="0">
                          <a:latin typeface="Arial" panose="020B0604020202020204" pitchFamily="34" charset="0"/>
                          <a:cs typeface="Arial" panose="020B0604020202020204" pitchFamily="34" charset="0"/>
                        </a:rPr>
                        <a:t>Kreislauf </a:t>
                      </a:r>
                      <a:r>
                        <a:rPr lang="de-DE" sz="1400">
                          <a:latin typeface="Arial" panose="020B0604020202020204" pitchFamily="34" charset="0"/>
                          <a:cs typeface="Arial" panose="020B0604020202020204" pitchFamily="34" charset="0"/>
                        </a:rPr>
                        <a:t>professionellen Handelns II</a:t>
                      </a:r>
                      <a:endParaRPr lang="de-DE" sz="1400" b="1" dirty="0">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4284328519"/>
                  </a:ext>
                </a:extLst>
              </a:tr>
            </a:tbl>
          </a:graphicData>
        </a:graphic>
      </p:graphicFrame>
      <p:sp>
        <p:nvSpPr>
          <p:cNvPr id="2" name="Titel 1"/>
          <p:cNvSpPr>
            <a:spLocks noGrp="1"/>
          </p:cNvSpPr>
          <p:nvPr>
            <p:ph type="title"/>
          </p:nvPr>
        </p:nvSpPr>
        <p:spPr/>
        <p:txBody>
          <a:bodyPr/>
          <a:lstStyle/>
          <a:p>
            <a:r>
              <a:rPr lang="de-DE" dirty="0"/>
              <a:t>Übersicht</a:t>
            </a:r>
          </a:p>
        </p:txBody>
      </p:sp>
    </p:spTree>
    <p:extLst>
      <p:ext uri="{BB962C8B-B14F-4D97-AF65-F5344CB8AC3E}">
        <p14:creationId xmlns:p14="http://schemas.microsoft.com/office/powerpoint/2010/main" val="484138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6A8AF7-60D2-BCF7-F78A-39471A1EACE4}"/>
              </a:ext>
            </a:extLst>
          </p:cNvPr>
          <p:cNvSpPr>
            <a:spLocks noGrp="1"/>
          </p:cNvSpPr>
          <p:nvPr>
            <p:ph type="title"/>
          </p:nvPr>
        </p:nvSpPr>
        <p:spPr/>
        <p:txBody>
          <a:bodyPr/>
          <a:lstStyle/>
          <a:p>
            <a:r>
              <a:rPr lang="de-DE" sz="2400" dirty="0"/>
              <a:t>Einordnung des Moduls in </a:t>
            </a:r>
            <a:r>
              <a:rPr lang="de-DE" sz="2400" i="0" dirty="0">
                <a:cs typeface="Arial" panose="020B0604020202020204" pitchFamily="34" charset="0"/>
              </a:rPr>
              <a:t>QuebIn</a:t>
            </a:r>
            <a:br>
              <a:rPr lang="de-DE" dirty="0"/>
            </a:br>
            <a:endParaRPr lang="de-DE" dirty="0"/>
          </a:p>
        </p:txBody>
      </p:sp>
      <p:sp>
        <p:nvSpPr>
          <p:cNvPr id="4" name="Textfeld 3">
            <a:extLst>
              <a:ext uri="{FF2B5EF4-FFF2-40B4-BE49-F238E27FC236}">
                <a16:creationId xmlns:a16="http://schemas.microsoft.com/office/drawing/2014/main" id="{BC9801AD-3443-ADB5-E556-1B4093EB0F95}"/>
              </a:ext>
            </a:extLst>
          </p:cNvPr>
          <p:cNvSpPr txBox="1"/>
          <p:nvPr/>
        </p:nvSpPr>
        <p:spPr>
          <a:xfrm>
            <a:off x="288756" y="1418026"/>
            <a:ext cx="8480805"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de-DE" sz="1600" b="1" i="0" u="none" strike="noStrike" kern="1200" cap="none" spc="0" normalizeH="0" baseline="0" noProof="0" dirty="0" err="1">
                <a:ln>
                  <a:noFill/>
                </a:ln>
                <a:solidFill>
                  <a:srgbClr val="70AD47">
                    <a:lumMod val="50000"/>
                  </a:srgbClr>
                </a:solidFill>
                <a:effectLst/>
                <a:uLnTx/>
                <a:uFillTx/>
                <a:latin typeface="Arial" panose="020B0604020202020204" pitchFamily="34" charset="0"/>
                <a:cs typeface="Arial" panose="020B0604020202020204" pitchFamily="34" charset="0"/>
              </a:rPr>
              <a:t>Qu</a:t>
            </a:r>
            <a:r>
              <a:rPr kumimoji="0" lang="de-DE" sz="1600" b="1" i="0" u="none" strike="noStrike" kern="1200" cap="none" spc="0" normalizeH="0" baseline="0" noProof="0" dirty="0" err="1">
                <a:ln>
                  <a:noFill/>
                </a:ln>
                <a:solidFill>
                  <a:srgbClr val="70AD47">
                    <a:lumMod val="40000"/>
                    <a:lumOff val="60000"/>
                  </a:srgbClr>
                </a:solidFill>
                <a:effectLst/>
                <a:uLnTx/>
                <a:uFillTx/>
                <a:latin typeface="Arial" panose="020B0604020202020204" pitchFamily="34" charset="0"/>
                <a:cs typeface="Arial" panose="020B0604020202020204" pitchFamily="34" charset="0"/>
              </a:rPr>
              <a:t>eb</a:t>
            </a:r>
            <a:r>
              <a:rPr kumimoji="0" lang="de-DE" sz="1600" b="1" i="0" u="none" strike="noStrike" kern="1200" cap="none" spc="0" normalizeH="0" baseline="0" noProof="0" dirty="0" err="1">
                <a:ln>
                  <a:noFill/>
                </a:ln>
                <a:solidFill>
                  <a:srgbClr val="ED7D31">
                    <a:lumMod val="75000"/>
                  </a:srgbClr>
                </a:solidFill>
                <a:effectLst/>
                <a:uLnTx/>
                <a:uFillTx/>
                <a:latin typeface="Arial" panose="020B0604020202020204" pitchFamily="34" charset="0"/>
                <a:cs typeface="Arial" panose="020B0604020202020204" pitchFamily="34" charset="0"/>
              </a:rPr>
              <a:t>I</a:t>
            </a:r>
            <a:r>
              <a:rPr kumimoji="0" lang="de-DE" sz="1600" b="1" i="0" u="none" strike="noStrike" kern="1200" cap="none" spc="0" normalizeH="0" baseline="0" noProof="0" dirty="0" err="1">
                <a:ln>
                  <a:noFill/>
                </a:ln>
                <a:solidFill>
                  <a:srgbClr val="ED7D31">
                    <a:lumMod val="40000"/>
                    <a:lumOff val="60000"/>
                  </a:srgbClr>
                </a:solidFill>
                <a:effectLst/>
                <a:uLnTx/>
                <a:uFillTx/>
                <a:latin typeface="Arial" panose="020B0604020202020204" pitchFamily="34" charset="0"/>
                <a:cs typeface="Arial" panose="020B0604020202020204" pitchFamily="34" charset="0"/>
              </a:rPr>
              <a:t>n</a:t>
            </a:r>
            <a:r>
              <a:rPr kumimoji="0" lang="de-DE"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de-DE"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hat das Ziel, die Gestaltung von Fachkraft-Kind-Interaktionen in positiver Weise zu unterstützen, indem Wissensbestände vertieft und Handlungskompetenzen erweitert werden.    </a:t>
            </a:r>
            <a:endParaRPr kumimoji="0" lang="de-DE"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nvGrpSpPr>
          <p:cNvPr id="5" name="Gruppieren 4">
            <a:extLst>
              <a:ext uri="{FF2B5EF4-FFF2-40B4-BE49-F238E27FC236}">
                <a16:creationId xmlns:a16="http://schemas.microsoft.com/office/drawing/2014/main" id="{114299EA-3968-41CD-D03C-4EC9748B4B00}"/>
              </a:ext>
            </a:extLst>
          </p:cNvPr>
          <p:cNvGrpSpPr/>
          <p:nvPr/>
        </p:nvGrpSpPr>
        <p:grpSpPr>
          <a:xfrm>
            <a:off x="707599" y="1885322"/>
            <a:ext cx="7955835" cy="4402162"/>
            <a:chOff x="319698" y="1939078"/>
            <a:chExt cx="8663782" cy="5125155"/>
          </a:xfrm>
        </p:grpSpPr>
        <p:sp>
          <p:nvSpPr>
            <p:cNvPr id="6" name="Bogen 5">
              <a:extLst>
                <a:ext uri="{FF2B5EF4-FFF2-40B4-BE49-F238E27FC236}">
                  <a16:creationId xmlns:a16="http://schemas.microsoft.com/office/drawing/2014/main" id="{88826E54-744D-2022-D34C-8B6A1B050011}"/>
                </a:ext>
              </a:extLst>
            </p:cNvPr>
            <p:cNvSpPr/>
            <p:nvPr/>
          </p:nvSpPr>
          <p:spPr>
            <a:xfrm rot="19148396">
              <a:off x="5433824" y="1939078"/>
              <a:ext cx="3031805" cy="5094513"/>
            </a:xfrm>
            <a:prstGeom prst="arc">
              <a:avLst>
                <a:gd name="adj1" fmla="val 17557094"/>
                <a:gd name="adj2" fmla="val 14915977"/>
              </a:avLst>
            </a:prstGeom>
            <a:ln>
              <a:solidFill>
                <a:srgbClr val="3E5A2D"/>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7" name="Bogen 6">
              <a:extLst>
                <a:ext uri="{FF2B5EF4-FFF2-40B4-BE49-F238E27FC236}">
                  <a16:creationId xmlns:a16="http://schemas.microsoft.com/office/drawing/2014/main" id="{7887D75A-D3B7-5186-AE8D-4F05922317DB}"/>
                </a:ext>
              </a:extLst>
            </p:cNvPr>
            <p:cNvSpPr/>
            <p:nvPr/>
          </p:nvSpPr>
          <p:spPr>
            <a:xfrm rot="2195094">
              <a:off x="520182" y="1969720"/>
              <a:ext cx="3031805" cy="5094513"/>
            </a:xfrm>
            <a:prstGeom prst="arc">
              <a:avLst>
                <a:gd name="adj1" fmla="val 17496227"/>
                <a:gd name="adj2" fmla="val 14915977"/>
              </a:avLst>
            </a:prstGeom>
            <a:ln>
              <a:solidFill>
                <a:srgbClr val="3E5A2D"/>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 name="Abgerundetes Rechteck 7">
              <a:extLst>
                <a:ext uri="{FF2B5EF4-FFF2-40B4-BE49-F238E27FC236}">
                  <a16:creationId xmlns:a16="http://schemas.microsoft.com/office/drawing/2014/main" id="{EBE72175-E2B9-0EE3-B857-DF47924E3E3B}"/>
                </a:ext>
              </a:extLst>
            </p:cNvPr>
            <p:cNvSpPr/>
            <p:nvPr/>
          </p:nvSpPr>
          <p:spPr>
            <a:xfrm>
              <a:off x="322127" y="3592133"/>
              <a:ext cx="3616777" cy="1241196"/>
            </a:xfrm>
            <a:prstGeom prst="roundRect">
              <a:avLst/>
            </a:prstGeom>
            <a:solidFill>
              <a:srgbClr val="C5DCB4"/>
            </a:solid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Modul 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Bindungs- und entwicklungsförderliches Interaktionsverhalten in der Kita</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9" name="Abgerundetes Rechteck 9">
              <a:extLst>
                <a:ext uri="{FF2B5EF4-FFF2-40B4-BE49-F238E27FC236}">
                  <a16:creationId xmlns:a16="http://schemas.microsoft.com/office/drawing/2014/main" id="{F4975DB7-00A7-A0CC-7916-0515771BB788}"/>
                </a:ext>
              </a:extLst>
            </p:cNvPr>
            <p:cNvSpPr/>
            <p:nvPr/>
          </p:nvSpPr>
          <p:spPr>
            <a:xfrm>
              <a:off x="4915972" y="3592133"/>
              <a:ext cx="4067508" cy="1241195"/>
            </a:xfrm>
            <a:prstGeom prst="roundRect">
              <a:avLst/>
            </a:prstGeom>
            <a:solidFill>
              <a:srgbClr val="C5DCB4"/>
            </a:solid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Modul 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Einschätzung der Bindungssicherheit (</a:t>
              </a:r>
              <a:r>
                <a:rPr kumimoji="0" lang="de-DE" sz="14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EiBiS</a:t>
              </a:r>
              <a:r>
                <a:rPr kumimoji="0" lang="de-DE"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Beobachtungsverfahren: Grundlagen und Übungen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0" name="Abgerundetes Rechteck 13">
              <a:extLst>
                <a:ext uri="{FF2B5EF4-FFF2-40B4-BE49-F238E27FC236}">
                  <a16:creationId xmlns:a16="http://schemas.microsoft.com/office/drawing/2014/main" id="{E5B40903-2860-E394-C020-D7E198090BA5}"/>
                </a:ext>
              </a:extLst>
            </p:cNvPr>
            <p:cNvSpPr/>
            <p:nvPr/>
          </p:nvSpPr>
          <p:spPr>
            <a:xfrm>
              <a:off x="2447563" y="5005433"/>
              <a:ext cx="4067508" cy="1204118"/>
            </a:xfrm>
            <a:prstGeom prst="roundRect">
              <a:avLst/>
            </a:prstGeom>
            <a:solidFill>
              <a:srgbClr val="C5DCB4"/>
            </a:solid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Modul 1 </a:t>
              </a: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Grundlagenwissen „Bindung“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1" name="Abgerundetes Rechteck 14">
              <a:extLst>
                <a:ext uri="{FF2B5EF4-FFF2-40B4-BE49-F238E27FC236}">
                  <a16:creationId xmlns:a16="http://schemas.microsoft.com/office/drawing/2014/main" id="{020F4683-E831-814F-EBA0-5219A437FC73}"/>
                </a:ext>
              </a:extLst>
            </p:cNvPr>
            <p:cNvSpPr/>
            <p:nvPr/>
          </p:nvSpPr>
          <p:spPr>
            <a:xfrm>
              <a:off x="2345175" y="2200917"/>
              <a:ext cx="4067508" cy="1204118"/>
            </a:xfrm>
            <a:prstGeom prst="roundRect">
              <a:avLst/>
            </a:prstGeom>
            <a:solidFill>
              <a:srgbClr val="C5DCB4"/>
            </a:solid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Modul 4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Spezifisches Interaktionsverhalten zur Förderung von Bindungssicherheit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A12DE284-8FB9-FB45-4CF6-9609C2576F2E}"/>
                </a:ext>
              </a:extLst>
            </p:cNvPr>
            <p:cNvSpPr txBox="1"/>
            <p:nvPr/>
          </p:nvSpPr>
          <p:spPr>
            <a:xfrm rot="20770348">
              <a:off x="319698" y="5221490"/>
              <a:ext cx="1897905" cy="501654"/>
            </a:xfrm>
            <a:prstGeom prst="rect">
              <a:avLst/>
            </a:prstGeom>
            <a:solidFill>
              <a:srgbClr val="EAB086"/>
            </a:solidFill>
            <a:ln>
              <a:solidFill>
                <a:srgbClr val="C46229"/>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Vielfalts- und </a:t>
              </a:r>
              <a:br>
                <a:rPr kumimoji="0" lang="de-DE"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de-DE"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Kultursensitivität</a:t>
              </a:r>
            </a:p>
          </p:txBody>
        </p:sp>
        <p:sp>
          <p:nvSpPr>
            <p:cNvPr id="13" name="Textfeld 12">
              <a:extLst>
                <a:ext uri="{FF2B5EF4-FFF2-40B4-BE49-F238E27FC236}">
                  <a16:creationId xmlns:a16="http://schemas.microsoft.com/office/drawing/2014/main" id="{D45214B0-19A6-67BA-C389-6B928F8C8C10}"/>
                </a:ext>
              </a:extLst>
            </p:cNvPr>
            <p:cNvSpPr txBox="1"/>
            <p:nvPr/>
          </p:nvSpPr>
          <p:spPr>
            <a:xfrm rot="763867">
              <a:off x="6655792" y="5227201"/>
              <a:ext cx="1935692" cy="509379"/>
            </a:xfrm>
            <a:prstGeom prst="rect">
              <a:avLst/>
            </a:prstGeom>
            <a:solidFill>
              <a:srgbClr val="EAB086"/>
            </a:solidFill>
            <a:ln>
              <a:solidFill>
                <a:srgbClr val="C46229"/>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Individuelles kindliches Verhalten</a:t>
              </a:r>
            </a:p>
          </p:txBody>
        </p:sp>
      </p:grpSp>
      <p:sp>
        <p:nvSpPr>
          <p:cNvPr id="14" name="Textfeld 13">
            <a:extLst>
              <a:ext uri="{FF2B5EF4-FFF2-40B4-BE49-F238E27FC236}">
                <a16:creationId xmlns:a16="http://schemas.microsoft.com/office/drawing/2014/main" id="{1A349803-0C63-0779-19F3-6D960B8746AD}"/>
              </a:ext>
            </a:extLst>
          </p:cNvPr>
          <p:cNvSpPr txBox="1"/>
          <p:nvPr/>
        </p:nvSpPr>
        <p:spPr>
          <a:xfrm>
            <a:off x="7998545" y="6427806"/>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MIV.1_Folie 1</a:t>
            </a:r>
            <a:r>
              <a:rPr lang="de-DE" sz="1800" b="0" dirty="0">
                <a:solidFill>
                  <a:schemeClr val="bg1"/>
                </a:solidFill>
                <a:effectLst/>
                <a:latin typeface="+mj-lt"/>
                <a:ea typeface="Times New Roman" panose="02020603050405020304" pitchFamily="18" charset="0"/>
                <a:cs typeface="Arial" panose="020B0604020202020204" pitchFamily="34" charset="0"/>
              </a:rPr>
              <a:t> </a:t>
            </a:r>
            <a:endParaRPr lang="de-DE" sz="1800" dirty="0">
              <a:solidFill>
                <a:schemeClr val="bg1"/>
              </a:solidFill>
              <a:latin typeface="+mj-lt"/>
              <a:cs typeface="Arial" panose="020B0604020202020204" pitchFamily="34" charset="0"/>
            </a:endParaRPr>
          </a:p>
        </p:txBody>
      </p:sp>
      <p:sp>
        <p:nvSpPr>
          <p:cNvPr id="15" name="Textfeld 14">
            <a:extLst>
              <a:ext uri="{FF2B5EF4-FFF2-40B4-BE49-F238E27FC236}">
                <a16:creationId xmlns:a16="http://schemas.microsoft.com/office/drawing/2014/main" id="{1D95BBBE-FE05-4B4D-B95E-915E8DC5A1BF}"/>
              </a:ext>
            </a:extLst>
          </p:cNvPr>
          <p:cNvSpPr txBox="1"/>
          <p:nvPr/>
        </p:nvSpPr>
        <p:spPr>
          <a:xfrm>
            <a:off x="6586300" y="6007735"/>
            <a:ext cx="1950404" cy="261610"/>
          </a:xfrm>
          <a:prstGeom prst="rect">
            <a:avLst/>
          </a:prstGeom>
          <a:noFill/>
          <a:ln>
            <a:noFill/>
          </a:ln>
        </p:spPr>
        <p:txBody>
          <a:bodyPr wrap="square" rtlCol="0">
            <a:spAutoFit/>
          </a:bodyPr>
          <a:lstStyle/>
          <a:p>
            <a:pPr algn="r"/>
            <a:r>
              <a:rPr lang="de-DE" sz="1100" dirty="0">
                <a:latin typeface="Arial" panose="020B0604020202020204" pitchFamily="34" charset="0"/>
                <a:cs typeface="Arial" panose="020B0604020202020204" pitchFamily="34" charset="0"/>
              </a:rPr>
              <a:t>Quelle: Eigene Darstellung</a:t>
            </a:r>
          </a:p>
        </p:txBody>
      </p:sp>
    </p:spTree>
    <p:extLst>
      <p:ext uri="{BB962C8B-B14F-4D97-AF65-F5344CB8AC3E}">
        <p14:creationId xmlns:p14="http://schemas.microsoft.com/office/powerpoint/2010/main" val="2968026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3BDCA7-2889-3AA5-BA84-888056961E7B}"/>
              </a:ext>
            </a:extLst>
          </p:cNvPr>
          <p:cNvSpPr>
            <a:spLocks noGrp="1"/>
          </p:cNvSpPr>
          <p:nvPr>
            <p:ph type="title"/>
          </p:nvPr>
        </p:nvSpPr>
        <p:spPr/>
        <p:txBody>
          <a:bodyPr/>
          <a:lstStyle/>
          <a:p>
            <a:r>
              <a:rPr lang="de-DE" dirty="0"/>
              <a:t>Zielsetzung</a:t>
            </a:r>
          </a:p>
        </p:txBody>
      </p:sp>
      <p:sp>
        <p:nvSpPr>
          <p:cNvPr id="4" name="Inhaltsplatzhalter 7">
            <a:extLst>
              <a:ext uri="{FF2B5EF4-FFF2-40B4-BE49-F238E27FC236}">
                <a16:creationId xmlns:a16="http://schemas.microsoft.com/office/drawing/2014/main" id="{1B15483E-9C53-DCEA-A747-D03A74E0C615}"/>
              </a:ext>
            </a:extLst>
          </p:cNvPr>
          <p:cNvSpPr txBox="1">
            <a:spLocks/>
          </p:cNvSpPr>
          <p:nvPr/>
        </p:nvSpPr>
        <p:spPr>
          <a:xfrm>
            <a:off x="645383" y="2760621"/>
            <a:ext cx="7886700" cy="1325563"/>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Font typeface="Arial" panose="020B0604020202020204" pitchFamily="34" charset="0"/>
              <a:buNone/>
            </a:pPr>
            <a:r>
              <a:rPr lang="de-DE" sz="1800" dirty="0">
                <a:latin typeface="Arial" panose="020B0604020202020204" pitchFamily="34" charset="0"/>
                <a:cs typeface="Arial" panose="020B0604020202020204" pitchFamily="34" charset="0"/>
              </a:rPr>
              <a:t>Spezifisches Interaktionsverhalten zur Förderung von Bindungssicherheit zielt darauf ab, Kindern im pädagogischen Alltag Beziehungserfahrungen zu ermöglichen, die frühere Bindungserfahrungen und daraus entstandene Verhaltenserwartungen und -muster in positiver Weise verändern. </a:t>
            </a:r>
          </a:p>
          <a:p>
            <a:pPr marL="0" indent="0">
              <a:buFont typeface="Arial" panose="020B0604020202020204" pitchFamily="34" charset="0"/>
              <a:buNone/>
            </a:pPr>
            <a:r>
              <a:rPr lang="de-DE" sz="1600" dirty="0">
                <a:solidFill>
                  <a:schemeClr val="tx2">
                    <a:lumMod val="75000"/>
                  </a:schemeClr>
                </a:solidFill>
                <a:latin typeface="Arial" panose="020B0604020202020204" pitchFamily="34" charset="0"/>
                <a:cs typeface="Arial" panose="020B0604020202020204" pitchFamily="34" charset="0"/>
              </a:rPr>
              <a:t> </a:t>
            </a:r>
          </a:p>
          <a:p>
            <a:pPr marL="0" indent="0">
              <a:buFont typeface="Arial" panose="020B0604020202020204" pitchFamily="34" charset="0"/>
              <a:buNone/>
            </a:pPr>
            <a:br>
              <a:rPr lang="de-DE" sz="1600" dirty="0">
                <a:solidFill>
                  <a:schemeClr val="tx2">
                    <a:lumMod val="75000"/>
                  </a:schemeClr>
                </a:solidFill>
                <a:latin typeface="Arial" panose="020B0604020202020204" pitchFamily="34" charset="0"/>
                <a:cs typeface="Arial" panose="020B0604020202020204" pitchFamily="34" charset="0"/>
              </a:rPr>
            </a:br>
            <a:endParaRPr lang="de-DE" sz="1600" dirty="0">
              <a:solidFill>
                <a:schemeClr val="tx2">
                  <a:lumMod val="75000"/>
                </a:schemeClr>
              </a:solidFill>
              <a:latin typeface="Arial" panose="020B0604020202020204" pitchFamily="34" charset="0"/>
              <a:cs typeface="Arial" panose="020B0604020202020204" pitchFamily="34" charset="0"/>
            </a:endParaRPr>
          </a:p>
        </p:txBody>
      </p:sp>
      <p:sp>
        <p:nvSpPr>
          <p:cNvPr id="5" name="Textfeld 4">
            <a:extLst>
              <a:ext uri="{FF2B5EF4-FFF2-40B4-BE49-F238E27FC236}">
                <a16:creationId xmlns:a16="http://schemas.microsoft.com/office/drawing/2014/main" id="{5C30A2DB-462F-6248-CC17-0F799C3EB75D}"/>
              </a:ext>
            </a:extLst>
          </p:cNvPr>
          <p:cNvSpPr txBox="1"/>
          <p:nvPr/>
        </p:nvSpPr>
        <p:spPr>
          <a:xfrm>
            <a:off x="7998542" y="6427804"/>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MIV.1_Folie 2</a:t>
            </a:r>
            <a:r>
              <a:rPr lang="de-DE" sz="1800" b="0" dirty="0">
                <a:solidFill>
                  <a:schemeClr val="bg1"/>
                </a:solidFill>
                <a:effectLst/>
                <a:latin typeface="+mj-lt"/>
                <a:ea typeface="Times New Roman" panose="02020603050405020304" pitchFamily="18" charset="0"/>
                <a:cs typeface="Arial" panose="020B0604020202020204" pitchFamily="34" charset="0"/>
              </a:rPr>
              <a:t> </a:t>
            </a:r>
            <a:endParaRPr lang="de-DE" sz="180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3666582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DBD0E-DB88-B768-9D7C-DDEE0A44BAAA}"/>
              </a:ext>
            </a:extLst>
          </p:cNvPr>
          <p:cNvSpPr>
            <a:spLocks noGrp="1"/>
          </p:cNvSpPr>
          <p:nvPr>
            <p:ph type="title"/>
          </p:nvPr>
        </p:nvSpPr>
        <p:spPr>
          <a:xfrm>
            <a:off x="265793" y="350440"/>
            <a:ext cx="7886700" cy="1325563"/>
          </a:xfrm>
        </p:spPr>
        <p:txBody>
          <a:bodyPr/>
          <a:lstStyle/>
          <a:p>
            <a:r>
              <a:rPr lang="de-DE" sz="2400" dirty="0">
                <a:solidFill>
                  <a:schemeClr val="accent6">
                    <a:lumMod val="50000"/>
                  </a:schemeClr>
                </a:solidFill>
              </a:rPr>
              <a:t>Grundmodell: Entstehung von </a:t>
            </a:r>
            <a:br>
              <a:rPr lang="de-DE" sz="2400" dirty="0">
                <a:solidFill>
                  <a:schemeClr val="accent6">
                    <a:lumMod val="50000"/>
                  </a:schemeClr>
                </a:solidFill>
              </a:rPr>
            </a:br>
            <a:r>
              <a:rPr lang="de-DE" sz="2400" dirty="0">
                <a:solidFill>
                  <a:schemeClr val="accent6">
                    <a:lumMod val="50000"/>
                  </a:schemeClr>
                </a:solidFill>
              </a:rPr>
              <a:t>Bindungsrepräsentationen</a:t>
            </a:r>
            <a:r>
              <a:rPr lang="de-DE" sz="2400" i="0" dirty="0">
                <a:solidFill>
                  <a:schemeClr val="accent6">
                    <a:lumMod val="50000"/>
                  </a:schemeClr>
                </a:solidFill>
                <a:latin typeface="Arial" panose="020B0604020202020204" pitchFamily="34" charset="0"/>
                <a:cs typeface="Arial" panose="020B0604020202020204" pitchFamily="34" charset="0"/>
              </a:rPr>
              <a:t> </a:t>
            </a:r>
            <a:r>
              <a:rPr lang="de-DE" sz="2400" i="0" dirty="0">
                <a:solidFill>
                  <a:schemeClr val="accent6">
                    <a:lumMod val="50000"/>
                  </a:schemeClr>
                </a:solidFill>
                <a:cs typeface="Arial" panose="020B0604020202020204" pitchFamily="34" charset="0"/>
              </a:rPr>
              <a:t>(MI.1)</a:t>
            </a:r>
            <a:br>
              <a:rPr lang="de-DE" sz="3200" i="1" dirty="0">
                <a:solidFill>
                  <a:schemeClr val="accent6">
                    <a:lumMod val="50000"/>
                  </a:schemeClr>
                </a:solidFill>
                <a:latin typeface="Calibri" panose="020F0502020204030204" pitchFamily="34" charset="0"/>
                <a:cs typeface="Calibri" panose="020F0502020204030204" pitchFamily="34" charset="0"/>
              </a:rPr>
            </a:br>
            <a:endParaRPr lang="de-DE" dirty="0"/>
          </a:p>
        </p:txBody>
      </p:sp>
      <p:sp>
        <p:nvSpPr>
          <p:cNvPr id="42" name="Textfeld 41">
            <a:extLst>
              <a:ext uri="{FF2B5EF4-FFF2-40B4-BE49-F238E27FC236}">
                <a16:creationId xmlns:a16="http://schemas.microsoft.com/office/drawing/2014/main" id="{62013354-34F9-D43A-E2CC-4E79DA511BBD}"/>
              </a:ext>
            </a:extLst>
          </p:cNvPr>
          <p:cNvSpPr txBox="1"/>
          <p:nvPr/>
        </p:nvSpPr>
        <p:spPr>
          <a:xfrm>
            <a:off x="7014387" y="6053223"/>
            <a:ext cx="1725787" cy="246221"/>
          </a:xfrm>
          <a:prstGeom prst="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de-DE" sz="1000" dirty="0">
                <a:latin typeface="Arial" panose="020B0604020202020204" pitchFamily="34" charset="0"/>
                <a:cs typeface="Arial" panose="020B0604020202020204" pitchFamily="34" charset="0"/>
              </a:rPr>
              <a:t>Quelle: Eigene Darstellung</a:t>
            </a:r>
          </a:p>
        </p:txBody>
      </p:sp>
      <p:grpSp>
        <p:nvGrpSpPr>
          <p:cNvPr id="43" name="Gruppieren 42"/>
          <p:cNvGrpSpPr/>
          <p:nvPr/>
        </p:nvGrpSpPr>
        <p:grpSpPr>
          <a:xfrm>
            <a:off x="482305" y="1496365"/>
            <a:ext cx="8057874" cy="4773855"/>
            <a:chOff x="383986" y="1467770"/>
            <a:chExt cx="8057874" cy="4773855"/>
          </a:xfrm>
        </p:grpSpPr>
        <p:sp>
          <p:nvSpPr>
            <p:cNvPr id="44" name="Ellipse 43"/>
            <p:cNvSpPr/>
            <p:nvPr/>
          </p:nvSpPr>
          <p:spPr>
            <a:xfrm>
              <a:off x="6634248" y="5280205"/>
              <a:ext cx="1518245" cy="722527"/>
            </a:xfrm>
            <a:prstGeom prst="ellipse">
              <a:avLst/>
            </a:prstGeom>
            <a:solidFill>
              <a:srgbClr val="D2E5C5"/>
            </a:solidFill>
            <a:ln>
              <a:solidFill>
                <a:srgbClr val="A9CD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Arial" panose="020B0604020202020204" pitchFamily="34" charset="0"/>
                  <a:cs typeface="Arial" panose="020B0604020202020204" pitchFamily="34" charset="0"/>
                </a:rPr>
                <a:t>BR</a:t>
              </a:r>
              <a:r>
                <a:rPr lang="de-DE" sz="1400" dirty="0">
                  <a:solidFill>
                    <a:schemeClr val="tx1"/>
                  </a:solidFill>
                  <a:latin typeface="Arial" panose="020B0604020202020204" pitchFamily="34" charset="0"/>
                  <a:cs typeface="Arial" panose="020B0604020202020204" pitchFamily="34" charset="0"/>
                </a:rPr>
                <a:t>  </a:t>
              </a:r>
              <a:r>
                <a:rPr lang="de-DE" sz="1200" dirty="0">
                  <a:solidFill>
                    <a:schemeClr val="tx1"/>
                  </a:solidFill>
                  <a:latin typeface="Arial" panose="020B0604020202020204" pitchFamily="34" charset="0"/>
                  <a:cs typeface="Arial" panose="020B0604020202020204" pitchFamily="34" charset="0"/>
                </a:rPr>
                <a:t>(</a:t>
              </a:r>
              <a:r>
                <a:rPr lang="de-DE" sz="1200" i="1" dirty="0">
                  <a:solidFill>
                    <a:schemeClr val="tx1"/>
                  </a:solidFill>
                  <a:latin typeface="Arial" panose="020B0604020202020204" pitchFamily="34" charset="0"/>
                  <a:cs typeface="Arial" panose="020B0604020202020204" pitchFamily="34" charset="0"/>
                </a:rPr>
                <a:t>ambivalent</a:t>
              </a:r>
              <a:r>
                <a:rPr lang="de-DE" sz="1200" dirty="0">
                  <a:solidFill>
                    <a:schemeClr val="tx1"/>
                  </a:solidFill>
                  <a:latin typeface="Arial" panose="020B0604020202020204" pitchFamily="34" charset="0"/>
                  <a:cs typeface="Arial" panose="020B0604020202020204" pitchFamily="34" charset="0"/>
                </a:rPr>
                <a:t>)</a:t>
              </a:r>
            </a:p>
          </p:txBody>
        </p:sp>
        <p:sp>
          <p:nvSpPr>
            <p:cNvPr id="45" name="Abgerundetes Rechteck 44"/>
            <p:cNvSpPr/>
            <p:nvPr/>
          </p:nvSpPr>
          <p:spPr>
            <a:xfrm>
              <a:off x="1025820" y="1467770"/>
              <a:ext cx="1770926" cy="879676"/>
            </a:xfrm>
            <a:prstGeom prst="roundRect">
              <a:avLst/>
            </a:prstGeom>
            <a:solidFill>
              <a:schemeClr val="bg2"/>
            </a:solid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00" dirty="0">
                  <a:solidFill>
                    <a:schemeClr val="tx1"/>
                  </a:solidFill>
                  <a:latin typeface="Arial" panose="020B0604020202020204" pitchFamily="34" charset="0"/>
                  <a:cs typeface="Arial" panose="020B0604020202020204" pitchFamily="34" charset="0"/>
                </a:rPr>
                <a:t>Primäre Bezugspersonen (Eltern)</a:t>
              </a:r>
            </a:p>
          </p:txBody>
        </p:sp>
        <p:sp>
          <p:nvSpPr>
            <p:cNvPr id="46" name="Abgerundetes Rechteck 45"/>
            <p:cNvSpPr/>
            <p:nvPr/>
          </p:nvSpPr>
          <p:spPr>
            <a:xfrm>
              <a:off x="1025820" y="2702440"/>
              <a:ext cx="1770926" cy="879676"/>
            </a:xfrm>
            <a:prstGeom prst="roundRect">
              <a:avLst/>
            </a:prstGeom>
            <a:solidFill>
              <a:schemeClr val="bg2"/>
            </a:solid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00" dirty="0">
                  <a:solidFill>
                    <a:schemeClr val="tx1"/>
                  </a:solidFill>
                  <a:latin typeface="Arial" panose="020B0604020202020204" pitchFamily="34" charset="0"/>
                  <a:cs typeface="Arial" panose="020B0604020202020204" pitchFamily="34" charset="0"/>
                </a:rPr>
                <a:t>Weitere Bezugspersonen (päd. Fachkräfte)</a:t>
              </a:r>
            </a:p>
          </p:txBody>
        </p:sp>
        <p:sp>
          <p:nvSpPr>
            <p:cNvPr id="47" name="Abgerundetes Rechteck 46"/>
            <p:cNvSpPr/>
            <p:nvPr/>
          </p:nvSpPr>
          <p:spPr>
            <a:xfrm>
              <a:off x="1012270" y="4016280"/>
              <a:ext cx="1770926" cy="879676"/>
            </a:xfrm>
            <a:prstGeom prst="roundRect">
              <a:avLst/>
            </a:prstGeom>
            <a:solidFill>
              <a:schemeClr val="bg2"/>
            </a:solid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00" dirty="0">
                  <a:solidFill>
                    <a:schemeClr val="tx1"/>
                  </a:solidFill>
                  <a:latin typeface="Arial" panose="020B0604020202020204" pitchFamily="34" charset="0"/>
                  <a:cs typeface="Arial" panose="020B0604020202020204" pitchFamily="34" charset="0"/>
                </a:rPr>
                <a:t>Weitere Bezugspersonen (päd. Fachkräfte)</a:t>
              </a:r>
            </a:p>
          </p:txBody>
        </p:sp>
        <p:sp>
          <p:nvSpPr>
            <p:cNvPr id="48" name="Abgerundetes Rechteck 47"/>
            <p:cNvSpPr/>
            <p:nvPr/>
          </p:nvSpPr>
          <p:spPr>
            <a:xfrm>
              <a:off x="1015166" y="5274192"/>
              <a:ext cx="1770926" cy="879676"/>
            </a:xfrm>
            <a:prstGeom prst="roundRect">
              <a:avLst/>
            </a:prstGeom>
            <a:solidFill>
              <a:schemeClr val="bg2"/>
            </a:solid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00" dirty="0">
                  <a:solidFill>
                    <a:schemeClr val="tx1"/>
                  </a:solidFill>
                  <a:latin typeface="Arial" panose="020B0604020202020204" pitchFamily="34" charset="0"/>
                  <a:cs typeface="Arial" panose="020B0604020202020204" pitchFamily="34" charset="0"/>
                </a:rPr>
                <a:t>Weitere Bezugspersonen (päd. Fachkräfte)</a:t>
              </a:r>
            </a:p>
          </p:txBody>
        </p:sp>
        <p:cxnSp>
          <p:nvCxnSpPr>
            <p:cNvPr id="49" name="Gerade Verbindung mit Pfeil 48"/>
            <p:cNvCxnSpPr/>
            <p:nvPr/>
          </p:nvCxnSpPr>
          <p:spPr>
            <a:xfrm>
              <a:off x="3121071" y="1735914"/>
              <a:ext cx="1145893" cy="0"/>
            </a:xfrm>
            <a:prstGeom prst="straightConnector1">
              <a:avLst/>
            </a:prstGeom>
            <a:ln>
              <a:solidFill>
                <a:srgbClr val="3E5A2D"/>
              </a:solidFill>
              <a:tailEnd type="triangle"/>
            </a:ln>
          </p:spPr>
          <p:style>
            <a:lnRef idx="1">
              <a:schemeClr val="accent1"/>
            </a:lnRef>
            <a:fillRef idx="0">
              <a:schemeClr val="accent1"/>
            </a:fillRef>
            <a:effectRef idx="0">
              <a:schemeClr val="accent1"/>
            </a:effectRef>
            <a:fontRef idx="minor">
              <a:schemeClr val="tx1"/>
            </a:fontRef>
          </p:style>
        </p:cxnSp>
        <p:cxnSp>
          <p:nvCxnSpPr>
            <p:cNvPr id="50" name="Gerade Verbindung mit Pfeil 49"/>
            <p:cNvCxnSpPr/>
            <p:nvPr/>
          </p:nvCxnSpPr>
          <p:spPr>
            <a:xfrm>
              <a:off x="3121071" y="1957761"/>
              <a:ext cx="1145893" cy="0"/>
            </a:xfrm>
            <a:prstGeom prst="straightConnector1">
              <a:avLst/>
            </a:prstGeom>
            <a:ln>
              <a:solidFill>
                <a:srgbClr val="3E5A2D"/>
              </a:solidFill>
              <a:tailEnd type="triangle"/>
            </a:ln>
          </p:spPr>
          <p:style>
            <a:lnRef idx="1">
              <a:schemeClr val="accent1"/>
            </a:lnRef>
            <a:fillRef idx="0">
              <a:schemeClr val="accent1"/>
            </a:fillRef>
            <a:effectRef idx="0">
              <a:schemeClr val="accent1"/>
            </a:effectRef>
            <a:fontRef idx="minor">
              <a:schemeClr val="tx1"/>
            </a:fontRef>
          </p:style>
        </p:cxnSp>
        <p:cxnSp>
          <p:nvCxnSpPr>
            <p:cNvPr id="51" name="Gerade Verbindung mit Pfeil 50"/>
            <p:cNvCxnSpPr/>
            <p:nvPr/>
          </p:nvCxnSpPr>
          <p:spPr>
            <a:xfrm>
              <a:off x="3121071" y="2191185"/>
              <a:ext cx="1145893" cy="0"/>
            </a:xfrm>
            <a:prstGeom prst="straightConnector1">
              <a:avLst/>
            </a:prstGeom>
            <a:ln>
              <a:solidFill>
                <a:srgbClr val="3E5A2D"/>
              </a:solidFill>
              <a:tailEnd type="triangle"/>
            </a:ln>
          </p:spPr>
          <p:style>
            <a:lnRef idx="1">
              <a:schemeClr val="accent1"/>
            </a:lnRef>
            <a:fillRef idx="0">
              <a:schemeClr val="accent1"/>
            </a:fillRef>
            <a:effectRef idx="0">
              <a:schemeClr val="accent1"/>
            </a:effectRef>
            <a:fontRef idx="minor">
              <a:schemeClr val="tx1"/>
            </a:fontRef>
          </p:style>
        </p:cxnSp>
        <p:cxnSp>
          <p:nvCxnSpPr>
            <p:cNvPr id="52" name="Gerade Verbindung mit Pfeil 51"/>
            <p:cNvCxnSpPr/>
            <p:nvPr/>
          </p:nvCxnSpPr>
          <p:spPr>
            <a:xfrm>
              <a:off x="3121070" y="3105583"/>
              <a:ext cx="1145893" cy="0"/>
            </a:xfrm>
            <a:prstGeom prst="straightConnector1">
              <a:avLst/>
            </a:prstGeom>
            <a:ln>
              <a:solidFill>
                <a:srgbClr val="3E5A2D"/>
              </a:solidFill>
              <a:tailEnd type="triangle"/>
            </a:ln>
          </p:spPr>
          <p:style>
            <a:lnRef idx="1">
              <a:schemeClr val="accent1"/>
            </a:lnRef>
            <a:fillRef idx="0">
              <a:schemeClr val="accent1"/>
            </a:fillRef>
            <a:effectRef idx="0">
              <a:schemeClr val="accent1"/>
            </a:effectRef>
            <a:fontRef idx="minor">
              <a:schemeClr val="tx1"/>
            </a:fontRef>
          </p:style>
        </p:cxnSp>
        <p:cxnSp>
          <p:nvCxnSpPr>
            <p:cNvPr id="53" name="Gerade Verbindung mit Pfeil 52"/>
            <p:cNvCxnSpPr/>
            <p:nvPr/>
          </p:nvCxnSpPr>
          <p:spPr>
            <a:xfrm>
              <a:off x="3121070" y="3339007"/>
              <a:ext cx="1145893" cy="0"/>
            </a:xfrm>
            <a:prstGeom prst="straightConnector1">
              <a:avLst/>
            </a:prstGeom>
            <a:ln>
              <a:solidFill>
                <a:srgbClr val="3E5A2D"/>
              </a:solidFill>
              <a:tailEnd type="triangle"/>
            </a:ln>
          </p:spPr>
          <p:style>
            <a:lnRef idx="1">
              <a:schemeClr val="accent1"/>
            </a:lnRef>
            <a:fillRef idx="0">
              <a:schemeClr val="accent1"/>
            </a:fillRef>
            <a:effectRef idx="0">
              <a:schemeClr val="accent1"/>
            </a:effectRef>
            <a:fontRef idx="minor">
              <a:schemeClr val="tx1"/>
            </a:fontRef>
          </p:style>
        </p:cxnSp>
        <p:cxnSp>
          <p:nvCxnSpPr>
            <p:cNvPr id="54" name="Gerade Verbindung mit Pfeil 53"/>
            <p:cNvCxnSpPr/>
            <p:nvPr/>
          </p:nvCxnSpPr>
          <p:spPr>
            <a:xfrm>
              <a:off x="3097919" y="4450174"/>
              <a:ext cx="1145893" cy="0"/>
            </a:xfrm>
            <a:prstGeom prst="straightConnector1">
              <a:avLst/>
            </a:prstGeom>
            <a:ln>
              <a:solidFill>
                <a:srgbClr val="3E5A2D"/>
              </a:solidFill>
              <a:tailEnd type="triangle"/>
            </a:ln>
          </p:spPr>
          <p:style>
            <a:lnRef idx="1">
              <a:schemeClr val="accent1"/>
            </a:lnRef>
            <a:fillRef idx="0">
              <a:schemeClr val="accent1"/>
            </a:fillRef>
            <a:effectRef idx="0">
              <a:schemeClr val="accent1"/>
            </a:effectRef>
            <a:fontRef idx="minor">
              <a:schemeClr val="tx1"/>
            </a:fontRef>
          </p:style>
        </p:cxnSp>
        <p:cxnSp>
          <p:nvCxnSpPr>
            <p:cNvPr id="55" name="Gerade Verbindung mit Pfeil 54"/>
            <p:cNvCxnSpPr/>
            <p:nvPr/>
          </p:nvCxnSpPr>
          <p:spPr>
            <a:xfrm>
              <a:off x="3097919" y="4683598"/>
              <a:ext cx="1145893" cy="0"/>
            </a:xfrm>
            <a:prstGeom prst="straightConnector1">
              <a:avLst/>
            </a:prstGeom>
            <a:ln>
              <a:solidFill>
                <a:srgbClr val="3E5A2D"/>
              </a:solidFill>
              <a:tailEnd type="triangle"/>
            </a:ln>
          </p:spPr>
          <p:style>
            <a:lnRef idx="1">
              <a:schemeClr val="accent1"/>
            </a:lnRef>
            <a:fillRef idx="0">
              <a:schemeClr val="accent1"/>
            </a:fillRef>
            <a:effectRef idx="0">
              <a:schemeClr val="accent1"/>
            </a:effectRef>
            <a:fontRef idx="minor">
              <a:schemeClr val="tx1"/>
            </a:fontRef>
          </p:style>
        </p:cxnSp>
        <p:cxnSp>
          <p:nvCxnSpPr>
            <p:cNvPr id="56" name="Gerade Verbindung mit Pfeil 55"/>
            <p:cNvCxnSpPr/>
            <p:nvPr/>
          </p:nvCxnSpPr>
          <p:spPr>
            <a:xfrm>
              <a:off x="3097918" y="5771617"/>
              <a:ext cx="1145893" cy="0"/>
            </a:xfrm>
            <a:prstGeom prst="straightConnector1">
              <a:avLst/>
            </a:prstGeom>
            <a:ln>
              <a:solidFill>
                <a:srgbClr val="3E5A2D"/>
              </a:solidFill>
              <a:tailEnd type="triangle"/>
            </a:ln>
          </p:spPr>
          <p:style>
            <a:lnRef idx="1">
              <a:schemeClr val="accent1"/>
            </a:lnRef>
            <a:fillRef idx="0">
              <a:schemeClr val="accent1"/>
            </a:fillRef>
            <a:effectRef idx="0">
              <a:schemeClr val="accent1"/>
            </a:effectRef>
            <a:fontRef idx="minor">
              <a:schemeClr val="tx1"/>
            </a:fontRef>
          </p:style>
        </p:cxnSp>
        <p:cxnSp>
          <p:nvCxnSpPr>
            <p:cNvPr id="57" name="Gerade Verbindung mit Pfeil 56"/>
            <p:cNvCxnSpPr/>
            <p:nvPr/>
          </p:nvCxnSpPr>
          <p:spPr>
            <a:xfrm>
              <a:off x="3097918" y="6005041"/>
              <a:ext cx="1145893" cy="0"/>
            </a:xfrm>
            <a:prstGeom prst="straightConnector1">
              <a:avLst/>
            </a:prstGeom>
            <a:ln>
              <a:solidFill>
                <a:srgbClr val="3E5A2D"/>
              </a:solidFill>
              <a:tailEnd type="triangle"/>
            </a:ln>
          </p:spPr>
          <p:style>
            <a:lnRef idx="1">
              <a:schemeClr val="accent1"/>
            </a:lnRef>
            <a:fillRef idx="0">
              <a:schemeClr val="accent1"/>
            </a:fillRef>
            <a:effectRef idx="0">
              <a:schemeClr val="accent1"/>
            </a:effectRef>
            <a:fontRef idx="minor">
              <a:schemeClr val="tx1"/>
            </a:fontRef>
          </p:style>
        </p:cxnSp>
        <p:sp>
          <p:nvSpPr>
            <p:cNvPr id="58" name="Textfeld 57"/>
            <p:cNvSpPr txBox="1"/>
            <p:nvPr/>
          </p:nvSpPr>
          <p:spPr>
            <a:xfrm>
              <a:off x="3180904" y="1512933"/>
              <a:ext cx="1145893" cy="276999"/>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Interaktion</a:t>
              </a:r>
            </a:p>
          </p:txBody>
        </p:sp>
        <p:sp>
          <p:nvSpPr>
            <p:cNvPr id="59" name="Textfeld 58"/>
            <p:cNvSpPr txBox="1"/>
            <p:nvPr/>
          </p:nvSpPr>
          <p:spPr>
            <a:xfrm>
              <a:off x="3180903" y="1746356"/>
              <a:ext cx="1145893" cy="276999"/>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Interaktion</a:t>
              </a:r>
            </a:p>
          </p:txBody>
        </p:sp>
        <p:sp>
          <p:nvSpPr>
            <p:cNvPr id="60" name="Textfeld 59"/>
            <p:cNvSpPr txBox="1"/>
            <p:nvPr/>
          </p:nvSpPr>
          <p:spPr>
            <a:xfrm>
              <a:off x="3180902" y="1979779"/>
              <a:ext cx="1145893" cy="276999"/>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Interaktion</a:t>
              </a:r>
            </a:p>
          </p:txBody>
        </p:sp>
        <p:sp>
          <p:nvSpPr>
            <p:cNvPr id="61" name="Textfeld 60"/>
            <p:cNvSpPr txBox="1"/>
            <p:nvPr/>
          </p:nvSpPr>
          <p:spPr>
            <a:xfrm>
              <a:off x="3184726" y="2828187"/>
              <a:ext cx="1145893" cy="276999"/>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Interaktion</a:t>
              </a:r>
            </a:p>
          </p:txBody>
        </p:sp>
        <p:sp>
          <p:nvSpPr>
            <p:cNvPr id="62" name="Textfeld 61"/>
            <p:cNvSpPr txBox="1"/>
            <p:nvPr/>
          </p:nvSpPr>
          <p:spPr>
            <a:xfrm>
              <a:off x="3180902" y="3088135"/>
              <a:ext cx="1145893" cy="276999"/>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Interaktion</a:t>
              </a:r>
            </a:p>
          </p:txBody>
        </p:sp>
        <p:sp>
          <p:nvSpPr>
            <p:cNvPr id="63" name="Textfeld 62"/>
            <p:cNvSpPr txBox="1"/>
            <p:nvPr/>
          </p:nvSpPr>
          <p:spPr>
            <a:xfrm>
              <a:off x="3097917" y="3817457"/>
              <a:ext cx="1342668" cy="646331"/>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Interaktion </a:t>
              </a:r>
              <a:br>
                <a:rPr lang="de-DE" sz="1200" dirty="0">
                  <a:latin typeface="Arial" panose="020B0604020202020204" pitchFamily="34" charset="0"/>
                  <a:cs typeface="Arial" panose="020B0604020202020204" pitchFamily="34" charset="0"/>
                </a:rPr>
              </a:br>
              <a:r>
                <a:rPr lang="de-DE" sz="1200" dirty="0">
                  <a:latin typeface="Arial" panose="020B0604020202020204" pitchFamily="34" charset="0"/>
                  <a:cs typeface="Arial" panose="020B0604020202020204" pitchFamily="34" charset="0"/>
                </a:rPr>
                <a:t>(konsistent, </a:t>
              </a:r>
              <a:br>
                <a:rPr lang="de-DE" sz="1200" dirty="0">
                  <a:latin typeface="Arial" panose="020B0604020202020204" pitchFamily="34" charset="0"/>
                  <a:cs typeface="Arial" panose="020B0604020202020204" pitchFamily="34" charset="0"/>
                </a:rPr>
              </a:br>
              <a:r>
                <a:rPr lang="de-DE" sz="1200" dirty="0">
                  <a:latin typeface="Arial" panose="020B0604020202020204" pitchFamily="34" charset="0"/>
                  <a:cs typeface="Arial" panose="020B0604020202020204" pitchFamily="34" charset="0"/>
                </a:rPr>
                <a:t>klar, feinfühlig)</a:t>
              </a:r>
            </a:p>
          </p:txBody>
        </p:sp>
        <p:sp>
          <p:nvSpPr>
            <p:cNvPr id="64" name="Textfeld 63"/>
            <p:cNvSpPr txBox="1"/>
            <p:nvPr/>
          </p:nvSpPr>
          <p:spPr>
            <a:xfrm>
              <a:off x="3097917" y="4429749"/>
              <a:ext cx="1446841" cy="276999"/>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Interaktion (dto.)</a:t>
              </a:r>
            </a:p>
          </p:txBody>
        </p:sp>
        <p:sp>
          <p:nvSpPr>
            <p:cNvPr id="65" name="Textfeld 64"/>
            <p:cNvSpPr txBox="1"/>
            <p:nvPr/>
          </p:nvSpPr>
          <p:spPr>
            <a:xfrm>
              <a:off x="3117025" y="5142719"/>
              <a:ext cx="1342668" cy="646331"/>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Interaktion </a:t>
              </a:r>
              <a:br>
                <a:rPr lang="de-DE" sz="1200" dirty="0">
                  <a:latin typeface="Arial" panose="020B0604020202020204" pitchFamily="34" charset="0"/>
                  <a:cs typeface="Arial" panose="020B0604020202020204" pitchFamily="34" charset="0"/>
                </a:rPr>
              </a:br>
              <a:r>
                <a:rPr lang="de-DE" sz="1200" dirty="0">
                  <a:latin typeface="Arial" panose="020B0604020202020204" pitchFamily="34" charset="0"/>
                  <a:cs typeface="Arial" panose="020B0604020202020204" pitchFamily="34" charset="0"/>
                </a:rPr>
                <a:t>(konsistent, </a:t>
              </a:r>
              <a:br>
                <a:rPr lang="de-DE" sz="1200" dirty="0">
                  <a:latin typeface="Arial" panose="020B0604020202020204" pitchFamily="34" charset="0"/>
                  <a:cs typeface="Arial" panose="020B0604020202020204" pitchFamily="34" charset="0"/>
                </a:rPr>
              </a:br>
              <a:r>
                <a:rPr lang="de-DE" sz="1200" dirty="0">
                  <a:latin typeface="Arial" panose="020B0604020202020204" pitchFamily="34" charset="0"/>
                  <a:cs typeface="Arial" panose="020B0604020202020204" pitchFamily="34" charset="0"/>
                </a:rPr>
                <a:t>klar, feinfühlig)</a:t>
              </a:r>
            </a:p>
          </p:txBody>
        </p:sp>
        <p:sp>
          <p:nvSpPr>
            <p:cNvPr id="66" name="Textfeld 65"/>
            <p:cNvSpPr txBox="1"/>
            <p:nvPr/>
          </p:nvSpPr>
          <p:spPr>
            <a:xfrm>
              <a:off x="3097916" y="5771617"/>
              <a:ext cx="1446841" cy="276999"/>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Interaktion (dto.)</a:t>
              </a:r>
            </a:p>
          </p:txBody>
        </p:sp>
        <p:sp>
          <p:nvSpPr>
            <p:cNvPr id="67" name="Textfeld 66"/>
            <p:cNvSpPr txBox="1"/>
            <p:nvPr/>
          </p:nvSpPr>
          <p:spPr>
            <a:xfrm>
              <a:off x="399115" y="1721647"/>
              <a:ext cx="277792" cy="371923"/>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1</a:t>
              </a:r>
            </a:p>
          </p:txBody>
        </p:sp>
        <p:sp>
          <p:nvSpPr>
            <p:cNvPr id="68" name="Textfeld 67"/>
            <p:cNvSpPr txBox="1"/>
            <p:nvPr/>
          </p:nvSpPr>
          <p:spPr>
            <a:xfrm>
              <a:off x="399115" y="2983086"/>
              <a:ext cx="277792" cy="371923"/>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2</a:t>
              </a:r>
            </a:p>
          </p:txBody>
        </p:sp>
        <p:sp>
          <p:nvSpPr>
            <p:cNvPr id="69" name="Textfeld 68"/>
            <p:cNvSpPr txBox="1"/>
            <p:nvPr/>
          </p:nvSpPr>
          <p:spPr>
            <a:xfrm>
              <a:off x="393539" y="4318561"/>
              <a:ext cx="277792" cy="371923"/>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3</a:t>
              </a:r>
            </a:p>
          </p:txBody>
        </p:sp>
        <p:sp>
          <p:nvSpPr>
            <p:cNvPr id="70" name="Textfeld 69"/>
            <p:cNvSpPr txBox="1"/>
            <p:nvPr/>
          </p:nvSpPr>
          <p:spPr>
            <a:xfrm>
              <a:off x="383986" y="5528069"/>
              <a:ext cx="277792" cy="371923"/>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4</a:t>
              </a:r>
            </a:p>
          </p:txBody>
        </p:sp>
        <p:sp>
          <p:nvSpPr>
            <p:cNvPr id="71" name="Ellipse 70"/>
            <p:cNvSpPr/>
            <p:nvPr/>
          </p:nvSpPr>
          <p:spPr>
            <a:xfrm>
              <a:off x="4959705" y="1503952"/>
              <a:ext cx="3482155" cy="1040946"/>
            </a:xfrm>
            <a:prstGeom prst="ellipse">
              <a:avLst/>
            </a:prstGeom>
            <a:solidFill>
              <a:srgbClr val="D2E5C5"/>
            </a:solidFill>
            <a:ln>
              <a:solidFill>
                <a:srgbClr val="A9CD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Arial" panose="020B0604020202020204" pitchFamily="34" charset="0"/>
                  <a:cs typeface="Arial" panose="020B0604020202020204" pitchFamily="34" charset="0"/>
                </a:rPr>
                <a:t>Bindungsrepräsentationen (</a:t>
              </a:r>
              <a:r>
                <a:rPr lang="de-DE" sz="1200" b="1" dirty="0">
                  <a:solidFill>
                    <a:schemeClr val="tx1"/>
                  </a:solidFill>
                  <a:latin typeface="Arial" panose="020B0604020202020204" pitchFamily="34" charset="0"/>
                  <a:cs typeface="Arial" panose="020B0604020202020204" pitchFamily="34" charset="0"/>
                </a:rPr>
                <a:t>BR</a:t>
              </a:r>
              <a:r>
                <a:rPr lang="de-DE" sz="1200" dirty="0">
                  <a:solidFill>
                    <a:schemeClr val="tx1"/>
                  </a:solidFill>
                  <a:latin typeface="Arial" panose="020B0604020202020204" pitchFamily="34" charset="0"/>
                  <a:cs typeface="Arial" panose="020B0604020202020204" pitchFamily="34" charset="0"/>
                </a:rPr>
                <a:t>) </a:t>
              </a:r>
            </a:p>
            <a:p>
              <a:pPr algn="ctr"/>
              <a:r>
                <a:rPr lang="de-DE" sz="1200" dirty="0">
                  <a:solidFill>
                    <a:schemeClr val="tx1"/>
                  </a:solidFill>
                  <a:latin typeface="Arial" panose="020B0604020202020204" pitchFamily="34" charset="0"/>
                  <a:cs typeface="Arial" panose="020B0604020202020204" pitchFamily="34" charset="0"/>
                </a:rPr>
                <a:t>(verdichtetes Abbild der Interaktionserfahrungen,</a:t>
              </a:r>
            </a:p>
            <a:p>
              <a:pPr algn="ctr"/>
              <a:r>
                <a:rPr lang="de-DE" sz="1200" i="1" dirty="0">
                  <a:solidFill>
                    <a:schemeClr val="tx1"/>
                  </a:solidFill>
                  <a:latin typeface="Arial" panose="020B0604020202020204" pitchFamily="34" charset="0"/>
                  <a:cs typeface="Arial" panose="020B0604020202020204" pitchFamily="34" charset="0"/>
                </a:rPr>
                <a:t>Bsp. ambivalent</a:t>
              </a:r>
              <a:r>
                <a:rPr lang="de-DE" sz="1200" dirty="0">
                  <a:solidFill>
                    <a:schemeClr val="tx1"/>
                  </a:solidFill>
                  <a:latin typeface="Arial" panose="020B0604020202020204" pitchFamily="34" charset="0"/>
                  <a:cs typeface="Arial" panose="020B0604020202020204" pitchFamily="34" charset="0"/>
                </a:rPr>
                <a:t>)</a:t>
              </a:r>
            </a:p>
          </p:txBody>
        </p:sp>
        <p:sp>
          <p:nvSpPr>
            <p:cNvPr id="72" name="Ellipse 71"/>
            <p:cNvSpPr/>
            <p:nvPr/>
          </p:nvSpPr>
          <p:spPr>
            <a:xfrm>
              <a:off x="4959704" y="2662449"/>
              <a:ext cx="3482155" cy="1040946"/>
            </a:xfrm>
            <a:prstGeom prst="ellipse">
              <a:avLst/>
            </a:prstGeom>
            <a:solidFill>
              <a:srgbClr val="D2E5C5"/>
            </a:solidFill>
            <a:ln>
              <a:solidFill>
                <a:srgbClr val="A9CD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tx1"/>
                  </a:solidFill>
                  <a:latin typeface="Arial" panose="020B0604020202020204" pitchFamily="34" charset="0"/>
                  <a:cs typeface="Arial" panose="020B0604020202020204" pitchFamily="34" charset="0"/>
                </a:rPr>
                <a:t>BR</a:t>
              </a:r>
              <a:r>
                <a:rPr lang="de-DE" sz="1200" dirty="0">
                  <a:solidFill>
                    <a:schemeClr val="tx1"/>
                  </a:solidFill>
                  <a:latin typeface="Arial" panose="020B0604020202020204" pitchFamily="34" charset="0"/>
                  <a:cs typeface="Arial" panose="020B0604020202020204" pitchFamily="34" charset="0"/>
                </a:rPr>
                <a:t>  (</a:t>
              </a:r>
              <a:r>
                <a:rPr lang="de-DE" sz="1200" i="1" dirty="0">
                  <a:solidFill>
                    <a:schemeClr val="tx1"/>
                  </a:solidFill>
                  <a:latin typeface="Arial" panose="020B0604020202020204" pitchFamily="34" charset="0"/>
                  <a:cs typeface="Arial" panose="020B0604020202020204" pitchFamily="34" charset="0"/>
                </a:rPr>
                <a:t>ambivalent</a:t>
              </a:r>
              <a:r>
                <a:rPr lang="de-DE" sz="1200" dirty="0">
                  <a:solidFill>
                    <a:schemeClr val="tx1"/>
                  </a:solidFill>
                  <a:latin typeface="Arial" panose="020B0604020202020204" pitchFamily="34" charset="0"/>
                  <a:cs typeface="Arial" panose="020B0604020202020204" pitchFamily="34" charset="0"/>
                </a:rPr>
                <a:t>)</a:t>
              </a:r>
            </a:p>
            <a:p>
              <a:pPr algn="ctr"/>
              <a:r>
                <a:rPr lang="de-DE" sz="1000" dirty="0">
                  <a:solidFill>
                    <a:schemeClr val="tx1"/>
                  </a:solidFill>
                  <a:latin typeface="Arial" panose="020B0604020202020204" pitchFamily="34" charset="0"/>
                  <a:cs typeface="Arial" panose="020B0604020202020204" pitchFamily="34" charset="0"/>
                </a:rPr>
                <a:t>(werden zunächst erhalten, versucht zu verstärken; ambivalentes Verhalten des Gegenübers wird erwartet und besonders wahrgenommen)</a:t>
              </a:r>
            </a:p>
          </p:txBody>
        </p:sp>
        <p:sp>
          <p:nvSpPr>
            <p:cNvPr id="73" name="Ellipse 72"/>
            <p:cNvSpPr/>
            <p:nvPr/>
          </p:nvSpPr>
          <p:spPr>
            <a:xfrm>
              <a:off x="5018691" y="3771352"/>
              <a:ext cx="1775648" cy="1123849"/>
            </a:xfrm>
            <a:prstGeom prst="ellipse">
              <a:avLst/>
            </a:prstGeom>
            <a:solidFill>
              <a:srgbClr val="D2E5C5"/>
            </a:solidFill>
            <a:ln>
              <a:solidFill>
                <a:srgbClr val="A9CD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Arial" panose="020B0604020202020204" pitchFamily="34" charset="0"/>
                  <a:cs typeface="Arial" panose="020B0604020202020204" pitchFamily="34" charset="0"/>
                </a:rPr>
                <a:t>BR</a:t>
              </a:r>
              <a:r>
                <a:rPr lang="de-DE" sz="1400" dirty="0">
                  <a:solidFill>
                    <a:schemeClr val="tx1"/>
                  </a:solidFill>
                  <a:latin typeface="Arial" panose="020B0604020202020204" pitchFamily="34" charset="0"/>
                  <a:cs typeface="Arial" panose="020B0604020202020204" pitchFamily="34" charset="0"/>
                </a:rPr>
                <a:t>  </a:t>
              </a:r>
              <a:br>
                <a:rPr lang="de-DE" sz="1400" dirty="0">
                  <a:solidFill>
                    <a:schemeClr val="tx1"/>
                  </a:solidFill>
                  <a:latin typeface="Arial" panose="020B0604020202020204" pitchFamily="34" charset="0"/>
                  <a:cs typeface="Arial" panose="020B0604020202020204" pitchFamily="34" charset="0"/>
                </a:rPr>
              </a:br>
              <a:r>
                <a:rPr lang="de-DE" sz="1200" dirty="0">
                  <a:solidFill>
                    <a:schemeClr val="tx1"/>
                  </a:solidFill>
                  <a:latin typeface="Arial" panose="020B0604020202020204" pitchFamily="34" charset="0"/>
                  <a:cs typeface="Arial" panose="020B0604020202020204" pitchFamily="34" charset="0"/>
                </a:rPr>
                <a:t>(</a:t>
              </a:r>
              <a:r>
                <a:rPr lang="de-DE" sz="1200" i="1" dirty="0">
                  <a:solidFill>
                    <a:schemeClr val="tx1"/>
                  </a:solidFill>
                  <a:latin typeface="Arial" panose="020B0604020202020204" pitchFamily="34" charset="0"/>
                  <a:cs typeface="Arial" panose="020B0604020202020204" pitchFamily="34" charset="0"/>
                </a:rPr>
                <a:t>sicheres Gegenüber</a:t>
              </a:r>
              <a:r>
                <a:rPr lang="de-DE" sz="1200" dirty="0">
                  <a:solidFill>
                    <a:schemeClr val="tx1"/>
                  </a:solidFill>
                  <a:latin typeface="Arial" panose="020B0604020202020204" pitchFamily="34" charset="0"/>
                  <a:cs typeface="Arial" panose="020B0604020202020204" pitchFamily="34" charset="0"/>
                </a:rPr>
                <a:t>)</a:t>
              </a:r>
            </a:p>
          </p:txBody>
        </p:sp>
        <p:sp>
          <p:nvSpPr>
            <p:cNvPr id="74" name="Ellipse 73"/>
            <p:cNvSpPr/>
            <p:nvPr/>
          </p:nvSpPr>
          <p:spPr>
            <a:xfrm>
              <a:off x="6525329" y="3844277"/>
              <a:ext cx="1775648" cy="1123849"/>
            </a:xfrm>
            <a:prstGeom prst="ellipse">
              <a:avLst/>
            </a:prstGeom>
            <a:solidFill>
              <a:srgbClr val="D2E5C5"/>
            </a:solidFill>
            <a:ln>
              <a:solidFill>
                <a:srgbClr val="A9CD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Arial" panose="020B0604020202020204" pitchFamily="34" charset="0"/>
                  <a:cs typeface="Arial" panose="020B0604020202020204" pitchFamily="34" charset="0"/>
                </a:rPr>
                <a:t>BR</a:t>
              </a:r>
              <a:r>
                <a:rPr lang="de-DE" sz="1400" dirty="0">
                  <a:solidFill>
                    <a:schemeClr val="tx1"/>
                  </a:solidFill>
                  <a:latin typeface="Arial" panose="020B0604020202020204" pitchFamily="34" charset="0"/>
                  <a:cs typeface="Arial" panose="020B0604020202020204" pitchFamily="34" charset="0"/>
                </a:rPr>
                <a:t>  </a:t>
              </a:r>
              <a:r>
                <a:rPr lang="de-DE" sz="1200" dirty="0">
                  <a:solidFill>
                    <a:schemeClr val="tx1"/>
                  </a:solidFill>
                  <a:latin typeface="Arial" panose="020B0604020202020204" pitchFamily="34" charset="0"/>
                  <a:cs typeface="Arial" panose="020B0604020202020204" pitchFamily="34" charset="0"/>
                </a:rPr>
                <a:t>(</a:t>
              </a:r>
              <a:r>
                <a:rPr lang="de-DE" sz="1200" i="1" dirty="0">
                  <a:solidFill>
                    <a:schemeClr val="tx1"/>
                  </a:solidFill>
                  <a:latin typeface="Arial" panose="020B0604020202020204" pitchFamily="34" charset="0"/>
                  <a:cs typeface="Arial" panose="020B0604020202020204" pitchFamily="34" charset="0"/>
                </a:rPr>
                <a:t>ambivalent</a:t>
              </a:r>
              <a:r>
                <a:rPr lang="de-DE" sz="1200" dirty="0">
                  <a:solidFill>
                    <a:schemeClr val="tx1"/>
                  </a:solidFill>
                  <a:latin typeface="Arial" panose="020B0604020202020204" pitchFamily="34" charset="0"/>
                  <a:cs typeface="Arial" panose="020B0604020202020204" pitchFamily="34" charset="0"/>
                </a:rPr>
                <a:t>)</a:t>
              </a:r>
            </a:p>
          </p:txBody>
        </p:sp>
        <p:sp>
          <p:nvSpPr>
            <p:cNvPr id="75" name="Ellipse 74"/>
            <p:cNvSpPr/>
            <p:nvPr/>
          </p:nvSpPr>
          <p:spPr>
            <a:xfrm>
              <a:off x="4899038" y="4817300"/>
              <a:ext cx="1947193" cy="1424325"/>
            </a:xfrm>
            <a:prstGeom prst="ellipse">
              <a:avLst/>
            </a:prstGeom>
            <a:solidFill>
              <a:srgbClr val="D2E5C5"/>
            </a:solidFill>
            <a:ln>
              <a:solidFill>
                <a:srgbClr val="A9CD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Arial" panose="020B0604020202020204" pitchFamily="34" charset="0"/>
                  <a:cs typeface="Arial" panose="020B0604020202020204" pitchFamily="34" charset="0"/>
                </a:rPr>
                <a:t>BR</a:t>
              </a:r>
              <a:r>
                <a:rPr lang="de-DE" sz="1400" dirty="0">
                  <a:solidFill>
                    <a:schemeClr val="tx1"/>
                  </a:solidFill>
                  <a:latin typeface="Arial" panose="020B0604020202020204" pitchFamily="34" charset="0"/>
                  <a:cs typeface="Arial" panose="020B0604020202020204" pitchFamily="34" charset="0"/>
                </a:rPr>
                <a:t>  </a:t>
              </a:r>
              <a:br>
                <a:rPr lang="de-DE" sz="1400" dirty="0">
                  <a:solidFill>
                    <a:schemeClr val="tx1"/>
                  </a:solidFill>
                  <a:latin typeface="Arial" panose="020B0604020202020204" pitchFamily="34" charset="0"/>
                  <a:cs typeface="Arial" panose="020B0604020202020204" pitchFamily="34" charset="0"/>
                </a:rPr>
              </a:br>
              <a:r>
                <a:rPr lang="de-DE" sz="1200" dirty="0">
                  <a:solidFill>
                    <a:schemeClr val="tx1"/>
                  </a:solidFill>
                  <a:latin typeface="Arial" panose="020B0604020202020204" pitchFamily="34" charset="0"/>
                  <a:cs typeface="Arial" panose="020B0604020202020204" pitchFamily="34" charset="0"/>
                </a:rPr>
                <a:t>(</a:t>
              </a:r>
              <a:r>
                <a:rPr lang="de-DE" sz="1200" i="1" dirty="0">
                  <a:solidFill>
                    <a:schemeClr val="tx1"/>
                  </a:solidFill>
                  <a:latin typeface="Arial" panose="020B0604020202020204" pitchFamily="34" charset="0"/>
                  <a:cs typeface="Arial" panose="020B0604020202020204" pitchFamily="34" charset="0"/>
                </a:rPr>
                <a:t>sicheres Gegenüber</a:t>
              </a:r>
              <a:r>
                <a:rPr lang="de-DE" sz="1200" dirty="0">
                  <a:solidFill>
                    <a:schemeClr val="tx1"/>
                  </a:solidFill>
                  <a:latin typeface="Arial" panose="020B0604020202020204" pitchFamily="34" charset="0"/>
                  <a:cs typeface="Arial" panose="020B0604020202020204" pitchFamily="34" charset="0"/>
                </a:rPr>
                <a:t>)</a:t>
              </a:r>
            </a:p>
          </p:txBody>
        </p:sp>
        <p:sp>
          <p:nvSpPr>
            <p:cNvPr id="76" name="Pfeil nach rechts 75"/>
            <p:cNvSpPr/>
            <p:nvPr/>
          </p:nvSpPr>
          <p:spPr>
            <a:xfrm rot="9235222">
              <a:off x="3983703" y="2362202"/>
              <a:ext cx="1357863" cy="471380"/>
            </a:xfrm>
            <a:prstGeom prst="rightArrow">
              <a:avLst/>
            </a:prstGeom>
            <a:solidFill>
              <a:srgbClr val="3E5A2D"/>
            </a:solid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Textfeld 76"/>
            <p:cNvSpPr txBox="1"/>
            <p:nvPr/>
          </p:nvSpPr>
          <p:spPr>
            <a:xfrm rot="20031388">
              <a:off x="4229436" y="2335260"/>
              <a:ext cx="1310076" cy="276999"/>
            </a:xfrm>
            <a:prstGeom prst="rect">
              <a:avLst/>
            </a:prstGeom>
            <a:noFill/>
          </p:spPr>
          <p:txBody>
            <a:bodyPr wrap="square" rtlCol="0">
              <a:spAutoFit/>
            </a:bodyPr>
            <a:lstStyle/>
            <a:p>
              <a:r>
                <a:rPr lang="de-DE" sz="1200" dirty="0">
                  <a:solidFill>
                    <a:schemeClr val="bg1"/>
                  </a:solidFill>
                  <a:latin typeface="Arial" panose="020B0604020202020204" pitchFamily="34" charset="0"/>
                  <a:cs typeface="Arial" panose="020B0604020202020204" pitchFamily="34" charset="0"/>
                </a:rPr>
                <a:t>Erwartungen</a:t>
              </a:r>
            </a:p>
          </p:txBody>
        </p:sp>
      </p:grpSp>
      <p:sp>
        <p:nvSpPr>
          <p:cNvPr id="40" name="Textfeld 39">
            <a:extLst>
              <a:ext uri="{FF2B5EF4-FFF2-40B4-BE49-F238E27FC236}">
                <a16:creationId xmlns:a16="http://schemas.microsoft.com/office/drawing/2014/main" id="{9665268A-B801-4BAE-9D2A-6659569AF7F5}"/>
              </a:ext>
            </a:extLst>
          </p:cNvPr>
          <p:cNvSpPr txBox="1"/>
          <p:nvPr/>
        </p:nvSpPr>
        <p:spPr>
          <a:xfrm>
            <a:off x="7998542" y="6427804"/>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MIV.1_Folie 3</a:t>
            </a:r>
            <a:r>
              <a:rPr lang="de-DE" sz="1800" b="0" dirty="0">
                <a:solidFill>
                  <a:schemeClr val="bg1"/>
                </a:solidFill>
                <a:effectLst/>
                <a:latin typeface="+mj-lt"/>
                <a:ea typeface="Times New Roman" panose="02020603050405020304" pitchFamily="18" charset="0"/>
                <a:cs typeface="Arial" panose="020B0604020202020204" pitchFamily="34" charset="0"/>
              </a:rPr>
              <a:t> </a:t>
            </a:r>
            <a:endParaRPr lang="de-DE" sz="180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993525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4AFB5E-F017-4EF9-B653-203D34F4CA20}"/>
              </a:ext>
            </a:extLst>
          </p:cNvPr>
          <p:cNvSpPr>
            <a:spLocks noGrp="1"/>
          </p:cNvSpPr>
          <p:nvPr>
            <p:ph type="title"/>
          </p:nvPr>
        </p:nvSpPr>
        <p:spPr/>
        <p:txBody>
          <a:bodyPr/>
          <a:lstStyle/>
          <a:p>
            <a:r>
              <a:rPr lang="de-DE" sz="2400" dirty="0">
                <a:solidFill>
                  <a:srgbClr val="70AD47">
                    <a:lumMod val="50000"/>
                  </a:srgbClr>
                </a:solidFill>
                <a:cs typeface="Calibri" panose="020F0502020204030204" pitchFamily="34" charset="0"/>
              </a:rPr>
              <a:t>Kreislauf professionellen Handelns </a:t>
            </a:r>
            <a:r>
              <a:rPr lang="de-DE" sz="2400" dirty="0">
                <a:solidFill>
                  <a:srgbClr val="70AD47">
                    <a:lumMod val="50000"/>
                  </a:srgbClr>
                </a:solidFill>
                <a:cs typeface="Arial" panose="020B0604020202020204" pitchFamily="34" charset="0"/>
              </a:rPr>
              <a:t>I</a:t>
            </a:r>
            <a:br>
              <a:rPr lang="de-DE" sz="3200" i="1" dirty="0">
                <a:solidFill>
                  <a:srgbClr val="70AD47">
                    <a:lumMod val="50000"/>
                  </a:srgbClr>
                </a:solidFill>
                <a:latin typeface="Brush Script MT" panose="03060802040406070304" pitchFamily="66" charset="0"/>
                <a:cs typeface="Calibri" panose="020F0502020204030204" pitchFamily="34" charset="0"/>
              </a:rPr>
            </a:br>
            <a:endParaRPr lang="de-DE" dirty="0"/>
          </a:p>
        </p:txBody>
      </p:sp>
      <p:sp>
        <p:nvSpPr>
          <p:cNvPr id="25" name="Textfeld 24">
            <a:extLst>
              <a:ext uri="{FF2B5EF4-FFF2-40B4-BE49-F238E27FC236}">
                <a16:creationId xmlns:a16="http://schemas.microsoft.com/office/drawing/2014/main" id="{1116797B-84F4-452A-9CB1-D69FFD4D434D}"/>
              </a:ext>
            </a:extLst>
          </p:cNvPr>
          <p:cNvSpPr txBox="1"/>
          <p:nvPr/>
        </p:nvSpPr>
        <p:spPr>
          <a:xfrm>
            <a:off x="7998543" y="6423807"/>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MIV.1_Folie 4</a:t>
            </a:r>
            <a:r>
              <a:rPr lang="de-DE" sz="1800" b="0" dirty="0">
                <a:solidFill>
                  <a:schemeClr val="bg1"/>
                </a:solidFill>
                <a:effectLst/>
                <a:latin typeface="+mj-lt"/>
                <a:ea typeface="Times New Roman" panose="02020603050405020304" pitchFamily="18" charset="0"/>
                <a:cs typeface="Arial" panose="020B0604020202020204" pitchFamily="34" charset="0"/>
              </a:rPr>
              <a:t> </a:t>
            </a:r>
            <a:endParaRPr lang="de-DE" sz="1800" dirty="0">
              <a:solidFill>
                <a:schemeClr val="bg1"/>
              </a:solidFill>
              <a:latin typeface="+mj-lt"/>
              <a:cs typeface="Arial" panose="020B0604020202020204" pitchFamily="34" charset="0"/>
            </a:endParaRPr>
          </a:p>
        </p:txBody>
      </p:sp>
      <p:grpSp>
        <p:nvGrpSpPr>
          <p:cNvPr id="3" name="Gruppieren 2"/>
          <p:cNvGrpSpPr/>
          <p:nvPr/>
        </p:nvGrpSpPr>
        <p:grpSpPr>
          <a:xfrm>
            <a:off x="196949" y="1369080"/>
            <a:ext cx="8661562" cy="4927507"/>
            <a:chOff x="236277" y="1369080"/>
            <a:chExt cx="8661562" cy="4927507"/>
          </a:xfrm>
        </p:grpSpPr>
        <p:sp>
          <p:nvSpPr>
            <p:cNvPr id="27" name="Textfeld 26">
              <a:extLst>
                <a:ext uri="{FF2B5EF4-FFF2-40B4-BE49-F238E27FC236}">
                  <a16:creationId xmlns:a16="http://schemas.microsoft.com/office/drawing/2014/main" id="{842D90F3-ABBE-E44F-3960-C3AE1BB3D710}"/>
                </a:ext>
              </a:extLst>
            </p:cNvPr>
            <p:cNvSpPr txBox="1"/>
            <p:nvPr/>
          </p:nvSpPr>
          <p:spPr>
            <a:xfrm>
              <a:off x="3531068" y="2659893"/>
              <a:ext cx="2134247" cy="707886"/>
            </a:xfrm>
            <a:prstGeom prst="rect">
              <a:avLst/>
            </a:prstGeom>
            <a:solidFill>
              <a:srgbClr val="C46229"/>
            </a:solidFill>
            <a:ln>
              <a:solidFill>
                <a:srgbClr val="C46229"/>
              </a:solidFill>
            </a:ln>
          </p:spPr>
          <p:txBody>
            <a:bodyPr wrap="square" rtlCol="0">
              <a:spAutoFit/>
            </a:bodyPr>
            <a:lstStyle/>
            <a:p>
              <a:pPr algn="ctr"/>
              <a:r>
                <a:rPr lang="de-DE" sz="1600" dirty="0" err="1">
                  <a:solidFill>
                    <a:schemeClr val="bg1"/>
                  </a:solidFill>
                  <a:latin typeface="+mj-lt"/>
                  <a:cs typeface="Arial" panose="020B0604020202020204" pitchFamily="34" charset="0"/>
                </a:rPr>
                <a:t>EiBiS</a:t>
              </a:r>
              <a:endParaRPr lang="de-DE" sz="1600" dirty="0">
                <a:solidFill>
                  <a:schemeClr val="bg1"/>
                </a:solidFill>
                <a:latin typeface="+mj-lt"/>
                <a:cs typeface="Arial" panose="020B0604020202020204" pitchFamily="34" charset="0"/>
              </a:endParaRPr>
            </a:p>
            <a:p>
              <a:pPr algn="ctr"/>
              <a:r>
                <a:rPr lang="de-DE" sz="1200" dirty="0">
                  <a:solidFill>
                    <a:schemeClr val="bg1"/>
                  </a:solidFill>
                  <a:latin typeface="+mj-lt"/>
                  <a:cs typeface="Arial" panose="020B0604020202020204" pitchFamily="34" charset="0"/>
                </a:rPr>
                <a:t>Einschätzung der Bindungssicherheit</a:t>
              </a:r>
              <a:endParaRPr lang="de-DE" sz="1600" dirty="0">
                <a:solidFill>
                  <a:schemeClr val="bg1"/>
                </a:solidFill>
                <a:latin typeface="+mj-lt"/>
                <a:cs typeface="Arial" panose="020B0604020202020204" pitchFamily="34" charset="0"/>
              </a:endParaRPr>
            </a:p>
          </p:txBody>
        </p:sp>
        <p:sp>
          <p:nvSpPr>
            <p:cNvPr id="28" name="Bogen 27">
              <a:extLst>
                <a:ext uri="{FF2B5EF4-FFF2-40B4-BE49-F238E27FC236}">
                  <a16:creationId xmlns:a16="http://schemas.microsoft.com/office/drawing/2014/main" id="{2D00DABF-0B63-2D28-98D1-873C4ED831EB}"/>
                </a:ext>
              </a:extLst>
            </p:cNvPr>
            <p:cNvSpPr/>
            <p:nvPr/>
          </p:nvSpPr>
          <p:spPr>
            <a:xfrm rot="5400000">
              <a:off x="3618936" y="2614901"/>
              <a:ext cx="2268858" cy="5094514"/>
            </a:xfrm>
            <a:prstGeom prst="arc">
              <a:avLst>
                <a:gd name="adj1" fmla="val 15648346"/>
                <a:gd name="adj2" fmla="val 14915977"/>
              </a:avLst>
            </a:prstGeom>
            <a:ln>
              <a:solidFill>
                <a:srgbClr val="3E5A2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a:latin typeface="Arial" panose="020B0604020202020204" pitchFamily="34" charset="0"/>
                <a:cs typeface="Arial" panose="020B0604020202020204" pitchFamily="34" charset="0"/>
              </a:endParaRPr>
            </a:p>
          </p:txBody>
        </p:sp>
        <p:sp>
          <p:nvSpPr>
            <p:cNvPr id="29" name="Textfeld 28">
              <a:extLst>
                <a:ext uri="{FF2B5EF4-FFF2-40B4-BE49-F238E27FC236}">
                  <a16:creationId xmlns:a16="http://schemas.microsoft.com/office/drawing/2014/main" id="{AA8D10EA-BF3C-6215-24D6-CB101144D5A5}"/>
                </a:ext>
              </a:extLst>
            </p:cNvPr>
            <p:cNvSpPr txBox="1"/>
            <p:nvPr/>
          </p:nvSpPr>
          <p:spPr>
            <a:xfrm>
              <a:off x="3674279" y="4263807"/>
              <a:ext cx="2146130" cy="707886"/>
            </a:xfrm>
            <a:prstGeom prst="rect">
              <a:avLst/>
            </a:prstGeom>
            <a:solidFill>
              <a:srgbClr val="A9CD90"/>
            </a:solidFill>
            <a:ln>
              <a:solidFill>
                <a:srgbClr val="A9CD90"/>
              </a:solidFill>
            </a:ln>
          </p:spPr>
          <p:txBody>
            <a:bodyPr wrap="square" rtlCol="0">
              <a:spAutoFit/>
            </a:bodyPr>
            <a:lstStyle/>
            <a:p>
              <a:pPr algn="ctr"/>
              <a:r>
                <a:rPr lang="de-DE" sz="1600" dirty="0" err="1">
                  <a:latin typeface="+mj-lt"/>
                  <a:cs typeface="Arial" panose="020B0604020202020204" pitchFamily="34" charset="0"/>
                </a:rPr>
                <a:t>GInA</a:t>
              </a:r>
              <a:r>
                <a:rPr lang="de-DE" sz="1600" dirty="0">
                  <a:latin typeface="+mj-lt"/>
                  <a:cs typeface="Arial" panose="020B0604020202020204" pitchFamily="34" charset="0"/>
                </a:rPr>
                <a:t> </a:t>
              </a:r>
              <a:r>
                <a:rPr lang="de-DE" sz="1200" dirty="0">
                  <a:latin typeface="+mj-lt"/>
                  <a:cs typeface="Arial" panose="020B0604020202020204" pitchFamily="34" charset="0"/>
                </a:rPr>
                <a:t>Gestaltung von Interaktionsgelegenheiten im Alltag</a:t>
              </a:r>
              <a:endParaRPr lang="de-DE" sz="1600" dirty="0">
                <a:latin typeface="+mj-lt"/>
                <a:cs typeface="Arial" panose="020B0604020202020204" pitchFamily="34" charset="0"/>
              </a:endParaRPr>
            </a:p>
          </p:txBody>
        </p:sp>
        <p:sp>
          <p:nvSpPr>
            <p:cNvPr id="30" name="Bogen 29">
              <a:extLst>
                <a:ext uri="{FF2B5EF4-FFF2-40B4-BE49-F238E27FC236}">
                  <a16:creationId xmlns:a16="http://schemas.microsoft.com/office/drawing/2014/main" id="{C9D3D7F7-03FF-CEDB-ED15-41D9BD7F97EA}"/>
                </a:ext>
              </a:extLst>
            </p:cNvPr>
            <p:cNvSpPr/>
            <p:nvPr/>
          </p:nvSpPr>
          <p:spPr>
            <a:xfrm rot="5400000">
              <a:off x="3312468" y="-24087"/>
              <a:ext cx="2308179" cy="5094514"/>
            </a:xfrm>
            <a:prstGeom prst="arc">
              <a:avLst>
                <a:gd name="adj1" fmla="val 16271296"/>
                <a:gd name="adj2" fmla="val 14915977"/>
              </a:avLst>
            </a:prstGeom>
            <a:ln>
              <a:solidFill>
                <a:srgbClr val="3E5A2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a:latin typeface="Arial" panose="020B0604020202020204" pitchFamily="34" charset="0"/>
                <a:cs typeface="Arial" panose="020B0604020202020204" pitchFamily="34" charset="0"/>
              </a:endParaRPr>
            </a:p>
          </p:txBody>
        </p:sp>
        <p:grpSp>
          <p:nvGrpSpPr>
            <p:cNvPr id="31" name="Gruppieren 30">
              <a:extLst>
                <a:ext uri="{FF2B5EF4-FFF2-40B4-BE49-F238E27FC236}">
                  <a16:creationId xmlns:a16="http://schemas.microsoft.com/office/drawing/2014/main" id="{94AADD85-5D21-7B84-249A-191B52FABCF1}"/>
                </a:ext>
              </a:extLst>
            </p:cNvPr>
            <p:cNvGrpSpPr/>
            <p:nvPr/>
          </p:nvGrpSpPr>
          <p:grpSpPr>
            <a:xfrm>
              <a:off x="2294714" y="2075730"/>
              <a:ext cx="4871619" cy="3167327"/>
              <a:chOff x="2232441" y="1937044"/>
              <a:chExt cx="4871619" cy="3167327"/>
            </a:xfrm>
            <a:solidFill>
              <a:schemeClr val="bg2"/>
            </a:solidFill>
          </p:grpSpPr>
          <p:sp>
            <p:nvSpPr>
              <p:cNvPr id="32" name="Pfeil: nach oben 10">
                <a:extLst>
                  <a:ext uri="{FF2B5EF4-FFF2-40B4-BE49-F238E27FC236}">
                    <a16:creationId xmlns:a16="http://schemas.microsoft.com/office/drawing/2014/main" id="{58420F43-CEDE-71E5-A4F4-6DF137F5CD0B}"/>
                  </a:ext>
                </a:extLst>
              </p:cNvPr>
              <p:cNvSpPr/>
              <p:nvPr/>
            </p:nvSpPr>
            <p:spPr>
              <a:xfrm rot="5400000">
                <a:off x="4398578" y="1609711"/>
                <a:ext cx="274682" cy="929348"/>
              </a:xfrm>
              <a:prstGeom prst="upArrow">
                <a:avLst/>
              </a:prstGeom>
              <a:grp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a:solidFill>
                    <a:schemeClr val="tx1"/>
                  </a:solidFill>
                  <a:latin typeface="Arial" panose="020B0604020202020204" pitchFamily="34" charset="0"/>
                  <a:cs typeface="Arial" panose="020B0604020202020204" pitchFamily="34" charset="0"/>
                </a:endParaRPr>
              </a:p>
            </p:txBody>
          </p:sp>
          <p:sp>
            <p:nvSpPr>
              <p:cNvPr id="33" name="Pfeil: nach oben 11">
                <a:extLst>
                  <a:ext uri="{FF2B5EF4-FFF2-40B4-BE49-F238E27FC236}">
                    <a16:creationId xmlns:a16="http://schemas.microsoft.com/office/drawing/2014/main" id="{C57746A8-10E9-E180-9003-CFB5F2ED33D1}"/>
                  </a:ext>
                </a:extLst>
              </p:cNvPr>
              <p:cNvSpPr/>
              <p:nvPr/>
            </p:nvSpPr>
            <p:spPr>
              <a:xfrm rot="9434574">
                <a:off x="6834965" y="2645870"/>
                <a:ext cx="269095" cy="789004"/>
              </a:xfrm>
              <a:prstGeom prst="upArrow">
                <a:avLst/>
              </a:prstGeom>
              <a:grp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a:solidFill>
                    <a:schemeClr val="tx1"/>
                  </a:solidFill>
                  <a:latin typeface="Arial" panose="020B0604020202020204" pitchFamily="34" charset="0"/>
                  <a:cs typeface="Arial" panose="020B0604020202020204" pitchFamily="34" charset="0"/>
                </a:endParaRPr>
              </a:p>
            </p:txBody>
          </p:sp>
          <p:sp>
            <p:nvSpPr>
              <p:cNvPr id="34" name="Pfeil: nach oben 12">
                <a:extLst>
                  <a:ext uri="{FF2B5EF4-FFF2-40B4-BE49-F238E27FC236}">
                    <a16:creationId xmlns:a16="http://schemas.microsoft.com/office/drawing/2014/main" id="{E1131599-AE6F-71BA-D1D1-E1BF0C55D781}"/>
                  </a:ext>
                </a:extLst>
              </p:cNvPr>
              <p:cNvSpPr/>
              <p:nvPr/>
            </p:nvSpPr>
            <p:spPr>
              <a:xfrm rot="14466121">
                <a:off x="6139889" y="4453679"/>
                <a:ext cx="274682" cy="929348"/>
              </a:xfrm>
              <a:prstGeom prst="upArrow">
                <a:avLst/>
              </a:prstGeom>
              <a:grp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a:solidFill>
                    <a:schemeClr val="tx1"/>
                  </a:solidFill>
                  <a:latin typeface="Arial" panose="020B0604020202020204" pitchFamily="34" charset="0"/>
                  <a:cs typeface="Arial" panose="020B0604020202020204" pitchFamily="34" charset="0"/>
                </a:endParaRPr>
              </a:p>
            </p:txBody>
          </p:sp>
          <p:sp>
            <p:nvSpPr>
              <p:cNvPr id="35" name="Pfeil: nach oben 13">
                <a:extLst>
                  <a:ext uri="{FF2B5EF4-FFF2-40B4-BE49-F238E27FC236}">
                    <a16:creationId xmlns:a16="http://schemas.microsoft.com/office/drawing/2014/main" id="{96D77C24-9EE7-DD7E-F1BA-61093486AEA3}"/>
                  </a:ext>
                </a:extLst>
              </p:cNvPr>
              <p:cNvSpPr/>
              <p:nvPr/>
            </p:nvSpPr>
            <p:spPr>
              <a:xfrm rot="18469805">
                <a:off x="2903767" y="4502356"/>
                <a:ext cx="274682" cy="929348"/>
              </a:xfrm>
              <a:prstGeom prst="upArrow">
                <a:avLst/>
              </a:prstGeom>
              <a:grp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a:solidFill>
                    <a:schemeClr val="tx1"/>
                  </a:solidFill>
                  <a:latin typeface="Arial" panose="020B0604020202020204" pitchFamily="34" charset="0"/>
                  <a:cs typeface="Arial" panose="020B0604020202020204" pitchFamily="34" charset="0"/>
                </a:endParaRPr>
              </a:p>
            </p:txBody>
          </p:sp>
          <p:sp>
            <p:nvSpPr>
              <p:cNvPr id="36" name="Pfeil: nach oben 14">
                <a:extLst>
                  <a:ext uri="{FF2B5EF4-FFF2-40B4-BE49-F238E27FC236}">
                    <a16:creationId xmlns:a16="http://schemas.microsoft.com/office/drawing/2014/main" id="{64C81BAC-053A-2611-DFBE-497C05C72AC2}"/>
                  </a:ext>
                </a:extLst>
              </p:cNvPr>
              <p:cNvSpPr/>
              <p:nvPr/>
            </p:nvSpPr>
            <p:spPr>
              <a:xfrm rot="1254974">
                <a:off x="2232441" y="2572859"/>
                <a:ext cx="274682" cy="929348"/>
              </a:xfrm>
              <a:prstGeom prst="upArrow">
                <a:avLst/>
              </a:prstGeom>
              <a:grp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a:solidFill>
                    <a:schemeClr val="tx1"/>
                  </a:solidFill>
                  <a:latin typeface="Arial" panose="020B0604020202020204" pitchFamily="34" charset="0"/>
                  <a:cs typeface="Arial" panose="020B0604020202020204" pitchFamily="34" charset="0"/>
                </a:endParaRPr>
              </a:p>
            </p:txBody>
          </p:sp>
        </p:grpSp>
        <p:sp>
          <p:nvSpPr>
            <p:cNvPr id="37" name="Ellipse 36">
              <a:extLst>
                <a:ext uri="{FF2B5EF4-FFF2-40B4-BE49-F238E27FC236}">
                  <a16:creationId xmlns:a16="http://schemas.microsoft.com/office/drawing/2014/main" id="{554628E9-3AE5-2D88-5136-453EA01287A3}"/>
                </a:ext>
              </a:extLst>
            </p:cNvPr>
            <p:cNvSpPr/>
            <p:nvPr/>
          </p:nvSpPr>
          <p:spPr>
            <a:xfrm>
              <a:off x="1228032" y="1708832"/>
              <a:ext cx="2592510" cy="1005043"/>
            </a:xfrm>
            <a:prstGeom prst="ellipse">
              <a:avLst/>
            </a:prstGeom>
            <a:solidFill>
              <a:schemeClr val="bg2"/>
            </a:solid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 Beobachten</a:t>
              </a:r>
            </a:p>
          </p:txBody>
        </p:sp>
        <p:sp>
          <p:nvSpPr>
            <p:cNvPr id="38" name="Ellipse 37">
              <a:extLst>
                <a:ext uri="{FF2B5EF4-FFF2-40B4-BE49-F238E27FC236}">
                  <a16:creationId xmlns:a16="http://schemas.microsoft.com/office/drawing/2014/main" id="{2FF2DAD9-377E-2FF7-C659-A388152B94D8}"/>
                </a:ext>
              </a:extLst>
            </p:cNvPr>
            <p:cNvSpPr/>
            <p:nvPr/>
          </p:nvSpPr>
          <p:spPr>
            <a:xfrm>
              <a:off x="5360247" y="1668469"/>
              <a:ext cx="2747293" cy="1052784"/>
            </a:xfrm>
            <a:prstGeom prst="ellipse">
              <a:avLst/>
            </a:prstGeom>
            <a:solidFill>
              <a:schemeClr val="bg2"/>
            </a:solid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 Analysieren / Verstehen</a:t>
              </a:r>
            </a:p>
          </p:txBody>
        </p:sp>
        <p:sp>
          <p:nvSpPr>
            <p:cNvPr id="39" name="Ellipse 38">
              <a:extLst>
                <a:ext uri="{FF2B5EF4-FFF2-40B4-BE49-F238E27FC236}">
                  <a16:creationId xmlns:a16="http://schemas.microsoft.com/office/drawing/2014/main" id="{52DD030D-22FD-379D-E2BF-99ABA1D46F52}"/>
                </a:ext>
              </a:extLst>
            </p:cNvPr>
            <p:cNvSpPr/>
            <p:nvPr/>
          </p:nvSpPr>
          <p:spPr>
            <a:xfrm>
              <a:off x="6057386" y="3657976"/>
              <a:ext cx="2747293" cy="1108302"/>
            </a:xfrm>
            <a:prstGeom prst="ellipse">
              <a:avLst/>
            </a:prstGeom>
            <a:solidFill>
              <a:schemeClr val="bg2"/>
            </a:solid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(3) Planen (Handlungs-planung)</a:t>
              </a:r>
            </a:p>
          </p:txBody>
        </p:sp>
        <p:sp>
          <p:nvSpPr>
            <p:cNvPr id="40" name="Ellipse 39">
              <a:extLst>
                <a:ext uri="{FF2B5EF4-FFF2-40B4-BE49-F238E27FC236}">
                  <a16:creationId xmlns:a16="http://schemas.microsoft.com/office/drawing/2014/main" id="{1B77E946-4A6D-27DF-A932-03EFF54C2A5D}"/>
                </a:ext>
              </a:extLst>
            </p:cNvPr>
            <p:cNvSpPr/>
            <p:nvPr/>
          </p:nvSpPr>
          <p:spPr>
            <a:xfrm>
              <a:off x="3578246" y="5116032"/>
              <a:ext cx="2350237" cy="1005039"/>
            </a:xfrm>
            <a:prstGeom prst="ellipse">
              <a:avLst/>
            </a:prstGeom>
            <a:solidFill>
              <a:schemeClr val="bg2"/>
            </a:solid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(4) Gestalten (Handeln)</a:t>
              </a:r>
            </a:p>
          </p:txBody>
        </p:sp>
        <p:sp>
          <p:nvSpPr>
            <p:cNvPr id="41" name="Ellipse 40">
              <a:extLst>
                <a:ext uri="{FF2B5EF4-FFF2-40B4-BE49-F238E27FC236}">
                  <a16:creationId xmlns:a16="http://schemas.microsoft.com/office/drawing/2014/main" id="{DBC0DFDA-01AB-63E2-D5D4-B6C0E344C679}"/>
                </a:ext>
              </a:extLst>
            </p:cNvPr>
            <p:cNvSpPr/>
            <p:nvPr/>
          </p:nvSpPr>
          <p:spPr>
            <a:xfrm>
              <a:off x="726503" y="3685613"/>
              <a:ext cx="2654413" cy="1053027"/>
            </a:xfrm>
            <a:prstGeom prst="ellipse">
              <a:avLst/>
            </a:prstGeom>
            <a:solidFill>
              <a:schemeClr val="bg2"/>
            </a:solid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(5) Reflektieren / Überprüfen</a:t>
              </a:r>
            </a:p>
          </p:txBody>
        </p:sp>
        <p:sp>
          <p:nvSpPr>
            <p:cNvPr id="42" name="Abgerundete rechteckige Legende 41">
              <a:extLst>
                <a:ext uri="{FF2B5EF4-FFF2-40B4-BE49-F238E27FC236}">
                  <a16:creationId xmlns:a16="http://schemas.microsoft.com/office/drawing/2014/main" id="{A2576DD2-AC2C-F780-7F12-1418463746EC}"/>
                </a:ext>
              </a:extLst>
            </p:cNvPr>
            <p:cNvSpPr/>
            <p:nvPr/>
          </p:nvSpPr>
          <p:spPr>
            <a:xfrm rot="1008887">
              <a:off x="7290614" y="2876599"/>
              <a:ext cx="1607225" cy="741938"/>
            </a:xfrm>
            <a:prstGeom prst="wedgeRoundRectCallout">
              <a:avLst/>
            </a:prstGeom>
            <a:solidFill>
              <a:schemeClr val="accent4">
                <a:lumMod val="20000"/>
                <a:lumOff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accent6">
                      <a:lumMod val="50000"/>
                    </a:schemeClr>
                  </a:solidFill>
                  <a:latin typeface="Brush Script MT" panose="03060802040406070304" pitchFamily="66" charset="0"/>
                  <a:cs typeface="Calibri" panose="020F0502020204030204" pitchFamily="34" charset="0"/>
                </a:rPr>
                <a:t>Vielfalts- und </a:t>
              </a:r>
              <a:br>
                <a:rPr lang="de-DE" i="1" dirty="0">
                  <a:solidFill>
                    <a:schemeClr val="accent6">
                      <a:lumMod val="50000"/>
                    </a:schemeClr>
                  </a:solidFill>
                  <a:latin typeface="Brush Script MT" panose="03060802040406070304" pitchFamily="66" charset="0"/>
                  <a:cs typeface="Calibri" panose="020F0502020204030204" pitchFamily="34" charset="0"/>
                </a:rPr>
              </a:br>
              <a:r>
                <a:rPr lang="de-DE" i="1" dirty="0">
                  <a:solidFill>
                    <a:schemeClr val="accent6">
                      <a:lumMod val="50000"/>
                    </a:schemeClr>
                  </a:solidFill>
                  <a:latin typeface="Brush Script MT" panose="03060802040406070304" pitchFamily="66" charset="0"/>
                  <a:cs typeface="Calibri" panose="020F0502020204030204" pitchFamily="34" charset="0"/>
                </a:rPr>
                <a:t>Kultursensitivität</a:t>
              </a:r>
            </a:p>
          </p:txBody>
        </p:sp>
        <p:sp>
          <p:nvSpPr>
            <p:cNvPr id="43" name="Abgerundete rechteckige Legende 2">
              <a:extLst>
                <a:ext uri="{FF2B5EF4-FFF2-40B4-BE49-F238E27FC236}">
                  <a16:creationId xmlns:a16="http://schemas.microsoft.com/office/drawing/2014/main" id="{BF458EAA-784B-CD1E-4F56-C3C46A96F84D}"/>
                </a:ext>
              </a:extLst>
            </p:cNvPr>
            <p:cNvSpPr/>
            <p:nvPr/>
          </p:nvSpPr>
          <p:spPr>
            <a:xfrm rot="20572839">
              <a:off x="731518" y="5142607"/>
              <a:ext cx="1607225" cy="741938"/>
            </a:xfrm>
            <a:prstGeom prst="wedgeRoundRectCallout">
              <a:avLst/>
            </a:prstGeom>
            <a:solidFill>
              <a:schemeClr val="accent4">
                <a:lumMod val="20000"/>
                <a:lumOff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accent6">
                      <a:lumMod val="50000"/>
                    </a:schemeClr>
                  </a:solidFill>
                  <a:latin typeface="Brush Script MT" panose="03060802040406070304" pitchFamily="66" charset="0"/>
                  <a:cs typeface="Calibri" panose="020F0502020204030204" pitchFamily="34" charset="0"/>
                </a:rPr>
                <a:t>Vielfalts- und </a:t>
              </a:r>
              <a:br>
                <a:rPr lang="de-DE" i="1" dirty="0">
                  <a:solidFill>
                    <a:schemeClr val="accent6">
                      <a:lumMod val="50000"/>
                    </a:schemeClr>
                  </a:solidFill>
                  <a:latin typeface="Brush Script MT" panose="03060802040406070304" pitchFamily="66" charset="0"/>
                  <a:cs typeface="Calibri" panose="020F0502020204030204" pitchFamily="34" charset="0"/>
                </a:rPr>
              </a:br>
              <a:r>
                <a:rPr lang="de-DE" i="1" dirty="0">
                  <a:solidFill>
                    <a:schemeClr val="accent6">
                      <a:lumMod val="50000"/>
                    </a:schemeClr>
                  </a:solidFill>
                  <a:latin typeface="Brush Script MT" panose="03060802040406070304" pitchFamily="66" charset="0"/>
                  <a:cs typeface="Calibri" panose="020F0502020204030204" pitchFamily="34" charset="0"/>
                </a:rPr>
                <a:t>Kultursensitivität</a:t>
              </a:r>
            </a:p>
          </p:txBody>
        </p:sp>
        <p:sp>
          <p:nvSpPr>
            <p:cNvPr id="44" name="Abgerundete rechteckige Legende 2">
              <a:extLst>
                <a:ext uri="{FF2B5EF4-FFF2-40B4-BE49-F238E27FC236}">
                  <a16:creationId xmlns:a16="http://schemas.microsoft.com/office/drawing/2014/main" id="{64819B46-E5B3-A505-AED8-FF8ABBDDA51C}"/>
                </a:ext>
              </a:extLst>
            </p:cNvPr>
            <p:cNvSpPr/>
            <p:nvPr/>
          </p:nvSpPr>
          <p:spPr>
            <a:xfrm rot="20603998">
              <a:off x="236277" y="2839699"/>
              <a:ext cx="1802807" cy="741938"/>
            </a:xfrm>
            <a:prstGeom prst="wedgeRoundRectCallout">
              <a:avLst/>
            </a:prstGeom>
            <a:solidFill>
              <a:schemeClr val="accent4">
                <a:lumMod val="20000"/>
                <a:lumOff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accent6">
                      <a:lumMod val="50000"/>
                    </a:schemeClr>
                  </a:solidFill>
                  <a:latin typeface="Brush Script MT" panose="03060802040406070304" pitchFamily="66" charset="0"/>
                  <a:cs typeface="Calibri" panose="020F0502020204030204" pitchFamily="34" charset="0"/>
                </a:rPr>
                <a:t>Individuelles </a:t>
              </a:r>
              <a:br>
                <a:rPr lang="de-DE" i="1" dirty="0">
                  <a:solidFill>
                    <a:schemeClr val="accent6">
                      <a:lumMod val="50000"/>
                    </a:schemeClr>
                  </a:solidFill>
                  <a:latin typeface="Brush Script MT" panose="03060802040406070304" pitchFamily="66" charset="0"/>
                  <a:cs typeface="Calibri" panose="020F0502020204030204" pitchFamily="34" charset="0"/>
                </a:rPr>
              </a:br>
              <a:r>
                <a:rPr lang="de-DE" i="1" dirty="0">
                  <a:solidFill>
                    <a:schemeClr val="accent6">
                      <a:lumMod val="50000"/>
                    </a:schemeClr>
                  </a:solidFill>
                  <a:latin typeface="Brush Script MT" panose="03060802040406070304" pitchFamily="66" charset="0"/>
                  <a:cs typeface="Calibri" panose="020F0502020204030204" pitchFamily="34" charset="0"/>
                </a:rPr>
                <a:t>kindliches Verhalten</a:t>
              </a:r>
            </a:p>
          </p:txBody>
        </p:sp>
        <p:sp>
          <p:nvSpPr>
            <p:cNvPr id="45" name="Abgerundete rechteckige Legende 2">
              <a:extLst>
                <a:ext uri="{FF2B5EF4-FFF2-40B4-BE49-F238E27FC236}">
                  <a16:creationId xmlns:a16="http://schemas.microsoft.com/office/drawing/2014/main" id="{4BF846BF-E697-B0EB-7392-E672FC90B0A7}"/>
                </a:ext>
              </a:extLst>
            </p:cNvPr>
            <p:cNvSpPr/>
            <p:nvPr/>
          </p:nvSpPr>
          <p:spPr>
            <a:xfrm rot="917160">
              <a:off x="6726422" y="5013367"/>
              <a:ext cx="1802807" cy="741938"/>
            </a:xfrm>
            <a:prstGeom prst="wedgeRoundRectCallout">
              <a:avLst/>
            </a:prstGeom>
            <a:solidFill>
              <a:schemeClr val="accent4">
                <a:lumMod val="20000"/>
                <a:lumOff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accent6">
                      <a:lumMod val="50000"/>
                    </a:schemeClr>
                  </a:solidFill>
                  <a:latin typeface="Brush Script MT" panose="03060802040406070304" pitchFamily="66" charset="0"/>
                  <a:cs typeface="Calibri" panose="020F0502020204030204" pitchFamily="34" charset="0"/>
                </a:rPr>
                <a:t>Individuelles </a:t>
              </a:r>
              <a:br>
                <a:rPr lang="de-DE" i="1" dirty="0">
                  <a:solidFill>
                    <a:schemeClr val="accent6">
                      <a:lumMod val="50000"/>
                    </a:schemeClr>
                  </a:solidFill>
                  <a:latin typeface="Brush Script MT" panose="03060802040406070304" pitchFamily="66" charset="0"/>
                  <a:cs typeface="Calibri" panose="020F0502020204030204" pitchFamily="34" charset="0"/>
                </a:rPr>
              </a:br>
              <a:r>
                <a:rPr lang="de-DE" i="1" dirty="0">
                  <a:solidFill>
                    <a:schemeClr val="accent6">
                      <a:lumMod val="50000"/>
                    </a:schemeClr>
                  </a:solidFill>
                  <a:latin typeface="Brush Script MT" panose="03060802040406070304" pitchFamily="66" charset="0"/>
                  <a:cs typeface="Calibri" panose="020F0502020204030204" pitchFamily="34" charset="0"/>
                </a:rPr>
                <a:t>kindliches Verhalten</a:t>
              </a:r>
            </a:p>
          </p:txBody>
        </p:sp>
        <p:sp>
          <p:nvSpPr>
            <p:cNvPr id="24" name="Textfeld 23">
              <a:extLst>
                <a:ext uri="{FF2B5EF4-FFF2-40B4-BE49-F238E27FC236}">
                  <a16:creationId xmlns:a16="http://schemas.microsoft.com/office/drawing/2014/main" id="{87209277-AA55-4153-865F-E705420C6722}"/>
                </a:ext>
              </a:extLst>
            </p:cNvPr>
            <p:cNvSpPr txBox="1"/>
            <p:nvPr/>
          </p:nvSpPr>
          <p:spPr>
            <a:xfrm>
              <a:off x="6596384" y="5961277"/>
              <a:ext cx="1950404" cy="261610"/>
            </a:xfrm>
            <a:prstGeom prst="rect">
              <a:avLst/>
            </a:prstGeom>
            <a:noFill/>
            <a:ln>
              <a:noFill/>
            </a:ln>
          </p:spPr>
          <p:txBody>
            <a:bodyPr wrap="square" rtlCol="0">
              <a:spAutoFit/>
            </a:bodyPr>
            <a:lstStyle/>
            <a:p>
              <a:pPr algn="r"/>
              <a:r>
                <a:rPr lang="de-DE" sz="1100" dirty="0">
                  <a:latin typeface="Arial" panose="020B0604020202020204" pitchFamily="34" charset="0"/>
                  <a:cs typeface="Arial" panose="020B0604020202020204" pitchFamily="34" charset="0"/>
                </a:rPr>
                <a:t>Quelle: Eigene Darstellung</a:t>
              </a:r>
            </a:p>
          </p:txBody>
        </p:sp>
      </p:grpSp>
    </p:spTree>
    <p:extLst>
      <p:ext uri="{BB962C8B-B14F-4D97-AF65-F5344CB8AC3E}">
        <p14:creationId xmlns:p14="http://schemas.microsoft.com/office/powerpoint/2010/main" val="3060267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707A0E-3919-1BF4-4ABC-E075078948EA}"/>
              </a:ext>
            </a:extLst>
          </p:cNvPr>
          <p:cNvSpPr>
            <a:spLocks noGrp="1"/>
          </p:cNvSpPr>
          <p:nvPr>
            <p:ph type="title"/>
          </p:nvPr>
        </p:nvSpPr>
        <p:spPr/>
        <p:txBody>
          <a:bodyPr/>
          <a:lstStyle/>
          <a:p>
            <a:r>
              <a:rPr kumimoji="0" lang="de-DE" b="0" u="none" strike="noStrike" kern="1200" cap="none" spc="0" normalizeH="0" baseline="0" noProof="0" dirty="0">
                <a:ln>
                  <a:noFill/>
                </a:ln>
                <a:solidFill>
                  <a:srgbClr val="70AD47">
                    <a:lumMod val="50000"/>
                  </a:srgbClr>
                </a:solidFill>
                <a:effectLst/>
                <a:uLnTx/>
                <a:uFillTx/>
                <a:ea typeface="+mn-ea"/>
                <a:cs typeface="Calibri" panose="020F0502020204030204" pitchFamily="34" charset="0"/>
              </a:rPr>
              <a:t>Handlungsebenen </a:t>
            </a:r>
            <a:r>
              <a:rPr kumimoji="0" lang="de-DE" b="0" u="none" strike="noStrike" kern="1200" cap="none" spc="0" normalizeH="0" baseline="0" noProof="0" dirty="0">
                <a:ln>
                  <a:noFill/>
                </a:ln>
                <a:solidFill>
                  <a:srgbClr val="70AD47">
                    <a:lumMod val="50000"/>
                  </a:srgbClr>
                </a:solidFill>
                <a:effectLst/>
                <a:uLnTx/>
                <a:uFillTx/>
                <a:cs typeface="Arial" panose="020B0604020202020204" pitchFamily="34" charset="0"/>
              </a:rPr>
              <a:t>I</a:t>
            </a:r>
            <a:br>
              <a:rPr lang="de-DE" sz="2400" b="1" i="0" dirty="0">
                <a:latin typeface="Arial" panose="020B0604020202020204" pitchFamily="34" charset="0"/>
                <a:cs typeface="Arial" panose="020B0604020202020204" pitchFamily="34" charset="0"/>
              </a:rPr>
            </a:br>
            <a:endParaRPr lang="de-DE" i="0" dirty="0"/>
          </a:p>
        </p:txBody>
      </p:sp>
      <p:sp>
        <p:nvSpPr>
          <p:cNvPr id="4" name="Inhaltsplatzhalter 2">
            <a:extLst>
              <a:ext uri="{FF2B5EF4-FFF2-40B4-BE49-F238E27FC236}">
                <a16:creationId xmlns:a16="http://schemas.microsoft.com/office/drawing/2014/main" id="{48623A7B-C9BE-4D60-4690-0AAA82FB6DAE}"/>
              </a:ext>
            </a:extLst>
          </p:cNvPr>
          <p:cNvSpPr txBox="1">
            <a:spLocks/>
          </p:cNvSpPr>
          <p:nvPr/>
        </p:nvSpPr>
        <p:spPr>
          <a:xfrm>
            <a:off x="368877" y="1552598"/>
            <a:ext cx="7886700" cy="3979232"/>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sz="1600" dirty="0">
              <a:solidFill>
                <a:schemeClr val="tx2">
                  <a:lumMod val="75000"/>
                </a:schemeClr>
              </a:solidFill>
              <a:latin typeface="Arial" panose="020B0604020202020204" pitchFamily="34" charset="0"/>
              <a:cs typeface="Arial" panose="020B0604020202020204" pitchFamily="34" charset="0"/>
            </a:endParaRPr>
          </a:p>
          <a:p>
            <a:pPr marL="0" indent="0">
              <a:lnSpc>
                <a:spcPct val="150000"/>
              </a:lnSpc>
              <a:buFont typeface="Arial" panose="020B0604020202020204" pitchFamily="34" charset="0"/>
              <a:buNone/>
            </a:pPr>
            <a:r>
              <a:rPr lang="de-DE" sz="1600" dirty="0">
                <a:latin typeface="Arial" panose="020B0604020202020204" pitchFamily="34" charset="0"/>
                <a:cs typeface="Arial" panose="020B0604020202020204" pitchFamily="34" charset="0"/>
              </a:rPr>
              <a:t>Um die spezifischen Bedürfnisse und Verhaltensweisen der Kinder, die durch Bindungsrepräsentationen bedingt sind, feinfühlig und angemessen zu beantworten, eignen sich </a:t>
            </a:r>
            <a:r>
              <a:rPr lang="de-DE" sz="1600" b="1" dirty="0">
                <a:latin typeface="Arial" panose="020B0604020202020204" pitchFamily="34" charset="0"/>
                <a:cs typeface="Arial" panose="020B0604020202020204" pitchFamily="34" charset="0"/>
              </a:rPr>
              <a:t>zwei pädagogische Handlungsebenen </a:t>
            </a:r>
            <a:r>
              <a:rPr lang="de-DE" sz="1600" dirty="0">
                <a:latin typeface="Arial" panose="020B0604020202020204" pitchFamily="34" charset="0"/>
                <a:cs typeface="Arial" panose="020B0604020202020204" pitchFamily="34" charset="0"/>
              </a:rPr>
              <a:t>in besonderem Maße: </a:t>
            </a:r>
          </a:p>
          <a:p>
            <a:pPr marL="0" indent="0">
              <a:lnSpc>
                <a:spcPct val="150000"/>
              </a:lnSpc>
              <a:buFont typeface="Arial" panose="020B0604020202020204" pitchFamily="34" charset="0"/>
              <a:buNone/>
            </a:pPr>
            <a:endParaRPr lang="de-DE" sz="16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AutoNum type="arabicParenBoth"/>
            </a:pPr>
            <a:r>
              <a:rPr lang="de-DE" sz="1600" dirty="0">
                <a:latin typeface="Arial" panose="020B0604020202020204" pitchFamily="34" charset="0"/>
                <a:cs typeface="Arial" panose="020B0604020202020204" pitchFamily="34" charset="0"/>
              </a:rPr>
              <a:t>Bindungssensitive Gestaltung von Schlüsselsituationen</a:t>
            </a:r>
            <a:br>
              <a:rPr lang="de-DE" sz="1600" dirty="0">
                <a:latin typeface="Arial" panose="020B0604020202020204" pitchFamily="34" charset="0"/>
                <a:cs typeface="Arial" panose="020B0604020202020204" pitchFamily="34" charset="0"/>
              </a:rPr>
            </a:br>
            <a:endParaRPr lang="de-DE" sz="16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AutoNum type="arabicParenBoth"/>
            </a:pPr>
            <a:r>
              <a:rPr lang="de-DE" sz="1600" dirty="0">
                <a:latin typeface="Arial" panose="020B0604020202020204" pitchFamily="34" charset="0"/>
                <a:cs typeface="Arial" panose="020B0604020202020204" pitchFamily="34" charset="0"/>
              </a:rPr>
              <a:t>Interactive </a:t>
            </a:r>
            <a:r>
              <a:rPr lang="de-DE" sz="1600" dirty="0" err="1">
                <a:latin typeface="Arial" panose="020B0604020202020204" pitchFamily="34" charset="0"/>
                <a:cs typeface="Arial" panose="020B0604020202020204" pitchFamily="34" charset="0"/>
              </a:rPr>
              <a:t>repair</a:t>
            </a:r>
            <a:r>
              <a:rPr lang="de-DE" sz="1600" dirty="0">
                <a:latin typeface="Arial" panose="020B0604020202020204" pitchFamily="34" charset="0"/>
                <a:cs typeface="Arial" panose="020B0604020202020204" pitchFamily="34" charset="0"/>
              </a:rPr>
              <a:t> zur Beantwortung spezifischer kindlicher Bedürfnisse</a:t>
            </a:r>
          </a:p>
          <a:p>
            <a:pPr marL="0" indent="0">
              <a:buFont typeface="Arial" panose="020B0604020202020204" pitchFamily="34" charset="0"/>
              <a:buNone/>
            </a:pPr>
            <a:endParaRPr lang="de-DE" sz="1600" dirty="0">
              <a:solidFill>
                <a:schemeClr val="tx2">
                  <a:lumMod val="75000"/>
                </a:schemeClr>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de-DE" sz="1600" dirty="0">
              <a:solidFill>
                <a:schemeClr val="tx2">
                  <a:lumMod val="75000"/>
                </a:schemeClr>
              </a:solidFill>
              <a:latin typeface="Arial" panose="020B0604020202020204" pitchFamily="34" charset="0"/>
              <a:cs typeface="Arial" panose="020B0604020202020204" pitchFamily="34" charset="0"/>
            </a:endParaRPr>
          </a:p>
        </p:txBody>
      </p:sp>
      <p:sp>
        <p:nvSpPr>
          <p:cNvPr id="5" name="Textfeld 4">
            <a:extLst>
              <a:ext uri="{FF2B5EF4-FFF2-40B4-BE49-F238E27FC236}">
                <a16:creationId xmlns:a16="http://schemas.microsoft.com/office/drawing/2014/main" id="{AFBAA760-A483-6FE4-56C1-F8766360BC57}"/>
              </a:ext>
            </a:extLst>
          </p:cNvPr>
          <p:cNvSpPr txBox="1"/>
          <p:nvPr/>
        </p:nvSpPr>
        <p:spPr>
          <a:xfrm>
            <a:off x="7998542" y="6419844"/>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MIV.1_Folie 5</a:t>
            </a:r>
            <a:r>
              <a:rPr lang="de-DE" sz="1800" b="0" dirty="0">
                <a:effectLst/>
                <a:latin typeface="Arial" panose="020B0604020202020204" pitchFamily="34" charset="0"/>
                <a:ea typeface="Times New Roman" panose="02020603050405020304" pitchFamily="18" charset="0"/>
                <a:cs typeface="Arial" panose="020B0604020202020204" pitchFamily="34" charset="0"/>
              </a:rPr>
              <a:t> </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4904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707A0E-3919-1BF4-4ABC-E075078948EA}"/>
              </a:ext>
            </a:extLst>
          </p:cNvPr>
          <p:cNvSpPr>
            <a:spLocks noGrp="1"/>
          </p:cNvSpPr>
          <p:nvPr>
            <p:ph type="title"/>
          </p:nvPr>
        </p:nvSpPr>
        <p:spPr/>
        <p:txBody>
          <a:bodyPr/>
          <a:lstStyle/>
          <a:p>
            <a:r>
              <a:rPr kumimoji="0" lang="de-DE" b="0" u="none" strike="noStrike" kern="1200" cap="none" spc="0" normalizeH="0" baseline="0" noProof="0" dirty="0">
                <a:ln>
                  <a:noFill/>
                </a:ln>
                <a:solidFill>
                  <a:srgbClr val="70AD47">
                    <a:lumMod val="50000"/>
                  </a:srgbClr>
                </a:solidFill>
                <a:effectLst/>
                <a:uLnTx/>
                <a:uFillTx/>
                <a:ea typeface="+mn-ea"/>
                <a:cs typeface="Calibri" panose="020F0502020204030204" pitchFamily="34" charset="0"/>
              </a:rPr>
              <a:t>Handlungsebenen </a:t>
            </a:r>
            <a:r>
              <a:rPr kumimoji="0" lang="de-DE" b="0" u="none" strike="noStrike" kern="1200" cap="none" spc="0" normalizeH="0" baseline="0" noProof="0" dirty="0">
                <a:ln>
                  <a:noFill/>
                </a:ln>
                <a:solidFill>
                  <a:srgbClr val="70AD47">
                    <a:lumMod val="50000"/>
                  </a:srgbClr>
                </a:solidFill>
                <a:effectLst/>
                <a:uLnTx/>
                <a:uFillTx/>
                <a:cs typeface="Arial" panose="020B0604020202020204" pitchFamily="34" charset="0"/>
              </a:rPr>
              <a:t>II</a:t>
            </a:r>
            <a:br>
              <a:rPr lang="de-DE" sz="2400" b="1" i="0" dirty="0">
                <a:latin typeface="Arial" panose="020B0604020202020204" pitchFamily="34" charset="0"/>
                <a:cs typeface="Arial" panose="020B0604020202020204" pitchFamily="34" charset="0"/>
              </a:rPr>
            </a:br>
            <a:endParaRPr lang="de-DE" i="0" dirty="0"/>
          </a:p>
        </p:txBody>
      </p:sp>
      <p:sp>
        <p:nvSpPr>
          <p:cNvPr id="3" name="Inhaltsplatzhalter 2">
            <a:extLst>
              <a:ext uri="{FF2B5EF4-FFF2-40B4-BE49-F238E27FC236}">
                <a16:creationId xmlns:a16="http://schemas.microsoft.com/office/drawing/2014/main" id="{161C772F-B02E-9A40-89DE-4942BFC82147}"/>
              </a:ext>
            </a:extLst>
          </p:cNvPr>
          <p:cNvSpPr txBox="1">
            <a:spLocks/>
          </p:cNvSpPr>
          <p:nvPr/>
        </p:nvSpPr>
        <p:spPr>
          <a:xfrm>
            <a:off x="368876" y="1552598"/>
            <a:ext cx="8214685" cy="3979232"/>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de-DE" sz="1600" b="1" dirty="0">
                <a:latin typeface="Arial" panose="020B0604020202020204" pitchFamily="34" charset="0"/>
                <a:cs typeface="Arial" panose="020B0604020202020204" pitchFamily="34" charset="0"/>
              </a:rPr>
              <a:t>Bindungssensitive Gestaltung von Schlüsselsituationen</a:t>
            </a:r>
          </a:p>
          <a:p>
            <a:pPr marL="0" indent="0">
              <a:lnSpc>
                <a:spcPct val="150000"/>
              </a:lnSpc>
              <a:buNone/>
            </a:pPr>
            <a:r>
              <a:rPr lang="de-DE" sz="1600" dirty="0">
                <a:latin typeface="Arial" panose="020B0604020202020204" pitchFamily="34" charset="0"/>
                <a:cs typeface="Arial" panose="020B0604020202020204" pitchFamily="34" charset="0"/>
              </a:rPr>
              <a:t>Schlüsselsituationen sind alltäglich wiederkehrende Rituale oder Routinesituationen, die von den Kita-Teams in unterschiedlicher Weise gestaltet werden.</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à"/>
            </a:pPr>
            <a:r>
              <a:rPr lang="de-DE" sz="1600" dirty="0">
                <a:latin typeface="Arial" panose="020B0604020202020204" pitchFamily="34" charset="0"/>
                <a:cs typeface="Arial" panose="020B0604020202020204" pitchFamily="34" charset="0"/>
                <a:sym typeface="Wingdings" panose="05000000000000000000" pitchFamily="2" charset="2"/>
              </a:rPr>
              <a:t>Sie bieten vielfältige Gelegenheiten zur Gestaltung der In</a:t>
            </a:r>
            <a:r>
              <a:rPr lang="de-DE" sz="1600" dirty="0">
                <a:latin typeface="Arial" panose="020B0604020202020204" pitchFamily="34" charset="0"/>
                <a:cs typeface="Arial" panose="020B0604020202020204" pitchFamily="34" charset="0"/>
              </a:rPr>
              <a:t>teraktion (</a:t>
            </a:r>
            <a:r>
              <a:rPr lang="de-DE" sz="1600" dirty="0">
                <a:latin typeface="Arial" panose="020B0604020202020204" pitchFamily="34" charset="0"/>
                <a:cs typeface="Arial" panose="020B0604020202020204" pitchFamily="34" charset="0"/>
                <a:sym typeface="Wingdings" panose="05000000000000000000" pitchFamily="2" charset="2"/>
              </a:rPr>
              <a:t> </a:t>
            </a:r>
            <a:r>
              <a:rPr lang="de-DE" sz="1600" dirty="0" err="1">
                <a:latin typeface="Arial" panose="020B0604020202020204" pitchFamily="34" charset="0"/>
                <a:cs typeface="Arial" panose="020B0604020202020204" pitchFamily="34" charset="0"/>
                <a:sym typeface="Wingdings" panose="05000000000000000000" pitchFamily="2" charset="2"/>
              </a:rPr>
              <a:t>GInA</a:t>
            </a:r>
            <a:r>
              <a:rPr lang="de-DE" sz="1600" dirty="0">
                <a:latin typeface="Arial" panose="020B0604020202020204" pitchFamily="34" charset="0"/>
                <a:cs typeface="Arial" panose="020B0604020202020204" pitchFamily="34" charset="0"/>
                <a:sym typeface="Wingdings" panose="05000000000000000000" pitchFamily="2" charset="2"/>
              </a:rPr>
              <a:t>, Modul II).</a:t>
            </a:r>
          </a:p>
          <a:p>
            <a:pPr>
              <a:lnSpc>
                <a:spcPct val="150000"/>
              </a:lnSpc>
              <a:buFont typeface="Wingdings" panose="05000000000000000000" pitchFamily="2" charset="2"/>
              <a:buChar char="à"/>
            </a:pPr>
            <a:r>
              <a:rPr lang="de-DE" sz="1600" dirty="0">
                <a:latin typeface="Arial" panose="020B0604020202020204" pitchFamily="34" charset="0"/>
                <a:cs typeface="Arial" panose="020B0604020202020204" pitchFamily="34" charset="0"/>
                <a:sym typeface="Wingdings" panose="05000000000000000000" pitchFamily="2" charset="2"/>
              </a:rPr>
              <a:t>Kinder können sie individuell sehr unterschiedlich erleben und zeigen entsprechend vielfältige Verhaltensweisen, die u. a. auch durch ihre Bindungsrepräsentationen bedingt sind ( </a:t>
            </a:r>
            <a:r>
              <a:rPr lang="de-DE" sz="1600" dirty="0" err="1">
                <a:latin typeface="Arial" panose="020B0604020202020204" pitchFamily="34" charset="0"/>
                <a:cs typeface="Arial" panose="020B0604020202020204" pitchFamily="34" charset="0"/>
                <a:sym typeface="Wingdings" panose="05000000000000000000" pitchFamily="2" charset="2"/>
              </a:rPr>
              <a:t>EiBiS</a:t>
            </a:r>
            <a:r>
              <a:rPr lang="de-DE" sz="1600" dirty="0">
                <a:latin typeface="Arial" panose="020B0604020202020204" pitchFamily="34" charset="0"/>
                <a:cs typeface="Arial" panose="020B0604020202020204" pitchFamily="34" charset="0"/>
                <a:sym typeface="Wingdings" panose="05000000000000000000" pitchFamily="2" charset="2"/>
              </a:rPr>
              <a:t>, Modul III). </a:t>
            </a:r>
            <a:endParaRPr lang="de-DE" sz="1600" dirty="0">
              <a:latin typeface="Arial" panose="020B0604020202020204" pitchFamily="34" charset="0"/>
              <a:cs typeface="Arial" panose="020B0604020202020204" pitchFamily="34" charset="0"/>
            </a:endParaRPr>
          </a:p>
          <a:p>
            <a:pPr marL="342900" indent="-342900">
              <a:buFont typeface="Arial" panose="020B0604020202020204" pitchFamily="34" charset="0"/>
              <a:buAutoNum type="arabicParenBoth"/>
            </a:pPr>
            <a:endParaRPr lang="de-DE" sz="1600" dirty="0">
              <a:solidFill>
                <a:schemeClr val="tx2">
                  <a:lumMod val="75000"/>
                </a:schemeClr>
              </a:solidFill>
              <a:latin typeface="Arial" panose="020B0604020202020204" pitchFamily="34" charset="0"/>
              <a:cs typeface="Arial" panose="020B0604020202020204" pitchFamily="34" charset="0"/>
            </a:endParaRPr>
          </a:p>
          <a:p>
            <a:pPr marL="0" indent="0">
              <a:buNone/>
            </a:pPr>
            <a:endParaRPr lang="de-DE" sz="1600" dirty="0">
              <a:solidFill>
                <a:schemeClr val="tx2">
                  <a:lumMod val="75000"/>
                </a:schemeClr>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de-DE" sz="1600" dirty="0">
              <a:solidFill>
                <a:schemeClr val="tx2">
                  <a:lumMod val="75000"/>
                </a:schemeClr>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de-DE" sz="1600" dirty="0">
              <a:solidFill>
                <a:schemeClr val="tx2">
                  <a:lumMod val="75000"/>
                </a:schemeClr>
              </a:solidFill>
              <a:latin typeface="Arial" panose="020B0604020202020204" pitchFamily="34" charset="0"/>
              <a:cs typeface="Arial" panose="020B0604020202020204" pitchFamily="34" charset="0"/>
            </a:endParaRPr>
          </a:p>
        </p:txBody>
      </p:sp>
      <p:sp>
        <p:nvSpPr>
          <p:cNvPr id="5" name="Textfeld 4">
            <a:extLst>
              <a:ext uri="{FF2B5EF4-FFF2-40B4-BE49-F238E27FC236}">
                <a16:creationId xmlns:a16="http://schemas.microsoft.com/office/drawing/2014/main" id="{3FF06846-0B74-C2AE-5FAC-FBF2EDFE0159}"/>
              </a:ext>
            </a:extLst>
          </p:cNvPr>
          <p:cNvSpPr txBox="1"/>
          <p:nvPr/>
        </p:nvSpPr>
        <p:spPr>
          <a:xfrm>
            <a:off x="7998541" y="6419844"/>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MIV.1_Folie 6</a:t>
            </a:r>
            <a:r>
              <a:rPr lang="de-DE" sz="1800" b="0" dirty="0">
                <a:solidFill>
                  <a:schemeClr val="bg1"/>
                </a:solidFill>
                <a:effectLst/>
                <a:latin typeface="+mj-lt"/>
                <a:ea typeface="Times New Roman" panose="02020603050405020304" pitchFamily="18" charset="0"/>
                <a:cs typeface="Arial" panose="020B0604020202020204" pitchFamily="34" charset="0"/>
              </a:rPr>
              <a:t> </a:t>
            </a:r>
            <a:endParaRPr lang="de-DE" sz="180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3732177683"/>
      </p:ext>
    </p:extLst>
  </p:cSld>
  <p:clrMapOvr>
    <a:masterClrMapping/>
  </p:clrMapOvr>
</p:sld>
</file>

<file path=ppt/theme/theme1.xml><?xml version="1.0" encoding="utf-8"?>
<a:theme xmlns:a="http://schemas.openxmlformats.org/drawingml/2006/main" name="1_Office">
  <a:themeElements>
    <a:clrScheme name="QuebInVorlage">
      <a:dk1>
        <a:srgbClr val="000000"/>
      </a:dk1>
      <a:lt1>
        <a:srgbClr val="FFFFFF"/>
      </a:lt1>
      <a:dk2>
        <a:srgbClr val="326900"/>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23AF88681A0FE46975B7262D257DE3E" ma:contentTypeVersion="14" ma:contentTypeDescription="Ein neues Dokument erstellen." ma:contentTypeScope="" ma:versionID="6a7f54860d2a44f67e968cac009b4131">
  <xsd:schema xmlns:xsd="http://www.w3.org/2001/XMLSchema" xmlns:xs="http://www.w3.org/2001/XMLSchema" xmlns:p="http://schemas.microsoft.com/office/2006/metadata/properties" xmlns:ns2="e783ef8e-bb79-4f38-9dbd-9f8d8348981d" xmlns:ns3="f2f26e37-2538-4b86-b16b-bd0cee86e888" targetNamespace="http://schemas.microsoft.com/office/2006/metadata/properties" ma:root="true" ma:fieldsID="e61b7fd41c8eab5e2ff5169a12c13274" ns2:_="" ns3:_="">
    <xsd:import namespace="e783ef8e-bb79-4f38-9dbd-9f8d8348981d"/>
    <xsd:import namespace="f2f26e37-2538-4b86-b16b-bd0cee86e88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lcf76f155ced4ddcb4097134ff3c332f"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83ef8e-bb79-4f38-9dbd-9f8d834898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4c930fe5-1d79-4f1e-864d-9c3caa46a957"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f26e37-2538-4b86-b16b-bd0cee86e888" elementFormDefault="qualified">
    <xsd:import namespace="http://schemas.microsoft.com/office/2006/documentManagement/types"/>
    <xsd:import namespace="http://schemas.microsoft.com/office/infopath/2007/PartnerControls"/>
    <xsd:element name="SharedWithUsers" ma:index="16"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783ef8e-bb79-4f38-9dbd-9f8d8348981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523C633-A8F9-43BD-A58A-121140CA8D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83ef8e-bb79-4f38-9dbd-9f8d8348981d"/>
    <ds:schemaRef ds:uri="f2f26e37-2538-4b86-b16b-bd0cee86e8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6B35391-229D-4AE1-B400-633A7F5C7123}">
  <ds:schemaRefs>
    <ds:schemaRef ds:uri="http://schemas.microsoft.com/sharepoint/v3/contenttype/forms"/>
  </ds:schemaRefs>
</ds:datastoreItem>
</file>

<file path=customXml/itemProps3.xml><?xml version="1.0" encoding="utf-8"?>
<ds:datastoreItem xmlns:ds="http://schemas.openxmlformats.org/officeDocument/2006/customXml" ds:itemID="{C0800FD9-1417-48B3-8B6E-40C635DEDDDA}">
  <ds:schemaRefs>
    <ds:schemaRef ds:uri="http://schemas.microsoft.com/office/2006/metadata/properties"/>
    <ds:schemaRef ds:uri="http://schemas.microsoft.com/office/infopath/2007/PartnerControls"/>
    <ds:schemaRef ds:uri="e783ef8e-bb79-4f38-9dbd-9f8d8348981d"/>
  </ds:schemaRefs>
</ds:datastoreItem>
</file>

<file path=docProps/app.xml><?xml version="1.0" encoding="utf-8"?>
<Properties xmlns="http://schemas.openxmlformats.org/officeDocument/2006/extended-properties" xmlns:vt="http://schemas.openxmlformats.org/officeDocument/2006/docPropsVTypes">
  <Template/>
  <TotalTime>0</TotalTime>
  <Words>907</Words>
  <Application>Microsoft Office PowerPoint</Application>
  <PresentationFormat>Bildschirmpräsentation (4:3)</PresentationFormat>
  <Paragraphs>147</Paragraphs>
  <Slides>13</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13</vt:i4>
      </vt:variant>
    </vt:vector>
  </HeadingPairs>
  <TitlesOfParts>
    <vt:vector size="19" baseType="lpstr">
      <vt:lpstr>Arial</vt:lpstr>
      <vt:lpstr>Brush Script MT</vt:lpstr>
      <vt:lpstr>Calibri</vt:lpstr>
      <vt:lpstr>Century Gothic</vt:lpstr>
      <vt:lpstr>Wingdings</vt:lpstr>
      <vt:lpstr>1_Office</vt:lpstr>
      <vt:lpstr>PowerPoint-Präsentation</vt:lpstr>
      <vt:lpstr>PowerPoint-Präsentation</vt:lpstr>
      <vt:lpstr>Übersicht</vt:lpstr>
      <vt:lpstr>Einordnung des Moduls in QuebIn </vt:lpstr>
      <vt:lpstr>Zielsetzung</vt:lpstr>
      <vt:lpstr>Grundmodell: Entstehung von  Bindungsrepräsentationen (MI.1) </vt:lpstr>
      <vt:lpstr>Kreislauf professionellen Handelns I </vt:lpstr>
      <vt:lpstr>Handlungsebenen I </vt:lpstr>
      <vt:lpstr>Handlungsebenen II </vt:lpstr>
      <vt:lpstr>Handlungsebenen III </vt:lpstr>
      <vt:lpstr>Spezifisches Interaktionsverhalten zur  Förderung von Bindungssicherheit </vt:lpstr>
      <vt:lpstr>Kreislauf professionellen Handelns II </vt:lpstr>
      <vt:lpstr>Literatur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Reviewer:in</dc:creator>
  <cp:lastModifiedBy>Maag, Denise</cp:lastModifiedBy>
  <cp:revision>133</cp:revision>
  <cp:lastPrinted>2023-02-07T08:42:21Z</cp:lastPrinted>
  <dcterms:created xsi:type="dcterms:W3CDTF">2022-10-21T08:10:30Z</dcterms:created>
  <dcterms:modified xsi:type="dcterms:W3CDTF">2025-07-07T12:56:27Z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0x010100423AF88681A0FE46975B7262D257DE3E</vt:lpwstr>
  </property>
  <property fmtid="{D5CDD505-2E9C-101B-9397-08002B2CF9AE}" pid="3" name="MediaServiceImageTags">
    <vt:lpwstr/>
  </property>
  <property fmtid="{D5CDD505-2E9C-101B-9397-08002B2CF9AE}" pid="4" name="MSIP_Label_f7d05a01-8ac7-4326-b275-7b803ce1e6f0_Enabled">
    <vt:lpwstr>true</vt:lpwstr>
  </property>
  <property fmtid="{D5CDD505-2E9C-101B-9397-08002B2CF9AE}" pid="5" name="MSIP_Label_f7d05a01-8ac7-4326-b275-7b803ce1e6f0_SetDate">
    <vt:lpwstr>2025-05-05T13:35:55Z</vt:lpwstr>
  </property>
  <property fmtid="{D5CDD505-2E9C-101B-9397-08002B2CF9AE}" pid="6" name="MSIP_Label_f7d05a01-8ac7-4326-b275-7b803ce1e6f0_Method">
    <vt:lpwstr>Standard</vt:lpwstr>
  </property>
  <property fmtid="{D5CDD505-2E9C-101B-9397-08002B2CF9AE}" pid="7" name="MSIP_Label_f7d05a01-8ac7-4326-b275-7b803ce1e6f0_Name">
    <vt:lpwstr>Vertraulich</vt:lpwstr>
  </property>
  <property fmtid="{D5CDD505-2E9C-101B-9397-08002B2CF9AE}" pid="8" name="MSIP_Label_f7d05a01-8ac7-4326-b275-7b803ce1e6f0_SiteId">
    <vt:lpwstr>a060ce58-6193-41ee-8f96-2f23b57cca5d</vt:lpwstr>
  </property>
  <property fmtid="{D5CDD505-2E9C-101B-9397-08002B2CF9AE}" pid="9" name="MSIP_Label_f7d05a01-8ac7-4326-b275-7b803ce1e6f0_ActionId">
    <vt:lpwstr>f055aa43-3a73-4c89-be16-9828c8d51057</vt:lpwstr>
  </property>
  <property fmtid="{D5CDD505-2E9C-101B-9397-08002B2CF9AE}" pid="10" name="MSIP_Label_f7d05a01-8ac7-4326-b275-7b803ce1e6f0_ContentBits">
    <vt:lpwstr>0</vt:lpwstr>
  </property>
  <property fmtid="{D5CDD505-2E9C-101B-9397-08002B2CF9AE}" pid="11" name="MSIP_Label_f7d05a01-8ac7-4326-b275-7b803ce1e6f0_Tag">
    <vt:lpwstr>10, 3, 0, 1</vt:lpwstr>
  </property>
</Properties>
</file>