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3"/>
  </p:notesMasterIdLst>
  <p:handoutMasterIdLst>
    <p:handoutMasterId r:id="rId24"/>
  </p:handoutMasterIdLst>
  <p:sldIdLst>
    <p:sldId id="436" r:id="rId5"/>
    <p:sldId id="415" r:id="rId6"/>
    <p:sldId id="420" r:id="rId7"/>
    <p:sldId id="416" r:id="rId8"/>
    <p:sldId id="426" r:id="rId9"/>
    <p:sldId id="427" r:id="rId10"/>
    <p:sldId id="428" r:id="rId11"/>
    <p:sldId id="429" r:id="rId12"/>
    <p:sldId id="430" r:id="rId13"/>
    <p:sldId id="431" r:id="rId14"/>
    <p:sldId id="433" r:id="rId15"/>
    <p:sldId id="435" r:id="rId16"/>
    <p:sldId id="434" r:id="rId17"/>
    <p:sldId id="417" r:id="rId18"/>
    <p:sldId id="419" r:id="rId19"/>
    <p:sldId id="423" r:id="rId20"/>
    <p:sldId id="424" r:id="rId21"/>
    <p:sldId id="414" r:id="rId22"/>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9" clrIdx="0">
    <p:extLst>
      <p:ext uri="{19B8F6BF-5375-455C-9EA6-DF929625EA0E}">
        <p15:presenceInfo xmlns:p15="http://schemas.microsoft.com/office/powerpoint/2012/main" userId="S-1-5-21-2926660739-929535874-1537172451-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2D"/>
    <a:srgbClr val="57823B"/>
    <a:srgbClr val="A9CD90"/>
    <a:srgbClr val="C46229"/>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95FA2-FBB4-4562-9DEE-92AB912BBB8E}" v="1" dt="2025-07-07T12:48:2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691"/>
  </p:normalViewPr>
  <p:slideViewPr>
    <p:cSldViewPr snapToGrid="0">
      <p:cViewPr varScale="1">
        <p:scale>
          <a:sx n="78" d="100"/>
          <a:sy n="78" d="100"/>
        </p:scale>
        <p:origin x="1450"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B09A365B-E5B0-4610-A573-B24A87CC8991}"/>
    <pc:docChg chg="undo custSel modSld">
      <pc:chgData name="Pasquale, Denise" userId="96191729-288b-4ca4-8aed-6c5339c31a7e" providerId="ADAL" clId="{B09A365B-E5B0-4610-A573-B24A87CC8991}" dt="2025-01-28T14:12:57.767" v="73" actId="20577"/>
      <pc:docMkLst>
        <pc:docMk/>
      </pc:docMkLst>
      <pc:sldChg chg="modSp mod">
        <pc:chgData name="Pasquale, Denise" userId="96191729-288b-4ca4-8aed-6c5339c31a7e" providerId="ADAL" clId="{B09A365B-E5B0-4610-A573-B24A87CC8991}" dt="2025-01-28T14:11:28.698" v="52" actId="20577"/>
        <pc:sldMkLst>
          <pc:docMk/>
          <pc:sldMk cId="536065884" sldId="419"/>
        </pc:sldMkLst>
      </pc:sldChg>
      <pc:sldChg chg="modSp mod">
        <pc:chgData name="Pasquale, Denise" userId="96191729-288b-4ca4-8aed-6c5339c31a7e" providerId="ADAL" clId="{B09A365B-E5B0-4610-A573-B24A87CC8991}" dt="2025-01-28T14:12:57.767" v="73" actId="20577"/>
        <pc:sldMkLst>
          <pc:docMk/>
          <pc:sldMk cId="3816414699" sldId="423"/>
        </pc:sldMkLst>
      </pc:sldChg>
    </pc:docChg>
  </pc:docChgLst>
  <pc:docChgLst>
    <pc:chgData name="Lorenzen, Annika" userId="eb2b584e-3a00-4268-988d-ac854c9b6b17" providerId="ADAL" clId="{939BE366-3FA9-428B-BB53-F190A0926980}"/>
    <pc:docChg chg="custSel modMainMaster">
      <pc:chgData name="Lorenzen, Annika" userId="eb2b584e-3a00-4268-988d-ac854c9b6b17" providerId="ADAL" clId="{939BE366-3FA9-428B-BB53-F190A0926980}" dt="2024-11-25T10:57:35.673" v="1"/>
      <pc:docMkLst>
        <pc:docMk/>
      </pc:docMkLst>
      <pc:sldMasterChg chg="modSldLayout">
        <pc:chgData name="Lorenzen, Annika" userId="eb2b584e-3a00-4268-988d-ac854c9b6b17" providerId="ADAL" clId="{939BE366-3FA9-428B-BB53-F190A0926980}" dt="2024-11-25T10:57:35.673" v="1"/>
        <pc:sldMasterMkLst>
          <pc:docMk/>
          <pc:sldMasterMk cId="862396065" sldId="2147483684"/>
        </pc:sldMasterMkLst>
        <pc:sldLayoutChg chg="addSp delSp">
          <pc:chgData name="Lorenzen, Annika" userId="eb2b584e-3a00-4268-988d-ac854c9b6b17" providerId="ADAL" clId="{939BE366-3FA9-428B-BB53-F190A0926980}" dt="2024-11-25T10:57:35.673" v="1"/>
          <pc:sldLayoutMkLst>
            <pc:docMk/>
            <pc:sldMasterMk cId="862396065" sldId="2147483684"/>
            <pc:sldLayoutMk cId="3088490870" sldId="2147483702"/>
          </pc:sldLayoutMkLst>
        </pc:sldLayoutChg>
      </pc:sldMasterChg>
    </pc:docChg>
  </pc:docChgLst>
  <pc:docChgLst>
    <pc:chgData name="Pasquale, Denise" userId="96191729-288b-4ca4-8aed-6c5339c31a7e" providerId="ADAL" clId="{313C83AC-D628-4649-801C-D469C13C2844}"/>
    <pc:docChg chg="undo custSel delSld modSld">
      <pc:chgData name="Pasquale, Denise" userId="96191729-288b-4ca4-8aed-6c5339c31a7e" providerId="ADAL" clId="{313C83AC-D628-4649-801C-D469C13C2844}" dt="2024-09-10T08:40:17.083" v="692"/>
      <pc:docMkLst>
        <pc:docMk/>
      </pc:docMkLst>
      <pc:sldChg chg="addSp delSp modSp mod addAnim delAnim modAnim">
        <pc:chgData name="Pasquale, Denise" userId="96191729-288b-4ca4-8aed-6c5339c31a7e" providerId="ADAL" clId="{313C83AC-D628-4649-801C-D469C13C2844}" dt="2024-09-10T08:37:38.395" v="667"/>
        <pc:sldMkLst>
          <pc:docMk/>
          <pc:sldMk cId="2290218780" sldId="416"/>
        </pc:sldMkLst>
      </pc:sldChg>
      <pc:sldChg chg="modSp mod">
        <pc:chgData name="Pasquale, Denise" userId="96191729-288b-4ca4-8aed-6c5339c31a7e" providerId="ADAL" clId="{313C83AC-D628-4649-801C-D469C13C2844}" dt="2024-09-10T08:36:08.798" v="645" actId="20577"/>
        <pc:sldMkLst>
          <pc:docMk/>
          <pc:sldMk cId="1651740509" sldId="417"/>
        </pc:sldMkLst>
      </pc:sldChg>
      <pc:sldChg chg="modSp mod">
        <pc:chgData name="Pasquale, Denise" userId="96191729-288b-4ca4-8aed-6c5339c31a7e" providerId="ADAL" clId="{313C83AC-D628-4649-801C-D469C13C2844}" dt="2024-09-10T08:36:21.268" v="649" actId="20577"/>
        <pc:sldMkLst>
          <pc:docMk/>
          <pc:sldMk cId="536065884" sldId="419"/>
        </pc:sldMkLst>
      </pc:sldChg>
      <pc:sldChg chg="modSp mod">
        <pc:chgData name="Pasquale, Denise" userId="96191729-288b-4ca4-8aed-6c5339c31a7e" providerId="ADAL" clId="{313C83AC-D628-4649-801C-D469C13C2844}" dt="2024-09-10T08:36:59.435" v="665" actId="20577"/>
        <pc:sldMkLst>
          <pc:docMk/>
          <pc:sldMk cId="484138330" sldId="420"/>
        </pc:sldMkLst>
      </pc:sldChg>
      <pc:sldChg chg="modSp mod">
        <pc:chgData name="Pasquale, Denise" userId="96191729-288b-4ca4-8aed-6c5339c31a7e" providerId="ADAL" clId="{313C83AC-D628-4649-801C-D469C13C2844}" dt="2024-09-10T08:36:26.990" v="651" actId="20577"/>
        <pc:sldMkLst>
          <pc:docMk/>
          <pc:sldMk cId="3816414699" sldId="423"/>
        </pc:sldMkLst>
      </pc:sldChg>
      <pc:sldChg chg="modSp mod">
        <pc:chgData name="Pasquale, Denise" userId="96191729-288b-4ca4-8aed-6c5339c31a7e" providerId="ADAL" clId="{313C83AC-D628-4649-801C-D469C13C2844}" dt="2024-09-10T08:36:32.616" v="653" actId="20577"/>
        <pc:sldMkLst>
          <pc:docMk/>
          <pc:sldMk cId="3060267072" sldId="424"/>
        </pc:sldMkLst>
      </pc:sldChg>
      <pc:sldChg chg="addSp delSp modSp mod addAnim delAnim modAnim">
        <pc:chgData name="Pasquale, Denise" userId="96191729-288b-4ca4-8aed-6c5339c31a7e" providerId="ADAL" clId="{313C83AC-D628-4649-801C-D469C13C2844}" dt="2024-09-10T08:37:46.635" v="669"/>
        <pc:sldMkLst>
          <pc:docMk/>
          <pc:sldMk cId="1581541385" sldId="426"/>
        </pc:sldMkLst>
      </pc:sldChg>
      <pc:sldChg chg="addSp delSp modSp mod delAnim modAnim">
        <pc:chgData name="Pasquale, Denise" userId="96191729-288b-4ca4-8aed-6c5339c31a7e" providerId="ADAL" clId="{313C83AC-D628-4649-801C-D469C13C2844}" dt="2024-09-10T08:37:56.363" v="671"/>
        <pc:sldMkLst>
          <pc:docMk/>
          <pc:sldMk cId="2004982993" sldId="427"/>
        </pc:sldMkLst>
      </pc:sldChg>
      <pc:sldChg chg="addSp delSp modSp mod addAnim delAnim modAnim">
        <pc:chgData name="Pasquale, Denise" userId="96191729-288b-4ca4-8aed-6c5339c31a7e" providerId="ADAL" clId="{313C83AC-D628-4649-801C-D469C13C2844}" dt="2024-09-10T08:38:07.353" v="673"/>
        <pc:sldMkLst>
          <pc:docMk/>
          <pc:sldMk cId="2034420263" sldId="428"/>
        </pc:sldMkLst>
      </pc:sldChg>
      <pc:sldChg chg="addSp delSp modSp mod delAnim modAnim">
        <pc:chgData name="Pasquale, Denise" userId="96191729-288b-4ca4-8aed-6c5339c31a7e" providerId="ADAL" clId="{313C83AC-D628-4649-801C-D469C13C2844}" dt="2024-09-10T08:38:27.616" v="676"/>
        <pc:sldMkLst>
          <pc:docMk/>
          <pc:sldMk cId="192476877" sldId="429"/>
        </pc:sldMkLst>
      </pc:sldChg>
      <pc:sldChg chg="addSp delSp modSp mod delAnim modAnim">
        <pc:chgData name="Pasquale, Denise" userId="96191729-288b-4ca4-8aed-6c5339c31a7e" providerId="ADAL" clId="{313C83AC-D628-4649-801C-D469C13C2844}" dt="2024-09-10T08:38:33.407" v="677"/>
        <pc:sldMkLst>
          <pc:docMk/>
          <pc:sldMk cId="2635925402" sldId="430"/>
        </pc:sldMkLst>
      </pc:sldChg>
      <pc:sldChg chg="addSp delSp modSp mod delAnim modAnim">
        <pc:chgData name="Pasquale, Denise" userId="96191729-288b-4ca4-8aed-6c5339c31a7e" providerId="ADAL" clId="{313C83AC-D628-4649-801C-D469C13C2844}" dt="2024-09-10T08:38:46.776" v="679"/>
        <pc:sldMkLst>
          <pc:docMk/>
          <pc:sldMk cId="4215735257" sldId="431"/>
        </pc:sldMkLst>
      </pc:sldChg>
      <pc:sldChg chg="addSp delSp modSp mod delAnim modAnim">
        <pc:chgData name="Pasquale, Denise" userId="96191729-288b-4ca4-8aed-6c5339c31a7e" providerId="ADAL" clId="{313C83AC-D628-4649-801C-D469C13C2844}" dt="2024-09-10T08:39:53.321" v="688"/>
        <pc:sldMkLst>
          <pc:docMk/>
          <pc:sldMk cId="1046200631" sldId="433"/>
        </pc:sldMkLst>
      </pc:sldChg>
      <pc:sldChg chg="addSp delSp modSp mod modAnim">
        <pc:chgData name="Pasquale, Denise" userId="96191729-288b-4ca4-8aed-6c5339c31a7e" providerId="ADAL" clId="{313C83AC-D628-4649-801C-D469C13C2844}" dt="2024-09-10T08:40:17.083" v="692"/>
        <pc:sldMkLst>
          <pc:docMk/>
          <pc:sldMk cId="126435240" sldId="434"/>
        </pc:sldMkLst>
      </pc:sldChg>
      <pc:sldChg chg="addSp delSp modSp mod delAnim modAnim">
        <pc:chgData name="Pasquale, Denise" userId="96191729-288b-4ca4-8aed-6c5339c31a7e" providerId="ADAL" clId="{313C83AC-D628-4649-801C-D469C13C2844}" dt="2024-09-10T08:40:03.680" v="690"/>
        <pc:sldMkLst>
          <pc:docMk/>
          <pc:sldMk cId="1838058233" sldId="435"/>
        </pc:sldMkLst>
      </pc:sldChg>
    </pc:docChg>
  </pc:docChgLst>
  <pc:docChgLst>
    <pc:chgData name="Maag, Denise" userId="96191729-288b-4ca4-8aed-6c5339c31a7e" providerId="ADAL" clId="{D2695FA2-FBB4-4562-9DEE-92AB912BBB8E}"/>
    <pc:docChg chg="custSel addSld modSld sldOrd delMainMaster modMainMaster">
      <pc:chgData name="Maag, Denise" userId="96191729-288b-4ca4-8aed-6c5339c31a7e" providerId="ADAL" clId="{D2695FA2-FBB4-4562-9DEE-92AB912BBB8E}" dt="2025-07-07T12:49:49.072" v="152"/>
      <pc:docMkLst>
        <pc:docMk/>
      </pc:docMkLst>
      <pc:sldChg chg="new ord">
        <pc:chgData name="Maag, Denise" userId="96191729-288b-4ca4-8aed-6c5339c31a7e" providerId="ADAL" clId="{D2695FA2-FBB4-4562-9DEE-92AB912BBB8E}" dt="2025-07-07T12:49:49.072" v="152"/>
        <pc:sldMkLst>
          <pc:docMk/>
          <pc:sldMk cId="2990096543" sldId="436"/>
        </pc:sldMkLst>
      </pc:sldChg>
      <pc:sldMasterChg chg="modSldLayout sldLayoutOrd">
        <pc:chgData name="Maag, Denise" userId="96191729-288b-4ca4-8aed-6c5339c31a7e" providerId="ADAL" clId="{D2695FA2-FBB4-4562-9DEE-92AB912BBB8E}" dt="2025-07-07T12:49:23.112" v="149" actId="20577"/>
        <pc:sldMasterMkLst>
          <pc:docMk/>
          <pc:sldMasterMk cId="862396065" sldId="2147483684"/>
        </pc:sldMasterMkLst>
        <pc:sldLayoutChg chg="modSp mod ord">
          <pc:chgData name="Maag, Denise" userId="96191729-288b-4ca4-8aed-6c5339c31a7e" providerId="ADAL" clId="{D2695FA2-FBB4-4562-9DEE-92AB912BBB8E}" dt="2025-07-07T12:49:23.112" v="149" actId="20577"/>
          <pc:sldLayoutMkLst>
            <pc:docMk/>
            <pc:sldMasterMk cId="862396065" sldId="2147483684"/>
            <pc:sldLayoutMk cId="1071504773" sldId="2147483707"/>
          </pc:sldLayoutMkLst>
          <pc:spChg chg="mod">
            <ac:chgData name="Maag, Denise" userId="96191729-288b-4ca4-8aed-6c5339c31a7e" providerId="ADAL" clId="{D2695FA2-FBB4-4562-9DEE-92AB912BBB8E}" dt="2025-07-07T12:49:23.112" v="149" actId="20577"/>
            <ac:spMkLst>
              <pc:docMk/>
              <pc:sldMasterMk cId="862396065" sldId="2147483684"/>
              <pc:sldLayoutMk cId="1071504773" sldId="2147483707"/>
              <ac:spMk id="16" creationId="{FA3632BE-8CBE-4C33-9264-EF476F2C9295}"/>
            </ac:spMkLst>
          </pc:spChg>
        </pc:sldLayoutChg>
      </pc:sldMasterChg>
      <pc:sldMasterChg chg="del sldLayoutOrd">
        <pc:chgData name="Maag, Denise" userId="96191729-288b-4ca4-8aed-6c5339c31a7e" providerId="ADAL" clId="{D2695FA2-FBB4-4562-9DEE-92AB912BBB8E}" dt="2025-07-07T12:48:52.118" v="1" actId="2696"/>
        <pc:sldMasterMkLst>
          <pc:docMk/>
          <pc:sldMasterMk cId="2583413339" sldId="2147483706"/>
        </pc:sldMasterMkLst>
      </pc:sldMasterChg>
    </pc:docChg>
  </pc:docChgLst>
  <pc:docChgLst>
    <pc:chgData name="Pasquale, Denise" userId="96191729-288b-4ca4-8aed-6c5339c31a7e" providerId="ADAL" clId="{45E0E789-529D-47C2-B57C-553B57BE9580}"/>
    <pc:docChg chg="modSld">
      <pc:chgData name="Pasquale, Denise" userId="96191729-288b-4ca4-8aed-6c5339c31a7e" providerId="ADAL" clId="{45E0E789-529D-47C2-B57C-553B57BE9580}" dt="2025-05-05T13:30:20.045" v="40" actId="20577"/>
      <pc:docMkLst>
        <pc:docMk/>
      </pc:docMkLst>
      <pc:sldChg chg="modSp mod">
        <pc:chgData name="Pasquale, Denise" userId="96191729-288b-4ca4-8aed-6c5339c31a7e" providerId="ADAL" clId="{45E0E789-529D-47C2-B57C-553B57BE9580}" dt="2025-05-05T13:30:20.045" v="40" actId="20577"/>
        <pc:sldMkLst>
          <pc:docMk/>
          <pc:sldMk cId="1836487732" sldId="414"/>
        </pc:sldMkLst>
        <pc:spChg chg="mod">
          <ac:chgData name="Pasquale, Denise" userId="96191729-288b-4ca4-8aed-6c5339c31a7e" providerId="ADAL" clId="{45E0E789-529D-47C2-B57C-553B57BE9580}" dt="2025-05-05T13:30:20.045" v="40" actId="20577"/>
          <ac:spMkLst>
            <pc:docMk/>
            <pc:sldMk cId="1836487732" sldId="414"/>
            <ac:spMk id="5" creationId="{00000000-0000-0000-0000-000000000000}"/>
          </ac:spMkLst>
        </pc:spChg>
      </pc:sldChg>
    </pc:docChg>
  </pc:docChgLst>
  <pc:docChgLst>
    <pc:chgData name="Pasquale, Denise" userId="96191729-288b-4ca4-8aed-6c5339c31a7e" providerId="ADAL" clId="{4C7F5123-F700-4380-921D-AFE0F73C230F}"/>
    <pc:docChg chg="undo custSel delSld modSld modMainMaster">
      <pc:chgData name="Pasquale, Denise" userId="96191729-288b-4ca4-8aed-6c5339c31a7e" providerId="ADAL" clId="{4C7F5123-F700-4380-921D-AFE0F73C230F}" dt="2024-11-26T10:14:48.371" v="674" actId="20577"/>
      <pc:docMkLst>
        <pc:docMk/>
      </pc:docMkLst>
      <pc:sldChg chg="modSp mod modAnim">
        <pc:chgData name="Pasquale, Denise" userId="96191729-288b-4ca4-8aed-6c5339c31a7e" providerId="ADAL" clId="{4C7F5123-F700-4380-921D-AFE0F73C230F}" dt="2024-11-19T14:42:34.641" v="166" actId="114"/>
        <pc:sldMkLst>
          <pc:docMk/>
          <pc:sldMk cId="1836487732" sldId="414"/>
        </pc:sldMkLst>
      </pc:sldChg>
      <pc:sldChg chg="modSp mod modAnim">
        <pc:chgData name="Pasquale, Denise" userId="96191729-288b-4ca4-8aed-6c5339c31a7e" providerId="ADAL" clId="{4C7F5123-F700-4380-921D-AFE0F73C230F}" dt="2024-11-21T08:44:15.307" v="207" actId="20577"/>
        <pc:sldMkLst>
          <pc:docMk/>
          <pc:sldMk cId="2290218780" sldId="416"/>
        </pc:sldMkLst>
      </pc:sldChg>
      <pc:sldChg chg="modSp mod modAnim">
        <pc:chgData name="Pasquale, Denise" userId="96191729-288b-4ca4-8aed-6c5339c31a7e" providerId="ADAL" clId="{4C7F5123-F700-4380-921D-AFE0F73C230F}" dt="2024-11-19T14:43:06.698" v="167" actId="255"/>
        <pc:sldMkLst>
          <pc:docMk/>
          <pc:sldMk cId="1651740509" sldId="417"/>
        </pc:sldMkLst>
      </pc:sldChg>
      <pc:sldChg chg="modSp mod modAnim">
        <pc:chgData name="Pasquale, Denise" userId="96191729-288b-4ca4-8aed-6c5339c31a7e" providerId="ADAL" clId="{4C7F5123-F700-4380-921D-AFE0F73C230F}" dt="2024-11-26T10:14:48.371" v="674" actId="20577"/>
        <pc:sldMkLst>
          <pc:docMk/>
          <pc:sldMk cId="536065884" sldId="419"/>
        </pc:sldMkLst>
      </pc:sldChg>
      <pc:sldChg chg="modSp mod modAnim">
        <pc:chgData name="Pasquale, Denise" userId="96191729-288b-4ca4-8aed-6c5339c31a7e" providerId="ADAL" clId="{4C7F5123-F700-4380-921D-AFE0F73C230F}" dt="2024-11-21T08:53:32.661" v="579" actId="2062"/>
        <pc:sldMkLst>
          <pc:docMk/>
          <pc:sldMk cId="484138330" sldId="420"/>
        </pc:sldMkLst>
      </pc:sldChg>
      <pc:sldChg chg="addSp delSp modSp mod modAnim">
        <pc:chgData name="Pasquale, Denise" userId="96191729-288b-4ca4-8aed-6c5339c31a7e" providerId="ADAL" clId="{4C7F5123-F700-4380-921D-AFE0F73C230F}" dt="2024-11-26T10:14:00.275" v="637" actId="20577"/>
        <pc:sldMkLst>
          <pc:docMk/>
          <pc:sldMk cId="3816414699" sldId="423"/>
        </pc:sldMkLst>
      </pc:sldChg>
      <pc:sldChg chg="modSp mod modAnim">
        <pc:chgData name="Pasquale, Denise" userId="96191729-288b-4ca4-8aed-6c5339c31a7e" providerId="ADAL" clId="{4C7F5123-F700-4380-921D-AFE0F73C230F}" dt="2024-11-21T08:50:59.607" v="425" actId="20577"/>
        <pc:sldMkLst>
          <pc:docMk/>
          <pc:sldMk cId="3060267072" sldId="424"/>
        </pc:sldMkLst>
      </pc:sldChg>
      <pc:sldChg chg="modSp mod modAnim">
        <pc:chgData name="Pasquale, Denise" userId="96191729-288b-4ca4-8aed-6c5339c31a7e" providerId="ADAL" clId="{4C7F5123-F700-4380-921D-AFE0F73C230F}" dt="2024-11-21T08:44:30.755" v="215" actId="255"/>
        <pc:sldMkLst>
          <pc:docMk/>
          <pc:sldMk cId="1581541385" sldId="426"/>
        </pc:sldMkLst>
      </pc:sldChg>
      <pc:sldChg chg="modSp mod modAnim">
        <pc:chgData name="Pasquale, Denise" userId="96191729-288b-4ca4-8aed-6c5339c31a7e" providerId="ADAL" clId="{4C7F5123-F700-4380-921D-AFE0F73C230F}" dt="2024-11-21T08:44:48.024" v="219" actId="255"/>
        <pc:sldMkLst>
          <pc:docMk/>
          <pc:sldMk cId="2004982993" sldId="427"/>
        </pc:sldMkLst>
      </pc:sldChg>
      <pc:sldChg chg="modSp mod modAnim">
        <pc:chgData name="Pasquale, Denise" userId="96191729-288b-4ca4-8aed-6c5339c31a7e" providerId="ADAL" clId="{4C7F5123-F700-4380-921D-AFE0F73C230F}" dt="2024-11-21T08:45:03.252" v="223" actId="255"/>
        <pc:sldMkLst>
          <pc:docMk/>
          <pc:sldMk cId="2034420263" sldId="428"/>
        </pc:sldMkLst>
      </pc:sldChg>
      <pc:sldChg chg="modSp mod modAnim">
        <pc:chgData name="Pasquale, Denise" userId="96191729-288b-4ca4-8aed-6c5339c31a7e" providerId="ADAL" clId="{4C7F5123-F700-4380-921D-AFE0F73C230F}" dt="2024-11-21T08:45:52.702" v="287" actId="255"/>
        <pc:sldMkLst>
          <pc:docMk/>
          <pc:sldMk cId="192476877" sldId="429"/>
        </pc:sldMkLst>
      </pc:sldChg>
      <pc:sldChg chg="modSp mod modAnim">
        <pc:chgData name="Pasquale, Denise" userId="96191729-288b-4ca4-8aed-6c5339c31a7e" providerId="ADAL" clId="{4C7F5123-F700-4380-921D-AFE0F73C230F}" dt="2024-11-21T08:45:41.266" v="286" actId="255"/>
        <pc:sldMkLst>
          <pc:docMk/>
          <pc:sldMk cId="2635925402" sldId="430"/>
        </pc:sldMkLst>
      </pc:sldChg>
      <pc:sldChg chg="modSp mod modAnim">
        <pc:chgData name="Pasquale, Denise" userId="96191729-288b-4ca4-8aed-6c5339c31a7e" providerId="ADAL" clId="{4C7F5123-F700-4380-921D-AFE0F73C230F}" dt="2024-11-21T08:46:17.624" v="309" actId="255"/>
        <pc:sldMkLst>
          <pc:docMk/>
          <pc:sldMk cId="4215735257" sldId="431"/>
        </pc:sldMkLst>
      </pc:sldChg>
      <pc:sldChg chg="modSp mod modAnim">
        <pc:chgData name="Pasquale, Denise" userId="96191729-288b-4ca4-8aed-6c5339c31a7e" providerId="ADAL" clId="{4C7F5123-F700-4380-921D-AFE0F73C230F}" dt="2024-11-21T08:46:43.875" v="348" actId="255"/>
        <pc:sldMkLst>
          <pc:docMk/>
          <pc:sldMk cId="1046200631" sldId="433"/>
        </pc:sldMkLst>
      </pc:sldChg>
      <pc:sldChg chg="modSp mod modAnim">
        <pc:chgData name="Pasquale, Denise" userId="96191729-288b-4ca4-8aed-6c5339c31a7e" providerId="ADAL" clId="{4C7F5123-F700-4380-921D-AFE0F73C230F}" dt="2024-11-21T08:47:41.056" v="408" actId="255"/>
        <pc:sldMkLst>
          <pc:docMk/>
          <pc:sldMk cId="126435240" sldId="434"/>
        </pc:sldMkLst>
      </pc:sldChg>
      <pc:sldChg chg="modSp mod modAnim">
        <pc:chgData name="Pasquale, Denise" userId="96191729-288b-4ca4-8aed-6c5339c31a7e" providerId="ADAL" clId="{4C7F5123-F700-4380-921D-AFE0F73C230F}" dt="2024-11-21T08:47:10.013" v="387" actId="20577"/>
        <pc:sldMkLst>
          <pc:docMk/>
          <pc:sldMk cId="1838058233" sldId="435"/>
        </pc:sldMkLst>
      </pc:sldChg>
      <pc:sldMasterChg chg="modSldLayout">
        <pc:chgData name="Pasquale, Denise" userId="96191729-288b-4ca4-8aed-6c5339c31a7e" providerId="ADAL" clId="{4C7F5123-F700-4380-921D-AFE0F73C230F}" dt="2024-11-26T10:04:41.768" v="606" actId="20577"/>
        <pc:sldMasterMkLst>
          <pc:docMk/>
          <pc:sldMasterMk cId="862396065" sldId="2147483684"/>
        </pc:sldMasterMkLst>
        <pc:sldLayoutChg chg="modSp modAnim">
          <pc:chgData name="Pasquale, Denise" userId="96191729-288b-4ca4-8aed-6c5339c31a7e" providerId="ADAL" clId="{4C7F5123-F700-4380-921D-AFE0F73C230F}" dt="2024-11-19T14:24:38.308" v="5"/>
          <pc:sldLayoutMkLst>
            <pc:docMk/>
            <pc:sldMasterMk cId="862396065" sldId="2147483684"/>
            <pc:sldLayoutMk cId="3694749063" sldId="2147483672"/>
          </pc:sldLayoutMkLst>
        </pc:sldLayoutChg>
        <pc:sldLayoutChg chg="modSp mod">
          <pc:chgData name="Pasquale, Denise" userId="96191729-288b-4ca4-8aed-6c5339c31a7e" providerId="ADAL" clId="{4C7F5123-F700-4380-921D-AFE0F73C230F}" dt="2024-11-26T10:04:41.768" v="606" actId="20577"/>
          <pc:sldLayoutMkLst>
            <pc:docMk/>
            <pc:sldMasterMk cId="862396065" sldId="2147483684"/>
            <pc:sldLayoutMk cId="3088490870" sldId="2147483702"/>
          </pc:sldLayoutMkLst>
        </pc:sldLayoutChg>
        <pc:sldLayoutChg chg="modSp modAnim">
          <pc:chgData name="Pasquale, Denise" userId="96191729-288b-4ca4-8aed-6c5339c31a7e" providerId="ADAL" clId="{4C7F5123-F700-4380-921D-AFE0F73C230F}" dt="2024-11-19T14:25:11.395" v="11"/>
          <pc:sldLayoutMkLst>
            <pc:docMk/>
            <pc:sldMasterMk cId="862396065" sldId="2147483684"/>
            <pc:sldLayoutMk cId="4050601183"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www.quebin.de/" TargetMode="Externa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C46229"/>
          </a:solidFill>
        </p:spPr>
        <p:txBody>
          <a:bodyPr wrap="square" rtlCol="0">
            <a:spAutoFit/>
          </a:bodyPr>
          <a:lstStyle/>
          <a:p>
            <a:pPr algn="ctr"/>
            <a:r>
              <a:rPr lang="de-DE" sz="5400" dirty="0">
                <a:solidFill>
                  <a:schemeClr val="bg1"/>
                </a:solidFill>
                <a:latin typeface="+mj-lt"/>
                <a:cs typeface="Calibri" panose="020F0502020204030204" pitchFamily="34" charset="0"/>
              </a:rPr>
              <a:t>Modul III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492443"/>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Das </a:t>
            </a:r>
            <a:r>
              <a:rPr lang="de-DE" sz="2600" dirty="0" err="1">
                <a:latin typeface="Arial" panose="020B0604020202020204" pitchFamily="34" charset="0"/>
                <a:cs typeface="Arial" panose="020B0604020202020204" pitchFamily="34" charset="0"/>
              </a:rPr>
              <a:t>EiBiS</a:t>
            </a:r>
            <a:r>
              <a:rPr lang="de-DE" sz="2600" dirty="0">
                <a:latin typeface="Arial" panose="020B0604020202020204" pitchFamily="34" charset="0"/>
                <a:cs typeface="Arial" panose="020B0604020202020204" pitchFamily="34" charset="0"/>
              </a:rPr>
              <a:t>-Beobachtungsverfahren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655128" y="4686322"/>
            <a:ext cx="3958312" cy="1118448"/>
          </a:xfrm>
          <a:prstGeom prst="rect">
            <a:avLst/>
          </a:prstGeom>
          <a:noFill/>
          <a:ln>
            <a:solidFill>
              <a:srgbClr val="C46229"/>
            </a:solidFill>
          </a:ln>
        </p:spPr>
        <p:txBody>
          <a:bodyPr wrap="square">
            <a:spAutoFit/>
          </a:bodyPr>
          <a:lstStyle/>
          <a:p>
            <a:pPr>
              <a:lnSpc>
                <a:spcPct val="107000"/>
              </a:lnSpc>
              <a:spcBef>
                <a:spcPts val="200"/>
              </a:spcBef>
              <a:spcAft>
                <a:spcPts val="600"/>
              </a:spcAft>
            </a:pPr>
            <a:r>
              <a:rPr lang="de-DE" sz="2400" b="1" dirty="0">
                <a:solidFill>
                  <a:srgbClr val="C46229"/>
                </a:solidFill>
                <a:effectLst/>
                <a:latin typeface="+mj-lt"/>
                <a:ea typeface="Times New Roman" panose="02020603050405020304" pitchFamily="18" charset="0"/>
                <a:cs typeface="Times New Roman" panose="02020603050405020304" pitchFamily="18" charset="0"/>
              </a:rPr>
              <a:t>MIII.3_Wissen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Times New Roman" panose="02020603050405020304" pitchFamily="18" charset="0"/>
              </a:rPr>
              <a:t>Beobachten – Verstehen – Handeln: Zusammenführung der Module</a:t>
            </a:r>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6" name="Grafik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22" name="Grafik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
        <p:nvSpPr>
          <p:cNvPr id="11" name="Textfeld 10">
            <a:extLst>
              <a:ext uri="{FF2B5EF4-FFF2-40B4-BE49-F238E27FC236}">
                <a16:creationId xmlns:a16="http://schemas.microsoft.com/office/drawing/2014/main" id="{4C2C9D93-73AF-414D-AC37-E8C02449609E}"/>
              </a:ext>
            </a:extLst>
          </p:cNvPr>
          <p:cNvSpPr txBox="1"/>
          <p:nvPr userDrawn="1"/>
        </p:nvSpPr>
        <p:spPr>
          <a:xfrm>
            <a:off x="179986" y="5537517"/>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6"/>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Tree>
    <p:extLst>
      <p:ext uri="{BB962C8B-B14F-4D97-AF65-F5344CB8AC3E}">
        <p14:creationId xmlns:p14="http://schemas.microsoft.com/office/powerpoint/2010/main" val="3088490870"/>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MIII.3_Wissen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C46229"/>
          </a:solidFill>
        </p:spPr>
        <p:txBody>
          <a:bodyPr wrap="square" rtlCol="0">
            <a:spAutoFit/>
          </a:bodyPr>
          <a:lstStyle/>
          <a:p>
            <a:pPr algn="ctr"/>
            <a:r>
              <a:rPr lang="de-DE" sz="1100" dirty="0">
                <a:solidFill>
                  <a:schemeClr val="bg1"/>
                </a:solidFill>
                <a:latin typeface="+mj-lt"/>
                <a:cs typeface="Arial" panose="020B0604020202020204" pitchFamily="34" charset="0"/>
              </a:rPr>
              <a:t>Modul III</a:t>
            </a: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4050601183"/>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MIII.3_Wissen: Beobachten – Verstehen – Handeln: Zusammenführung der Module</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1071504773"/>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2"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9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rPr>
              <a:t>Interpretation</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7</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91A4AE5A-6F7D-4CD1-1040-A45A1ED0AA12}"/>
              </a:ext>
            </a:extLst>
          </p:cNvPr>
          <p:cNvPicPr>
            <a:picLocks noChangeAspect="1"/>
          </p:cNvPicPr>
          <p:nvPr/>
        </p:nvPicPr>
        <p:blipFill>
          <a:blip r:embed="rId2"/>
          <a:stretch>
            <a:fillRect/>
          </a:stretch>
        </p:blipFill>
        <p:spPr>
          <a:xfrm>
            <a:off x="887681" y="1908302"/>
            <a:ext cx="7368637" cy="4262670"/>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E015C7A8-1F76-CEDE-7324-E36F3A66E40A}"/>
              </a:ext>
            </a:extLst>
          </p:cNvPr>
          <p:cNvSpPr/>
          <p:nvPr/>
        </p:nvSpPr>
        <p:spPr>
          <a:xfrm rot="515754">
            <a:off x="6426432" y="2764319"/>
            <a:ext cx="2314158" cy="485900"/>
          </a:xfrm>
          <a:prstGeom prst="rect">
            <a:avLst/>
          </a:prstGeom>
          <a:solidFill>
            <a:srgbClr val="57823B"/>
          </a:solidFill>
          <a:ln>
            <a:solidFill>
              <a:srgbClr val="3E5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Schritt 3</a:t>
            </a:r>
          </a:p>
        </p:txBody>
      </p:sp>
      <p:sp>
        <p:nvSpPr>
          <p:cNvPr id="8" name="Inhaltsplatzhalter 7">
            <a:extLst>
              <a:ext uri="{FF2B5EF4-FFF2-40B4-BE49-F238E27FC236}">
                <a16:creationId xmlns:a16="http://schemas.microsoft.com/office/drawing/2014/main" id="{91A315B5-73C3-A6E3-DBD0-65D99FC3F150}"/>
              </a:ext>
            </a:extLst>
          </p:cNvPr>
          <p:cNvSpPr txBox="1">
            <a:spLocks/>
          </p:cNvSpPr>
          <p:nvPr/>
        </p:nvSpPr>
        <p:spPr>
          <a:xfrm>
            <a:off x="442955" y="1390760"/>
            <a:ext cx="8435251" cy="36933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b="1" dirty="0">
                <a:latin typeface="Arial" panose="020B0604020202020204" pitchFamily="34" charset="0"/>
                <a:cs typeface="Arial" panose="020B0604020202020204" pitchFamily="34" charset="0"/>
              </a:rPr>
              <a:t>Auswertung „Frederick“ Skala A: Interpretation der EiBiS-Normwerte</a:t>
            </a:r>
          </a:p>
          <a:p>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73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rPr>
              <a:t>Normwerttabelle</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rPr>
              <a:t>Frederick‘</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8</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01BED1A8-CCDE-2D30-6D21-07CB7707302D}"/>
              </a:ext>
            </a:extLst>
          </p:cNvPr>
          <p:cNvPicPr>
            <a:picLocks noChangeAspect="1"/>
          </p:cNvPicPr>
          <p:nvPr/>
        </p:nvPicPr>
        <p:blipFill>
          <a:blip r:embed="rId2"/>
          <a:stretch>
            <a:fillRect/>
          </a:stretch>
        </p:blipFill>
        <p:spPr>
          <a:xfrm>
            <a:off x="1947471" y="1872965"/>
            <a:ext cx="4953429" cy="3901778"/>
          </a:xfrm>
          <a:prstGeom prst="rect">
            <a:avLst/>
          </a:prstGeom>
          <a:ln>
            <a:noFill/>
          </a:ln>
          <a:effectLst>
            <a:outerShdw blurRad="292100" dist="139700" dir="2700000" algn="tl" rotWithShape="0">
              <a:srgbClr val="333333">
                <a:alpha val="65000"/>
              </a:srgbClr>
            </a:outerShdw>
          </a:effectLst>
        </p:spPr>
      </p:pic>
      <p:sp>
        <p:nvSpPr>
          <p:cNvPr id="17" name="Rahmen 16">
            <a:extLst>
              <a:ext uri="{FF2B5EF4-FFF2-40B4-BE49-F238E27FC236}">
                <a16:creationId xmlns:a16="http://schemas.microsoft.com/office/drawing/2014/main" id="{6BC9447A-5487-BA3C-24AA-8DED18F245FB}"/>
              </a:ext>
            </a:extLst>
          </p:cNvPr>
          <p:cNvSpPr/>
          <p:nvPr/>
        </p:nvSpPr>
        <p:spPr>
          <a:xfrm>
            <a:off x="5294291" y="1926456"/>
            <a:ext cx="1158466" cy="203680"/>
          </a:xfrm>
          <a:prstGeom prst="frame">
            <a:avLst/>
          </a:prstGeom>
          <a:solidFill>
            <a:srgbClr val="57823B"/>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8" name="Rahmen 17">
            <a:extLst>
              <a:ext uri="{FF2B5EF4-FFF2-40B4-BE49-F238E27FC236}">
                <a16:creationId xmlns:a16="http://schemas.microsoft.com/office/drawing/2014/main" id="{00D77047-4B95-2E12-422D-5561DEE46D1A}"/>
              </a:ext>
            </a:extLst>
          </p:cNvPr>
          <p:cNvSpPr/>
          <p:nvPr/>
        </p:nvSpPr>
        <p:spPr>
          <a:xfrm>
            <a:off x="2744033" y="2395436"/>
            <a:ext cx="1056295" cy="226362"/>
          </a:xfrm>
          <a:prstGeom prst="frame">
            <a:avLst/>
          </a:prstGeom>
          <a:solidFill>
            <a:srgbClr val="57823B"/>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9" name="Rahmen 18">
            <a:extLst>
              <a:ext uri="{FF2B5EF4-FFF2-40B4-BE49-F238E27FC236}">
                <a16:creationId xmlns:a16="http://schemas.microsoft.com/office/drawing/2014/main" id="{0B9F47F3-5CB6-0D54-67FD-B788CB345230}"/>
              </a:ext>
            </a:extLst>
          </p:cNvPr>
          <p:cNvSpPr/>
          <p:nvPr/>
        </p:nvSpPr>
        <p:spPr>
          <a:xfrm>
            <a:off x="2274273" y="3841577"/>
            <a:ext cx="760666" cy="226362"/>
          </a:xfrm>
          <a:prstGeom prst="frame">
            <a:avLst/>
          </a:prstGeom>
          <a:solidFill>
            <a:srgbClr val="57823B"/>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0" name="Rahmen 19">
            <a:extLst>
              <a:ext uri="{FF2B5EF4-FFF2-40B4-BE49-F238E27FC236}">
                <a16:creationId xmlns:a16="http://schemas.microsoft.com/office/drawing/2014/main" id="{DC962CC5-18A4-5378-19E5-8B22D640F8F6}"/>
              </a:ext>
            </a:extLst>
          </p:cNvPr>
          <p:cNvSpPr/>
          <p:nvPr/>
        </p:nvSpPr>
        <p:spPr>
          <a:xfrm>
            <a:off x="3657819" y="3837475"/>
            <a:ext cx="317533" cy="236102"/>
          </a:xfrm>
          <a:prstGeom prst="frame">
            <a:avLst/>
          </a:prstGeom>
          <a:solidFill>
            <a:srgbClr val="57823B"/>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1" name="Pfeil: nach rechts 20">
            <a:extLst>
              <a:ext uri="{FF2B5EF4-FFF2-40B4-BE49-F238E27FC236}">
                <a16:creationId xmlns:a16="http://schemas.microsoft.com/office/drawing/2014/main" id="{45BC8690-A8B5-EE6F-390B-90F199080442}"/>
              </a:ext>
            </a:extLst>
          </p:cNvPr>
          <p:cNvSpPr/>
          <p:nvPr/>
        </p:nvSpPr>
        <p:spPr>
          <a:xfrm flipV="1">
            <a:off x="1711604" y="3878213"/>
            <a:ext cx="293380" cy="189726"/>
          </a:xfrm>
          <a:prstGeom prst="rightArrow">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a:extLst>
              <a:ext uri="{FF2B5EF4-FFF2-40B4-BE49-F238E27FC236}">
                <a16:creationId xmlns:a16="http://schemas.microsoft.com/office/drawing/2014/main" id="{F2B108ED-4777-A7C3-DC1F-D0A1513F14FA}"/>
              </a:ext>
            </a:extLst>
          </p:cNvPr>
          <p:cNvSpPr/>
          <p:nvPr/>
        </p:nvSpPr>
        <p:spPr>
          <a:xfrm rot="8762203">
            <a:off x="3824238" y="2168735"/>
            <a:ext cx="533929" cy="248650"/>
          </a:xfrm>
          <a:prstGeom prst="rightArrow">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haltsplatzhalter 7">
            <a:extLst>
              <a:ext uri="{FF2B5EF4-FFF2-40B4-BE49-F238E27FC236}">
                <a16:creationId xmlns:a16="http://schemas.microsoft.com/office/drawing/2014/main" id="{3229916D-C3DE-4355-FD4B-DA34A873787B}"/>
              </a:ext>
            </a:extLst>
          </p:cNvPr>
          <p:cNvSpPr txBox="1">
            <a:spLocks/>
          </p:cNvSpPr>
          <p:nvPr/>
        </p:nvSpPr>
        <p:spPr>
          <a:xfrm>
            <a:off x="442955" y="1390760"/>
            <a:ext cx="8435251" cy="36933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b="1" dirty="0">
                <a:latin typeface="Arial" panose="020B0604020202020204" pitchFamily="34" charset="0"/>
                <a:cs typeface="Arial" panose="020B0604020202020204" pitchFamily="34" charset="0"/>
              </a:rPr>
              <a:t>Auswertung „Frederick“ Skala A: Einordnung in die Normwerttabelle </a:t>
            </a:r>
            <a:r>
              <a:rPr lang="de-DE" sz="1600" b="1" i="1" dirty="0">
                <a:latin typeface="Arial" panose="020B0604020202020204" pitchFamily="34" charset="0"/>
                <a:cs typeface="Arial" panose="020B0604020202020204" pitchFamily="34" charset="0"/>
              </a:rPr>
              <a:t>(bei Bedarf)</a:t>
            </a:r>
          </a:p>
          <a:p>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20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Handlungsempfehlungen ‚</a:t>
            </a:r>
            <a:r>
              <a:rPr lang="de-DE" sz="2400" dirty="0">
                <a:solidFill>
                  <a:schemeClr val="accent6">
                    <a:lumMod val="50000"/>
                  </a:schemeClr>
                </a:solidFill>
              </a:rPr>
              <a:t>Frederick‘</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9</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10" name="Inhaltsplatzhalter 7">
            <a:extLst>
              <a:ext uri="{FF2B5EF4-FFF2-40B4-BE49-F238E27FC236}">
                <a16:creationId xmlns:a16="http://schemas.microsoft.com/office/drawing/2014/main" id="{7C0DFDD9-16D7-E4EB-546B-7E4A29EDD9BC}"/>
              </a:ext>
            </a:extLst>
          </p:cNvPr>
          <p:cNvSpPr txBox="1">
            <a:spLocks/>
          </p:cNvSpPr>
          <p:nvPr/>
        </p:nvSpPr>
        <p:spPr>
          <a:xfrm>
            <a:off x="442955" y="1341600"/>
            <a:ext cx="8435251" cy="36933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b="1" dirty="0">
                <a:latin typeface="Arial" panose="020B0604020202020204" pitchFamily="34" charset="0"/>
                <a:cs typeface="Arial" panose="020B0604020202020204" pitchFamily="34" charset="0"/>
              </a:rPr>
              <a:t>Auswertung „Frederick“: Pädagogische Handlungsempfehlungen Skala A</a:t>
            </a:r>
            <a:endParaRPr lang="de-DE" sz="800" b="1" dirty="0">
              <a:solidFill>
                <a:srgbClr val="3E5A2D"/>
              </a:solidFill>
              <a:latin typeface="Arial" panose="020B0604020202020204" pitchFamily="34" charset="0"/>
              <a:cs typeface="Arial" panose="020B0604020202020204" pitchFamily="34" charset="0"/>
            </a:endParaRPr>
          </a:p>
          <a:p>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8D5DA0EF-5A4B-C252-561F-98436E04B99E}"/>
              </a:ext>
            </a:extLst>
          </p:cNvPr>
          <p:cNvPicPr>
            <a:picLocks noChangeAspect="1"/>
          </p:cNvPicPr>
          <p:nvPr/>
        </p:nvPicPr>
        <p:blipFill>
          <a:blip r:embed="rId2"/>
          <a:stretch>
            <a:fillRect/>
          </a:stretch>
        </p:blipFill>
        <p:spPr>
          <a:xfrm>
            <a:off x="855273" y="1907493"/>
            <a:ext cx="7610614" cy="4313919"/>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3F6BD57A-B860-37EB-FC88-DD6C1548291D}"/>
              </a:ext>
            </a:extLst>
          </p:cNvPr>
          <p:cNvSpPr/>
          <p:nvPr/>
        </p:nvSpPr>
        <p:spPr>
          <a:xfrm rot="446074">
            <a:off x="6644118" y="1773418"/>
            <a:ext cx="2083117" cy="363138"/>
          </a:xfrm>
          <a:prstGeom prst="rect">
            <a:avLst/>
          </a:prstGeom>
          <a:solidFill>
            <a:srgbClr val="57823B"/>
          </a:solidFill>
          <a:ln>
            <a:solidFill>
              <a:srgbClr val="3E5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Schritt 4</a:t>
            </a:r>
          </a:p>
        </p:txBody>
      </p:sp>
    </p:spTree>
    <p:extLst>
      <p:ext uri="{BB962C8B-B14F-4D97-AF65-F5344CB8AC3E}">
        <p14:creationId xmlns:p14="http://schemas.microsoft.com/office/powerpoint/2010/main" val="183805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Ergebnissicherung ‚</a:t>
            </a:r>
            <a:r>
              <a:rPr lang="de-DE" sz="2400" dirty="0">
                <a:solidFill>
                  <a:schemeClr val="accent6">
                    <a:lumMod val="50000"/>
                  </a:schemeClr>
                </a:solidFill>
              </a:rPr>
              <a:t>Frederick‘</a:t>
            </a:r>
            <a:br>
              <a:rPr lang="de-DE" sz="3200" i="0" dirty="0">
                <a:solidFill>
                  <a:schemeClr val="accent6">
                    <a:lumMod val="50000"/>
                  </a:schemeClr>
                </a:solidFill>
              </a:rPr>
            </a:br>
            <a:endParaRPr lang="de-DE" i="0"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10</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4" name="Inhaltsplatzhalter 7">
            <a:extLst>
              <a:ext uri="{FF2B5EF4-FFF2-40B4-BE49-F238E27FC236}">
                <a16:creationId xmlns:a16="http://schemas.microsoft.com/office/drawing/2014/main" id="{C5DA5DB5-E6EA-4E51-9CC4-DD83B096315D}"/>
              </a:ext>
            </a:extLst>
          </p:cNvPr>
          <p:cNvSpPr txBox="1">
            <a:spLocks/>
          </p:cNvSpPr>
          <p:nvPr/>
        </p:nvSpPr>
        <p:spPr>
          <a:xfrm>
            <a:off x="442955" y="1390760"/>
            <a:ext cx="8435251" cy="36933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b="1" dirty="0">
                <a:latin typeface="Arial" panose="020B0604020202020204" pitchFamily="34" charset="0"/>
                <a:cs typeface="Arial" panose="020B0604020202020204" pitchFamily="34" charset="0"/>
              </a:rPr>
              <a:t>Abspeichern / Drucken der Ergebnisse</a:t>
            </a:r>
          </a:p>
          <a:p>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880CFA8C-09D2-DA0B-CD8C-DEA891FDA8DD}"/>
              </a:ext>
            </a:extLst>
          </p:cNvPr>
          <p:cNvPicPr>
            <a:picLocks noChangeAspect="1"/>
          </p:cNvPicPr>
          <p:nvPr/>
        </p:nvPicPr>
        <p:blipFill>
          <a:blip r:embed="rId2"/>
          <a:stretch>
            <a:fillRect/>
          </a:stretch>
        </p:blipFill>
        <p:spPr>
          <a:xfrm>
            <a:off x="1137804" y="1739820"/>
            <a:ext cx="6868391" cy="4403251"/>
          </a:xfrm>
          <a:prstGeom prst="rect">
            <a:avLst/>
          </a:prstGeom>
          <a:ln>
            <a:noFill/>
          </a:ln>
          <a:effectLst>
            <a:outerShdw blurRad="292100" dist="139700" dir="2700000" algn="tl" rotWithShape="0">
              <a:srgbClr val="333333">
                <a:alpha val="65000"/>
              </a:srgbClr>
            </a:outerShdw>
          </a:effectLst>
        </p:spPr>
      </p:pic>
      <p:sp>
        <p:nvSpPr>
          <p:cNvPr id="9" name="Rechteck 8">
            <a:extLst>
              <a:ext uri="{FF2B5EF4-FFF2-40B4-BE49-F238E27FC236}">
                <a16:creationId xmlns:a16="http://schemas.microsoft.com/office/drawing/2014/main" id="{0BE12278-E0C5-7C06-954C-1A2BEBC77DAD}"/>
              </a:ext>
            </a:extLst>
          </p:cNvPr>
          <p:cNvSpPr/>
          <p:nvPr/>
        </p:nvSpPr>
        <p:spPr>
          <a:xfrm rot="21210607">
            <a:off x="426807" y="4705843"/>
            <a:ext cx="2314158" cy="485900"/>
          </a:xfrm>
          <a:prstGeom prst="rect">
            <a:avLst/>
          </a:prstGeom>
          <a:solidFill>
            <a:srgbClr val="57823B"/>
          </a:solidFill>
          <a:ln>
            <a:solidFill>
              <a:srgbClr val="3E5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Schritt 5</a:t>
            </a:r>
          </a:p>
        </p:txBody>
      </p:sp>
    </p:spTree>
    <p:extLst>
      <p:ext uri="{BB962C8B-B14F-4D97-AF65-F5344CB8AC3E}">
        <p14:creationId xmlns:p14="http://schemas.microsoft.com/office/powerpoint/2010/main" val="12643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2FAC0-9187-E96A-A121-6529ABAF7A0A}"/>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Analysieren und Verstehen</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4" name="Inhaltsplatzhalter 7">
            <a:extLst>
              <a:ext uri="{FF2B5EF4-FFF2-40B4-BE49-F238E27FC236}">
                <a16:creationId xmlns:a16="http://schemas.microsoft.com/office/drawing/2014/main" id="{B7C62BAD-0C53-B16B-BC10-E9BF07894DAC}"/>
              </a:ext>
            </a:extLst>
          </p:cNvPr>
          <p:cNvSpPr txBox="1">
            <a:spLocks/>
          </p:cNvSpPr>
          <p:nvPr/>
        </p:nvSpPr>
        <p:spPr>
          <a:xfrm>
            <a:off x="393261" y="1705042"/>
            <a:ext cx="7886700" cy="396795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dirty="0">
                <a:latin typeface="Arial" panose="020B0604020202020204" pitchFamily="34" charset="0"/>
                <a:cs typeface="Arial" panose="020B0604020202020204" pitchFamily="34" charset="0"/>
              </a:rPr>
              <a:t>Um das eigene Interaktionsverhalten auf die spezifischen Bedürfnisse eines Kindes abzustimmen und es in seinem Grundbedürfnis nach Bindungssicherheit zu fördern, ist theoretisches und reflektiertes Erfahrungswissen notwendig. </a:t>
            </a:r>
          </a:p>
          <a:p>
            <a:pPr marL="0" indent="0">
              <a:buFont typeface="Arial" panose="020B0604020202020204" pitchFamily="34" charset="0"/>
              <a:buNone/>
            </a:pPr>
            <a:endParaRPr lang="de-DE" sz="16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600" b="1" dirty="0">
                <a:latin typeface="Arial" panose="020B0604020202020204" pitchFamily="34" charset="0"/>
                <a:cs typeface="Arial" panose="020B0604020202020204" pitchFamily="34" charset="0"/>
              </a:rPr>
              <a:t>Vertieftes Fachwissen über </a:t>
            </a:r>
          </a:p>
          <a:p>
            <a:pPr defTabSz="895350"/>
            <a:r>
              <a:rPr lang="de-DE" sz="1600" dirty="0">
                <a:latin typeface="Arial" panose="020B0604020202020204" pitchFamily="34" charset="0"/>
                <a:cs typeface="Arial" panose="020B0604020202020204" pitchFamily="34" charset="0"/>
              </a:rPr>
              <a:t>die universellen kindlichen Bindungsbedürfnisse,</a:t>
            </a:r>
          </a:p>
          <a:p>
            <a:pPr defTabSz="895350"/>
            <a:r>
              <a:rPr lang="de-DE" sz="1600" dirty="0">
                <a:latin typeface="Arial" panose="020B0604020202020204" pitchFamily="34" charset="0"/>
                <a:cs typeface="Arial" panose="020B0604020202020204" pitchFamily="34" charset="0"/>
              </a:rPr>
              <a:t>die Wirkungen von Sensitivität und Responsivität pädagogischer Fachkräfte,</a:t>
            </a:r>
          </a:p>
          <a:p>
            <a:pPr defTabSz="895350"/>
            <a:r>
              <a:rPr lang="de-DE" sz="1600" dirty="0">
                <a:latin typeface="Arial" panose="020B0604020202020204" pitchFamily="34" charset="0"/>
                <a:cs typeface="Arial" panose="020B0604020202020204" pitchFamily="34" charset="0"/>
              </a:rPr>
              <a:t>die Merkmale gelingender Interaktionsgestaltung mit Kindern und </a:t>
            </a:r>
          </a:p>
          <a:p>
            <a:pPr defTabSz="895350"/>
            <a:r>
              <a:rPr lang="de-DE" sz="1600" dirty="0">
                <a:latin typeface="Arial" panose="020B0604020202020204" pitchFamily="34" charset="0"/>
                <a:cs typeface="Arial" panose="020B0604020202020204" pitchFamily="34" charset="0"/>
              </a:rPr>
              <a:t>die Notwendigkeit einer Vielfalts- und Kultursensitivität im pädagogischen Handeln.</a:t>
            </a:r>
          </a:p>
          <a:p>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sym typeface="Wingdings" panose="05000000000000000000" pitchFamily="2" charset="2"/>
              </a:rPr>
              <a:t>Hinzu kommt das s</a:t>
            </a:r>
            <a:r>
              <a:rPr lang="de-DE" sz="1600" dirty="0">
                <a:latin typeface="Arial" panose="020B0604020202020204" pitchFamily="34" charset="0"/>
                <a:cs typeface="Arial" panose="020B0604020202020204" pitchFamily="34" charset="0"/>
              </a:rPr>
              <a:t>pezifische Wissen über das bindungsbezogene Verhalten eines Kindes im pädagogischen Alltag (</a:t>
            </a:r>
            <a:r>
              <a:rPr lang="de-DE" sz="1600" dirty="0" err="1">
                <a:latin typeface="Arial" panose="020B0604020202020204" pitchFamily="34" charset="0"/>
                <a:cs typeface="Arial" panose="020B0604020202020204" pitchFamily="34" charset="0"/>
              </a:rPr>
              <a:t>EiBiS</a:t>
            </a:r>
            <a:r>
              <a:rPr lang="de-DE" sz="1600" dirty="0">
                <a:latin typeface="Arial" panose="020B0604020202020204" pitchFamily="34" charset="0"/>
                <a:cs typeface="Arial" panose="020B0604020202020204" pitchFamily="34" charset="0"/>
              </a:rPr>
              <a:t>-Bogen).  </a:t>
            </a:r>
          </a:p>
          <a:p>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90CC0F35-9492-926F-592A-D6277C73903C}"/>
              </a:ext>
            </a:extLst>
          </p:cNvPr>
          <p:cNvSpPr txBox="1"/>
          <p:nvPr/>
        </p:nvSpPr>
        <p:spPr>
          <a:xfrm>
            <a:off x="7998542" y="6417971"/>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65174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A4237-2FEA-44B7-1225-962362222F9C}"/>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Vielfalts- und Kultursensitivität</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4" name="Inhaltsplatzhalter 2">
            <a:extLst>
              <a:ext uri="{FF2B5EF4-FFF2-40B4-BE49-F238E27FC236}">
                <a16:creationId xmlns:a16="http://schemas.microsoft.com/office/drawing/2014/main" id="{92C0BB59-C26E-15FB-A8CB-92B79D231E5A}"/>
              </a:ext>
            </a:extLst>
          </p:cNvPr>
          <p:cNvSpPr txBox="1">
            <a:spLocks/>
          </p:cNvSpPr>
          <p:nvPr/>
        </p:nvSpPr>
        <p:spPr>
          <a:xfrm>
            <a:off x="344449" y="2053542"/>
            <a:ext cx="8040469" cy="354347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latin typeface="Arial" panose="020B0604020202020204" pitchFamily="34" charset="0"/>
                <a:cs typeface="Arial" panose="020B0604020202020204" pitchFamily="34" charset="0"/>
              </a:rPr>
              <a:t>Individuelle und familien- sowie kulturspezifische Faktoren beeinflussen das Bindungsverhalten.</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Das Erziehungsverhalten der Bezugspersonen kann von den eigenen Erfahrungen und Erwartungen stark abweichen.</a:t>
            </a:r>
          </a:p>
          <a:p>
            <a:pPr marL="0" indent="0">
              <a:buNone/>
            </a:pP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Die Lebenswelten der Kinder sind von sehr unterschiedlichen Werten und Normen geprägt. </a:t>
            </a: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endParaRPr>
          </a:p>
          <a:p>
            <a:pPr marL="0" indent="0">
              <a:buNone/>
            </a:pPr>
            <a:r>
              <a:rPr kumimoji="0" lang="de-DE" sz="1600" b="0" i="0" u="none" strike="noStrike" kern="1200" cap="none" spc="0" normalizeH="0" baseline="0" noProof="0" dirty="0">
                <a:ln>
                  <a:noFill/>
                </a:ln>
                <a:effectLst/>
                <a:uLnTx/>
                <a:uFillTx/>
                <a:latin typeface="Tw Cen MT" panose="020B0602020104020603" pitchFamily="34" charset="0"/>
                <a:ea typeface="Calibri" panose="020F0502020204030204"/>
                <a:cs typeface="Calibri" panose="020F0502020204030204"/>
              </a:rPr>
              <a:t>→  </a:t>
            </a:r>
            <a:r>
              <a:rPr lang="de-DE" sz="1600" dirty="0">
                <a:latin typeface="Arial" panose="020B0604020202020204" pitchFamily="34" charset="0"/>
                <a:cs typeface="Arial" panose="020B0604020202020204" pitchFamily="34" charset="0"/>
              </a:rPr>
              <a:t>Die kulturelle Vielfalt grundsätzlich anzuerkennen bedeutet, sich sensibel und</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reflexiv mit den Familienkulturen auseinanderzusetzen, in denen die Kinder</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aufwachsen.  </a:t>
            </a:r>
          </a:p>
          <a:p>
            <a:pPr marL="0" indent="0">
              <a:buNone/>
            </a:pPr>
            <a:r>
              <a:rPr lang="de-DE" sz="1600" dirty="0">
                <a:solidFill>
                  <a:schemeClr val="tx2">
                    <a:lumMod val="7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de-DE" sz="14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CF6DDE46-5F92-FE25-8CAF-F5E2EF6D6981}"/>
              </a:ext>
            </a:extLst>
          </p:cNvPr>
          <p:cNvSpPr txBox="1"/>
          <p:nvPr/>
        </p:nvSpPr>
        <p:spPr>
          <a:xfrm>
            <a:off x="7998542" y="641001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53606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0D817-AEB8-A53D-04B6-B60D63DB970D}"/>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Individuelles kindliches Verhalten</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4" name="Inhaltsplatzhalter 2">
            <a:extLst>
              <a:ext uri="{FF2B5EF4-FFF2-40B4-BE49-F238E27FC236}">
                <a16:creationId xmlns:a16="http://schemas.microsoft.com/office/drawing/2014/main" id="{9F8E7AE7-FF41-21D6-BDE6-2462BDEE0E5D}"/>
              </a:ext>
            </a:extLst>
          </p:cNvPr>
          <p:cNvSpPr txBox="1">
            <a:spLocks/>
          </p:cNvSpPr>
          <p:nvPr/>
        </p:nvSpPr>
        <p:spPr>
          <a:xfrm>
            <a:off x="336615" y="1735863"/>
            <a:ext cx="8148624" cy="354347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Theoretisches und reflektiertes Erfahrungswissen kann wertvolle Impulse für die konkrete Interaktionsgestaltung mit Kindern geben.</a:t>
            </a:r>
          </a:p>
          <a:p>
            <a:endParaRPr lang="de-DE" sz="1600" dirty="0">
              <a:latin typeface="Arial" panose="020B0604020202020204" pitchFamily="34" charset="0"/>
              <a:cs typeface="Arial" panose="020B0604020202020204" pitchFamily="34" charset="0"/>
              <a:sym typeface="Wingdings" panose="05000000000000000000" pitchFamily="2" charset="2"/>
            </a:endParaRPr>
          </a:p>
          <a:p>
            <a:r>
              <a:rPr lang="de-DE" sz="1600" dirty="0">
                <a:latin typeface="Arial" panose="020B0604020202020204" pitchFamily="34" charset="0"/>
                <a:cs typeface="Arial" panose="020B0604020202020204" pitchFamily="34" charset="0"/>
                <a:sym typeface="Wingdings" panose="05000000000000000000" pitchFamily="2" charset="2"/>
              </a:rPr>
              <a:t>Dennoch: Es gibt keine Schablonen für Fachkraft-Kind-Interaktionen und keine Rezepte für die gelingende Interaktionsgestaltung.</a:t>
            </a:r>
          </a:p>
          <a:p>
            <a:pPr marL="0" indent="0">
              <a:buFont typeface="Arial" panose="020B0604020202020204" pitchFamily="34" charset="0"/>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buNone/>
            </a:pPr>
            <a:r>
              <a:rPr kumimoji="0" lang="de-DE" sz="1600" b="0" i="0" u="none" strike="noStrike" kern="1200" cap="none" spc="0" normalizeH="0" baseline="0" noProof="0">
                <a:ln>
                  <a:noFill/>
                </a:ln>
                <a:effectLst/>
                <a:uLnTx/>
                <a:uFillTx/>
                <a:latin typeface="Tw Cen MT" panose="020B0602020104020603" pitchFamily="34" charset="0"/>
                <a:ea typeface="Calibri" panose="020F0502020204030204"/>
                <a:cs typeface="Calibri" panose="020F0502020204030204"/>
              </a:rPr>
              <a:t>→  </a:t>
            </a:r>
            <a:r>
              <a:rPr lang="de-DE" sz="1600">
                <a:latin typeface="Arial" panose="020B0604020202020204" pitchFamily="34" charset="0"/>
                <a:cs typeface="Arial" panose="020B0604020202020204" pitchFamily="34" charset="0"/>
              </a:rPr>
              <a:t>Eine </a:t>
            </a:r>
            <a:r>
              <a:rPr lang="de-DE" sz="1600" dirty="0">
                <a:latin typeface="Arial" panose="020B0604020202020204" pitchFamily="34" charset="0"/>
                <a:cs typeface="Arial" panose="020B0604020202020204" pitchFamily="34" charset="0"/>
              </a:rPr>
              <a:t>feinfühlige Interaktionsgestaltung schließt die Anerkennung und grundlegende</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Wertschätzung der Individualität eines jeden Kindes und seiner Persönlichkeit ein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(Feinfühligkeit </a:t>
            </a:r>
            <a:r>
              <a:rPr lang="de-DE" sz="1200" dirty="0">
                <a:latin typeface="Arial" panose="020B0604020202020204" pitchFamily="34" charset="0"/>
                <a:cs typeface="Arial" panose="020B0604020202020204" pitchFamily="34" charset="0"/>
              </a:rPr>
              <a:t>(Ainsworth &amp; Bell, 1974); </a:t>
            </a:r>
            <a:r>
              <a:rPr lang="de-DE" sz="1600" dirty="0">
                <a:latin typeface="Arial" panose="020B0604020202020204" pitchFamily="34" charset="0"/>
                <a:cs typeface="Arial" panose="020B0604020202020204" pitchFamily="34" charset="0"/>
                <a:sym typeface="Wingdings" panose="05000000000000000000" pitchFamily="2" charset="2"/>
              </a:rPr>
              <a:t>(</a:t>
            </a:r>
            <a:r>
              <a:rPr lang="de-DE" sz="1600" dirty="0">
                <a:latin typeface="Arial" panose="020B0604020202020204" pitchFamily="34" charset="0"/>
                <a:cs typeface="Arial" panose="020B0604020202020204" pitchFamily="34" charset="0"/>
              </a:rPr>
              <a:t>Sensitive) Responsivität </a:t>
            </a:r>
            <a:r>
              <a:rPr lang="de-DE" sz="1200" dirty="0">
                <a:latin typeface="Arial" panose="020B0604020202020204" pitchFamily="34" charset="0"/>
                <a:cs typeface="Arial" panose="020B0604020202020204" pitchFamily="34" charset="0"/>
              </a:rPr>
              <a:t>(Remsperger, 2011)</a:t>
            </a:r>
            <a:r>
              <a:rPr lang="de-DE" sz="1600" dirty="0">
                <a:latin typeface="Arial" panose="020B0604020202020204" pitchFamily="34" charset="0"/>
                <a:cs typeface="Arial" panose="020B0604020202020204" pitchFamily="34" charset="0"/>
              </a:rPr>
              <a:t>).</a:t>
            </a:r>
            <a:r>
              <a:rPr lang="de-DE"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de-DE" sz="1400"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79B5704-ED78-691B-A5A4-DC16CD3A5CC5}"/>
              </a:ext>
            </a:extLst>
          </p:cNvPr>
          <p:cNvSpPr txBox="1"/>
          <p:nvPr/>
        </p:nvSpPr>
        <p:spPr>
          <a:xfrm>
            <a:off x="7998544"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81641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AFB5E-F017-4EF9-B653-203D34F4CA20}"/>
              </a:ext>
            </a:extLst>
          </p:cNvPr>
          <p:cNvSpPr>
            <a:spLocks noGrp="1"/>
          </p:cNvSpPr>
          <p:nvPr>
            <p:ph type="title"/>
          </p:nvPr>
        </p:nvSpPr>
        <p:spPr/>
        <p:txBody>
          <a:bodyPr/>
          <a:lstStyle/>
          <a:p>
            <a:r>
              <a:rPr lang="de-DE" sz="2400" dirty="0">
                <a:solidFill>
                  <a:schemeClr val="accent6">
                    <a:lumMod val="50000"/>
                  </a:schemeClr>
                </a:solidFill>
                <a:cs typeface="Calibri" panose="020F0502020204030204" pitchFamily="34" charset="0"/>
              </a:rPr>
              <a:t>Handlungsplanung und Handeln </a:t>
            </a:r>
            <a:br>
              <a:rPr lang="de-DE" sz="3200" i="0" dirty="0">
                <a:solidFill>
                  <a:schemeClr val="accent6">
                    <a:lumMod val="50000"/>
                  </a:schemeClr>
                </a:solidFill>
                <a:latin typeface="Arial" panose="020B0604020202020204" pitchFamily="34" charset="0"/>
                <a:cs typeface="Arial" panose="020B0604020202020204" pitchFamily="34" charset="0"/>
              </a:rPr>
            </a:br>
            <a:endParaRPr lang="de-DE" i="0" dirty="0"/>
          </a:p>
        </p:txBody>
      </p:sp>
      <p:grpSp>
        <p:nvGrpSpPr>
          <p:cNvPr id="4" name="Gruppieren 3"/>
          <p:cNvGrpSpPr/>
          <p:nvPr/>
        </p:nvGrpSpPr>
        <p:grpSpPr>
          <a:xfrm>
            <a:off x="302488" y="1378913"/>
            <a:ext cx="8536359" cy="4942294"/>
            <a:chOff x="302488" y="1378913"/>
            <a:chExt cx="8536359" cy="4942294"/>
          </a:xfrm>
        </p:grpSpPr>
        <p:sp>
          <p:nvSpPr>
            <p:cNvPr id="5" name="Textfeld 4">
              <a:extLst>
                <a:ext uri="{FF2B5EF4-FFF2-40B4-BE49-F238E27FC236}">
                  <a16:creationId xmlns:a16="http://schemas.microsoft.com/office/drawing/2014/main" id="{58439FCE-BA55-1389-BF9D-368DAF4A8081}"/>
                </a:ext>
              </a:extLst>
            </p:cNvPr>
            <p:cNvSpPr txBox="1"/>
            <p:nvPr/>
          </p:nvSpPr>
          <p:spPr>
            <a:xfrm>
              <a:off x="6793501" y="6059597"/>
              <a:ext cx="1910600"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sp>
          <p:nvSpPr>
            <p:cNvPr id="6" name="Textfeld 5">
              <a:extLst>
                <a:ext uri="{FF2B5EF4-FFF2-40B4-BE49-F238E27FC236}">
                  <a16:creationId xmlns:a16="http://schemas.microsoft.com/office/drawing/2014/main" id="{842D90F3-ABBE-E44F-3960-C3AE1BB3D710}"/>
                </a:ext>
              </a:extLst>
            </p:cNvPr>
            <p:cNvSpPr txBox="1"/>
            <p:nvPr/>
          </p:nvSpPr>
          <p:spPr>
            <a:xfrm>
              <a:off x="3460200" y="2723708"/>
              <a:ext cx="2134247" cy="707886"/>
            </a:xfrm>
            <a:prstGeom prst="rect">
              <a:avLst/>
            </a:prstGeom>
            <a:solidFill>
              <a:srgbClr val="C46229"/>
            </a:solidFill>
            <a:ln>
              <a:solidFill>
                <a:srgbClr val="C46229"/>
              </a:solidFill>
            </a:ln>
          </p:spPr>
          <p:txBody>
            <a:bodyPr wrap="square" rtlCol="0">
              <a:spAutoFit/>
            </a:bodyPr>
            <a:lstStyle/>
            <a:p>
              <a:pPr algn="ctr"/>
              <a:r>
                <a:rPr lang="de-DE" sz="1600" dirty="0" err="1">
                  <a:solidFill>
                    <a:schemeClr val="bg1"/>
                  </a:solidFill>
                  <a:latin typeface="+mj-lt"/>
                  <a:cs typeface="Arial" panose="020B0604020202020204" pitchFamily="34" charset="0"/>
                </a:rPr>
                <a:t>EiBiS</a:t>
              </a:r>
              <a:endParaRPr lang="de-DE" sz="1600" dirty="0">
                <a:solidFill>
                  <a:schemeClr val="bg1"/>
                </a:solidFill>
                <a:latin typeface="+mj-lt"/>
                <a:cs typeface="Arial" panose="020B0604020202020204" pitchFamily="34" charset="0"/>
              </a:endParaRPr>
            </a:p>
            <a:p>
              <a:pPr algn="ctr"/>
              <a:r>
                <a:rPr lang="de-DE" sz="1200" dirty="0">
                  <a:solidFill>
                    <a:schemeClr val="bg1"/>
                  </a:solidFill>
                  <a:latin typeface="+mj-lt"/>
                  <a:cs typeface="Arial" panose="020B0604020202020204" pitchFamily="34" charset="0"/>
                </a:rPr>
                <a:t>Einschätzung der Bindungssicherheit</a:t>
              </a:r>
              <a:endParaRPr lang="de-DE" sz="1600" dirty="0">
                <a:solidFill>
                  <a:schemeClr val="bg1"/>
                </a:solidFill>
                <a:latin typeface="+mj-lt"/>
                <a:cs typeface="Arial" panose="020B0604020202020204" pitchFamily="34" charset="0"/>
              </a:endParaRPr>
            </a:p>
          </p:txBody>
        </p:sp>
        <p:sp>
          <p:nvSpPr>
            <p:cNvPr id="7" name="Bogen 6">
              <a:extLst>
                <a:ext uri="{FF2B5EF4-FFF2-40B4-BE49-F238E27FC236}">
                  <a16:creationId xmlns:a16="http://schemas.microsoft.com/office/drawing/2014/main" id="{2D00DABF-0B63-2D28-98D1-873C4ED831EB}"/>
                </a:ext>
              </a:extLst>
            </p:cNvPr>
            <p:cNvSpPr/>
            <p:nvPr/>
          </p:nvSpPr>
          <p:spPr>
            <a:xfrm rot="5400000">
              <a:off x="3500952" y="2624734"/>
              <a:ext cx="2268858" cy="5094514"/>
            </a:xfrm>
            <a:prstGeom prst="arc">
              <a:avLst>
                <a:gd name="adj1" fmla="val 15631175"/>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AA8D10EA-BF3C-6215-24D6-CB101144D5A5}"/>
                </a:ext>
              </a:extLst>
            </p:cNvPr>
            <p:cNvSpPr txBox="1"/>
            <p:nvPr/>
          </p:nvSpPr>
          <p:spPr>
            <a:xfrm>
              <a:off x="3580980" y="4322283"/>
              <a:ext cx="2146130" cy="707886"/>
            </a:xfrm>
            <a:prstGeom prst="rect">
              <a:avLst/>
            </a:prstGeom>
            <a:solidFill>
              <a:srgbClr val="A9CD90"/>
            </a:solidFill>
            <a:ln>
              <a:solidFill>
                <a:srgbClr val="A9CD90"/>
              </a:solidFill>
            </a:ln>
          </p:spPr>
          <p:txBody>
            <a:bodyPr wrap="square" rtlCol="0">
              <a:spAutoFit/>
            </a:bodyPr>
            <a:lstStyle/>
            <a:p>
              <a:pPr algn="ctr"/>
              <a:r>
                <a:rPr lang="de-DE" sz="1600" dirty="0" err="1">
                  <a:latin typeface="+mj-lt"/>
                  <a:cs typeface="Arial" panose="020B0604020202020204" pitchFamily="34" charset="0"/>
                </a:rPr>
                <a:t>GInA</a:t>
              </a:r>
              <a:r>
                <a:rPr lang="de-DE" sz="1600" dirty="0">
                  <a:latin typeface="+mj-lt"/>
                  <a:cs typeface="Arial" panose="020B0604020202020204" pitchFamily="34" charset="0"/>
                </a:rPr>
                <a:t> </a:t>
              </a:r>
              <a:r>
                <a:rPr lang="de-DE" sz="1200" dirty="0">
                  <a:latin typeface="+mj-lt"/>
                  <a:cs typeface="Arial" panose="020B0604020202020204" pitchFamily="34" charset="0"/>
                </a:rPr>
                <a:t>Gestaltung von Interaktionsgelegenheiten im Alltag</a:t>
              </a:r>
              <a:endParaRPr lang="de-DE" sz="1600" dirty="0">
                <a:latin typeface="+mj-lt"/>
                <a:cs typeface="Arial" panose="020B0604020202020204" pitchFamily="34" charset="0"/>
              </a:endParaRPr>
            </a:p>
          </p:txBody>
        </p:sp>
        <p:sp>
          <p:nvSpPr>
            <p:cNvPr id="9" name="Bogen 8">
              <a:extLst>
                <a:ext uri="{FF2B5EF4-FFF2-40B4-BE49-F238E27FC236}">
                  <a16:creationId xmlns:a16="http://schemas.microsoft.com/office/drawing/2014/main" id="{C9D3D7F7-03FF-CEDB-ED15-41D9BD7F97EA}"/>
                </a:ext>
              </a:extLst>
            </p:cNvPr>
            <p:cNvSpPr/>
            <p:nvPr/>
          </p:nvSpPr>
          <p:spPr>
            <a:xfrm rot="5400000">
              <a:off x="3381290" y="-14254"/>
              <a:ext cx="2308179" cy="5094514"/>
            </a:xfrm>
            <a:prstGeom prst="arc">
              <a:avLst>
                <a:gd name="adj1" fmla="val 16547608"/>
                <a:gd name="adj2" fmla="val 14915977"/>
              </a:avLst>
            </a:prstGeom>
            <a:ln>
              <a:solidFill>
                <a:srgbClr val="3E5A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latin typeface="Arial" panose="020B0604020202020204" pitchFamily="34" charset="0"/>
                <a:cs typeface="Arial" panose="020B0604020202020204" pitchFamily="34" charset="0"/>
              </a:endParaRPr>
            </a:p>
          </p:txBody>
        </p:sp>
        <p:grpSp>
          <p:nvGrpSpPr>
            <p:cNvPr id="10" name="Gruppieren 9">
              <a:extLst>
                <a:ext uri="{FF2B5EF4-FFF2-40B4-BE49-F238E27FC236}">
                  <a16:creationId xmlns:a16="http://schemas.microsoft.com/office/drawing/2014/main" id="{94AADD85-5D21-7B84-249A-191B52FABCF1}"/>
                </a:ext>
              </a:extLst>
            </p:cNvPr>
            <p:cNvGrpSpPr/>
            <p:nvPr/>
          </p:nvGrpSpPr>
          <p:grpSpPr>
            <a:xfrm>
              <a:off x="2235722" y="2083845"/>
              <a:ext cx="4882542" cy="3169045"/>
              <a:chOff x="2232441" y="1935326"/>
              <a:chExt cx="4882542" cy="3169045"/>
            </a:xfrm>
            <a:solidFill>
              <a:schemeClr val="bg2"/>
            </a:solidFill>
          </p:grpSpPr>
          <p:sp>
            <p:nvSpPr>
              <p:cNvPr id="11" name="Pfeil: nach oben 10">
                <a:extLst>
                  <a:ext uri="{FF2B5EF4-FFF2-40B4-BE49-F238E27FC236}">
                    <a16:creationId xmlns:a16="http://schemas.microsoft.com/office/drawing/2014/main" id="{58420F43-CEDE-71E5-A4F4-6DF137F5CD0B}"/>
                  </a:ext>
                </a:extLst>
              </p:cNvPr>
              <p:cNvSpPr/>
              <p:nvPr/>
            </p:nvSpPr>
            <p:spPr>
              <a:xfrm rot="5400000">
                <a:off x="4440010" y="1607993"/>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2" name="Pfeil: nach oben 11">
                <a:extLst>
                  <a:ext uri="{FF2B5EF4-FFF2-40B4-BE49-F238E27FC236}">
                    <a16:creationId xmlns:a16="http://schemas.microsoft.com/office/drawing/2014/main" id="{C57746A8-10E9-E180-9003-CFB5F2ED33D1}"/>
                  </a:ext>
                </a:extLst>
              </p:cNvPr>
              <p:cNvSpPr/>
              <p:nvPr/>
            </p:nvSpPr>
            <p:spPr>
              <a:xfrm rot="9434574">
                <a:off x="6855622" y="2662666"/>
                <a:ext cx="259361" cy="855860"/>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3" name="Pfeil: nach oben 12">
                <a:extLst>
                  <a:ext uri="{FF2B5EF4-FFF2-40B4-BE49-F238E27FC236}">
                    <a16:creationId xmlns:a16="http://schemas.microsoft.com/office/drawing/2014/main" id="{E1131599-AE6F-71BA-D1D1-E1BF0C55D781}"/>
                  </a:ext>
                </a:extLst>
              </p:cNvPr>
              <p:cNvSpPr/>
              <p:nvPr/>
            </p:nvSpPr>
            <p:spPr>
              <a:xfrm rot="14466121">
                <a:off x="6139889" y="4453679"/>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4" name="Pfeil: nach oben 13">
                <a:extLst>
                  <a:ext uri="{FF2B5EF4-FFF2-40B4-BE49-F238E27FC236}">
                    <a16:creationId xmlns:a16="http://schemas.microsoft.com/office/drawing/2014/main" id="{96D77C24-9EE7-DD7E-F1BA-61093486AEA3}"/>
                  </a:ext>
                </a:extLst>
              </p:cNvPr>
              <p:cNvSpPr/>
              <p:nvPr/>
            </p:nvSpPr>
            <p:spPr>
              <a:xfrm rot="18469805">
                <a:off x="2903767" y="4502356"/>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5" name="Pfeil: nach oben 14">
                <a:extLst>
                  <a:ext uri="{FF2B5EF4-FFF2-40B4-BE49-F238E27FC236}">
                    <a16:creationId xmlns:a16="http://schemas.microsoft.com/office/drawing/2014/main" id="{64C81BAC-053A-2611-DFBE-497C05C72AC2}"/>
                  </a:ext>
                </a:extLst>
              </p:cNvPr>
              <p:cNvSpPr/>
              <p:nvPr/>
            </p:nvSpPr>
            <p:spPr>
              <a:xfrm rot="1254974">
                <a:off x="2232441" y="2572859"/>
                <a:ext cx="274682" cy="929348"/>
              </a:xfrm>
              <a:prstGeom prst="upArrow">
                <a:avLst/>
              </a:prstGeom>
              <a:grp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grpSp>
        <p:sp>
          <p:nvSpPr>
            <p:cNvPr id="16" name="Ellipse 15">
              <a:extLst>
                <a:ext uri="{FF2B5EF4-FFF2-40B4-BE49-F238E27FC236}">
                  <a16:creationId xmlns:a16="http://schemas.microsoft.com/office/drawing/2014/main" id="{554628E9-3AE5-2D88-5136-453EA01287A3}"/>
                </a:ext>
              </a:extLst>
            </p:cNvPr>
            <p:cNvSpPr/>
            <p:nvPr/>
          </p:nvSpPr>
          <p:spPr>
            <a:xfrm>
              <a:off x="1169040" y="1718665"/>
              <a:ext cx="2592510" cy="1005043"/>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Beobachten</a:t>
              </a:r>
            </a:p>
          </p:txBody>
        </p:sp>
        <p:sp>
          <p:nvSpPr>
            <p:cNvPr id="17" name="Ellipse 16">
              <a:extLst>
                <a:ext uri="{FF2B5EF4-FFF2-40B4-BE49-F238E27FC236}">
                  <a16:creationId xmlns:a16="http://schemas.microsoft.com/office/drawing/2014/main" id="{2FF2DAD9-377E-2FF7-C659-A388152B94D8}"/>
                </a:ext>
              </a:extLst>
            </p:cNvPr>
            <p:cNvSpPr/>
            <p:nvPr/>
          </p:nvSpPr>
          <p:spPr>
            <a:xfrm>
              <a:off x="5293096" y="1744766"/>
              <a:ext cx="2747293" cy="1052784"/>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Analysieren/ Verstehen</a:t>
              </a:r>
            </a:p>
          </p:txBody>
        </p:sp>
        <p:sp>
          <p:nvSpPr>
            <p:cNvPr id="18" name="Ellipse 17">
              <a:extLst>
                <a:ext uri="{FF2B5EF4-FFF2-40B4-BE49-F238E27FC236}">
                  <a16:creationId xmlns:a16="http://schemas.microsoft.com/office/drawing/2014/main" id="{52DD030D-22FD-379D-E2BF-99ABA1D46F52}"/>
                </a:ext>
              </a:extLst>
            </p:cNvPr>
            <p:cNvSpPr/>
            <p:nvPr/>
          </p:nvSpPr>
          <p:spPr>
            <a:xfrm>
              <a:off x="5998394" y="3667809"/>
              <a:ext cx="2747293" cy="1108302"/>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Planen (Handlungs-planung)</a:t>
              </a:r>
            </a:p>
          </p:txBody>
        </p:sp>
        <p:sp>
          <p:nvSpPr>
            <p:cNvPr id="19" name="Ellipse 18">
              <a:extLst>
                <a:ext uri="{FF2B5EF4-FFF2-40B4-BE49-F238E27FC236}">
                  <a16:creationId xmlns:a16="http://schemas.microsoft.com/office/drawing/2014/main" id="{1B77E946-4A6D-27DF-A932-03EFF54C2A5D}"/>
                </a:ext>
              </a:extLst>
            </p:cNvPr>
            <p:cNvSpPr/>
            <p:nvPr/>
          </p:nvSpPr>
          <p:spPr>
            <a:xfrm>
              <a:off x="3482824" y="5140612"/>
              <a:ext cx="2350237" cy="1005039"/>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Gestalten (Handeln)</a:t>
              </a:r>
            </a:p>
          </p:txBody>
        </p:sp>
        <p:sp>
          <p:nvSpPr>
            <p:cNvPr id="20" name="Ellipse 19">
              <a:extLst>
                <a:ext uri="{FF2B5EF4-FFF2-40B4-BE49-F238E27FC236}">
                  <a16:creationId xmlns:a16="http://schemas.microsoft.com/office/drawing/2014/main" id="{DBC0DFDA-01AB-63E2-D5D4-B6C0E344C679}"/>
                </a:ext>
              </a:extLst>
            </p:cNvPr>
            <p:cNvSpPr/>
            <p:nvPr/>
          </p:nvSpPr>
          <p:spPr>
            <a:xfrm>
              <a:off x="667511" y="3695446"/>
              <a:ext cx="2654413" cy="1053027"/>
            </a:xfrm>
            <a:prstGeom prst="ellipse">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Reflektieren/ Überprüfen</a:t>
              </a:r>
            </a:p>
          </p:txBody>
        </p:sp>
        <p:sp>
          <p:nvSpPr>
            <p:cNvPr id="3" name="Abgerundete rechteckige Legende 2">
              <a:extLst>
                <a:ext uri="{FF2B5EF4-FFF2-40B4-BE49-F238E27FC236}">
                  <a16:creationId xmlns:a16="http://schemas.microsoft.com/office/drawing/2014/main" id="{A2576DD2-AC2C-F780-7F12-1418463746EC}"/>
                </a:ext>
              </a:extLst>
            </p:cNvPr>
            <p:cNvSpPr/>
            <p:nvPr/>
          </p:nvSpPr>
          <p:spPr>
            <a:xfrm rot="1122589">
              <a:off x="7231622" y="2886432"/>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Vielfalts- und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Kultursensitivität</a:t>
              </a:r>
            </a:p>
          </p:txBody>
        </p:sp>
        <p:sp>
          <p:nvSpPr>
            <p:cNvPr id="21" name="Abgerundete rechteckige Legende 2">
              <a:extLst>
                <a:ext uri="{FF2B5EF4-FFF2-40B4-BE49-F238E27FC236}">
                  <a16:creationId xmlns:a16="http://schemas.microsoft.com/office/drawing/2014/main" id="{BF458EAA-784B-CD1E-4F56-C3C46A96F84D}"/>
                </a:ext>
              </a:extLst>
            </p:cNvPr>
            <p:cNvSpPr/>
            <p:nvPr/>
          </p:nvSpPr>
          <p:spPr>
            <a:xfrm rot="20555073">
              <a:off x="603702" y="5152440"/>
              <a:ext cx="1607225"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Vielfalts- und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Kultursensitivität</a:t>
              </a:r>
            </a:p>
          </p:txBody>
        </p:sp>
        <p:sp>
          <p:nvSpPr>
            <p:cNvPr id="22" name="Abgerundete rechteckige Legende 2">
              <a:extLst>
                <a:ext uri="{FF2B5EF4-FFF2-40B4-BE49-F238E27FC236}">
                  <a16:creationId xmlns:a16="http://schemas.microsoft.com/office/drawing/2014/main" id="{64819B46-E5B3-A505-AED8-FF8ABBDDA51C}"/>
                </a:ext>
              </a:extLst>
            </p:cNvPr>
            <p:cNvSpPr/>
            <p:nvPr/>
          </p:nvSpPr>
          <p:spPr>
            <a:xfrm rot="20640679">
              <a:off x="302488" y="2899231"/>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Individuelles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kindliches Verhalten</a:t>
              </a:r>
            </a:p>
          </p:txBody>
        </p:sp>
        <p:sp>
          <p:nvSpPr>
            <p:cNvPr id="23" name="Abgerundete rechteckige Legende 2">
              <a:extLst>
                <a:ext uri="{FF2B5EF4-FFF2-40B4-BE49-F238E27FC236}">
                  <a16:creationId xmlns:a16="http://schemas.microsoft.com/office/drawing/2014/main" id="{4BF846BF-E697-B0EB-7392-E672FC90B0A7}"/>
                </a:ext>
              </a:extLst>
            </p:cNvPr>
            <p:cNvSpPr/>
            <p:nvPr/>
          </p:nvSpPr>
          <p:spPr>
            <a:xfrm rot="904717">
              <a:off x="6599283" y="5112662"/>
              <a:ext cx="1802807" cy="741938"/>
            </a:xfrm>
            <a:prstGeom prst="wedgeRoundRectCallout">
              <a:avLst/>
            </a:prstGeom>
            <a:solidFill>
              <a:schemeClr val="accent4">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accent6">
                      <a:lumMod val="50000"/>
                    </a:schemeClr>
                  </a:solidFill>
                  <a:latin typeface="Brush Script MT" panose="03060802040406070304" pitchFamily="66" charset="0"/>
                  <a:cs typeface="Calibri" panose="020F0502020204030204" pitchFamily="34" charset="0"/>
                </a:rPr>
                <a:t>Individuelles </a:t>
              </a:r>
              <a:br>
                <a:rPr lang="de-DE" i="1" dirty="0">
                  <a:solidFill>
                    <a:schemeClr val="accent6">
                      <a:lumMod val="50000"/>
                    </a:schemeClr>
                  </a:solidFill>
                  <a:latin typeface="Brush Script MT" panose="03060802040406070304" pitchFamily="66" charset="0"/>
                  <a:cs typeface="Calibri" panose="020F0502020204030204" pitchFamily="34" charset="0"/>
                </a:rPr>
              </a:br>
              <a:r>
                <a:rPr lang="de-DE" i="1" dirty="0">
                  <a:solidFill>
                    <a:schemeClr val="accent6">
                      <a:lumMod val="50000"/>
                    </a:schemeClr>
                  </a:solidFill>
                  <a:latin typeface="Brush Script MT" panose="03060802040406070304" pitchFamily="66" charset="0"/>
                  <a:cs typeface="Calibri" panose="020F0502020204030204" pitchFamily="34" charset="0"/>
                </a:rPr>
                <a:t>kindliches Verhalten</a:t>
              </a:r>
            </a:p>
          </p:txBody>
        </p:sp>
      </p:grpSp>
      <p:sp>
        <p:nvSpPr>
          <p:cNvPr id="24" name="Textfeld 23">
            <a:extLst>
              <a:ext uri="{FF2B5EF4-FFF2-40B4-BE49-F238E27FC236}">
                <a16:creationId xmlns:a16="http://schemas.microsoft.com/office/drawing/2014/main" id="{0B5A95CC-BDA0-28AF-A654-9D63B92F7477}"/>
              </a:ext>
            </a:extLst>
          </p:cNvPr>
          <p:cNvSpPr txBox="1"/>
          <p:nvPr/>
        </p:nvSpPr>
        <p:spPr>
          <a:xfrm>
            <a:off x="7998542" y="641791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06026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66F9-7ADD-4995-9287-CAFB2A258F73}"/>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Literatur</a:t>
            </a:r>
            <a:endParaRPr lang="de-DE" dirty="0"/>
          </a:p>
        </p:txBody>
      </p:sp>
      <p:sp>
        <p:nvSpPr>
          <p:cNvPr id="5" name="Inhaltsplatzhalter 4"/>
          <p:cNvSpPr>
            <a:spLocks noGrp="1"/>
          </p:cNvSpPr>
          <p:nvPr>
            <p:ph idx="1"/>
          </p:nvPr>
        </p:nvSpPr>
        <p:spPr/>
        <p:txBody>
          <a:bodyPr/>
          <a:lstStyle/>
          <a:p>
            <a:r>
              <a:rPr lang="en-US" sz="1600" dirty="0"/>
              <a:t>Ainsworth, M. D. S. &amp; Bell, S. M. (1974). Mother-infant interaction and the development of competence. In K. J. Connolly &amp; J. Bruner (Eds.), </a:t>
            </a:r>
            <a:r>
              <a:rPr lang="en-US" sz="1600" i="1" dirty="0"/>
              <a:t>The growth of competence</a:t>
            </a:r>
            <a:r>
              <a:rPr lang="en-US" sz="1600" dirty="0"/>
              <a:t> (pp. 97-118). London: Academic Press.</a:t>
            </a:r>
            <a:endParaRPr lang="de-DE" sz="1600" dirty="0"/>
          </a:p>
          <a:p>
            <a:r>
              <a:rPr lang="de-DE" sz="1600" dirty="0" err="1"/>
              <a:t>Remsperger</a:t>
            </a:r>
            <a:r>
              <a:rPr lang="de-DE" sz="1600" dirty="0"/>
              <a:t>, R. (2011). </a:t>
            </a:r>
            <a:r>
              <a:rPr lang="de-DE" sz="1600" i="1" dirty="0"/>
              <a:t>Sensitive </a:t>
            </a:r>
            <a:r>
              <a:rPr lang="de-DE" sz="1600" i="1" dirty="0" err="1"/>
              <a:t>Responsivität</a:t>
            </a:r>
            <a:r>
              <a:rPr lang="de-DE" sz="1600" i="1" dirty="0"/>
              <a:t>. Zur Qualität pädagogischen Handelns im Kindergarten</a:t>
            </a:r>
            <a:r>
              <a:rPr lang="de-DE" sz="1600" dirty="0"/>
              <a:t>. Wiesbaden: VS Verlag </a:t>
            </a:r>
            <a:r>
              <a:rPr lang="de-DE" sz="1600"/>
              <a:t>für Sozialwissenschaften. </a:t>
            </a:r>
            <a:endParaRPr lang="de-DE" sz="1600" dirty="0"/>
          </a:p>
        </p:txBody>
      </p:sp>
    </p:spTree>
    <p:extLst>
      <p:ext uri="{BB962C8B-B14F-4D97-AF65-F5344CB8AC3E}">
        <p14:creationId xmlns:p14="http://schemas.microsoft.com/office/powerpoint/2010/main" val="18364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64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3993763690"/>
              </p:ext>
            </p:extLst>
          </p:nvPr>
        </p:nvGraphicFramePr>
        <p:xfrm>
          <a:off x="880907" y="2053542"/>
          <a:ext cx="7160438" cy="2987946"/>
        </p:xfrm>
        <a:graphic>
          <a:graphicData uri="http://schemas.openxmlformats.org/drawingml/2006/table">
            <a:tbl>
              <a:tblPr firstRow="1" firstCol="1" bandRow="1">
                <a:tableStyleId>{10A1B5D5-9B99-4C35-A422-299274C87663}</a:tableStyleId>
              </a:tblPr>
              <a:tblGrid>
                <a:gridCol w="1739389">
                  <a:extLst>
                    <a:ext uri="{9D8B030D-6E8A-4147-A177-3AD203B41FA5}">
                      <a16:colId xmlns:a16="http://schemas.microsoft.com/office/drawing/2014/main" val="389966353"/>
                    </a:ext>
                  </a:extLst>
                </a:gridCol>
                <a:gridCol w="5421049">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MIII.3_Wissen </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57823B"/>
                    </a:solidFill>
                  </a:tcPr>
                </a:tc>
                <a:tc>
                  <a:txBody>
                    <a:bodyPr/>
                    <a:lstStyle/>
                    <a:p>
                      <a:pPr algn="l">
                        <a:lnSpc>
                          <a:spcPct val="100000"/>
                        </a:lnSpc>
                        <a:spcBef>
                          <a:spcPts val="0"/>
                        </a:spcBef>
                      </a:pPr>
                      <a:r>
                        <a:rPr lang="de-DE" sz="1400" dirty="0">
                          <a:solidFill>
                            <a:schemeClr val="bg1"/>
                          </a:solidFill>
                          <a:effectLst/>
                          <a:latin typeface="Arial" panose="020B0604020202020204" pitchFamily="34" charset="0"/>
                          <a:cs typeface="Arial" panose="020B0604020202020204" pitchFamily="34" charset="0"/>
                        </a:rPr>
                        <a:t>Beobachten – Verstehen – Handeln: </a:t>
                      </a:r>
                      <a:br>
                        <a:rPr lang="de-DE" sz="1400" dirty="0">
                          <a:solidFill>
                            <a:schemeClr val="bg1"/>
                          </a:solidFill>
                          <a:effectLst/>
                          <a:latin typeface="Arial" panose="020B0604020202020204" pitchFamily="34" charset="0"/>
                          <a:cs typeface="Arial" panose="020B0604020202020204" pitchFamily="34" charset="0"/>
                        </a:rPr>
                      </a:br>
                      <a:r>
                        <a:rPr lang="de-DE" sz="1400" dirty="0">
                          <a:solidFill>
                            <a:schemeClr val="bg1"/>
                          </a:solidFill>
                          <a:effectLst/>
                          <a:latin typeface="Arial" panose="020B0604020202020204" pitchFamily="34" charset="0"/>
                          <a:cs typeface="Arial" panose="020B0604020202020204" pitchFamily="34" charset="0"/>
                        </a:rPr>
                        <a:t>Zusammenführung der Module</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57823B"/>
                    </a:solidFill>
                  </a:tcPr>
                </a:tc>
                <a:extLst>
                  <a:ext uri="{0D108BD9-81ED-4DB2-BD59-A6C34878D82A}">
                    <a16:rowId xmlns:a16="http://schemas.microsoft.com/office/drawing/2014/main" val="2256489284"/>
                  </a:ext>
                </a:extLst>
              </a:tr>
              <a:tr h="497991">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MIII.3_Folie 1-10</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Ergebnisse, Auswertung und Interpretation der </a:t>
                      </a:r>
                      <a:r>
                        <a:rPr lang="de-DE" sz="1400" dirty="0" err="1">
                          <a:latin typeface="Arial" panose="020B0604020202020204" pitchFamily="34" charset="0"/>
                          <a:cs typeface="Arial" panose="020B0604020202020204" pitchFamily="34" charset="0"/>
                        </a:rPr>
                        <a:t>EiBiS</a:t>
                      </a:r>
                      <a:r>
                        <a:rPr lang="de-DE" sz="1400" dirty="0">
                          <a:latin typeface="Arial" panose="020B0604020202020204" pitchFamily="34" charset="0"/>
                          <a:cs typeface="Arial" panose="020B0604020202020204" pitchFamily="34" charset="0"/>
                        </a:rPr>
                        <a:t>-Einschätzung für die Fallvignette ‚Frederick‘</a:t>
                      </a:r>
                    </a:p>
                  </a:txBody>
                  <a:tcPr marL="68580" marR="68580" marT="0" marB="0" anchor="ctr"/>
                </a:tc>
                <a:extLst>
                  <a:ext uri="{0D108BD9-81ED-4DB2-BD59-A6C34878D82A}">
                    <a16:rowId xmlns:a16="http://schemas.microsoft.com/office/drawing/2014/main" val="2348058337"/>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MIII.3_Folie 11</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dirty="0">
                          <a:latin typeface="Arial" panose="020B0604020202020204" pitchFamily="34" charset="0"/>
                          <a:cs typeface="Arial" panose="020B0604020202020204" pitchFamily="34" charset="0"/>
                        </a:rPr>
                        <a:t>Analysieren und Verstehen</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4982980"/>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MIII.3_Folie 12</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Vielfalts- und Kultursensitivität</a:t>
                      </a:r>
                    </a:p>
                  </a:txBody>
                  <a:tcPr marL="68580" marR="68580" marT="0" marB="0"/>
                </a:tc>
                <a:extLst>
                  <a:ext uri="{0D108BD9-81ED-4DB2-BD59-A6C34878D82A}">
                    <a16:rowId xmlns:a16="http://schemas.microsoft.com/office/drawing/2014/main" val="208416482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MIII.3_Folie 13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Individuelles kindliches Verhalten</a:t>
                      </a:r>
                    </a:p>
                  </a:txBody>
                  <a:tcPr marL="68580" marR="68580" marT="0" marB="0"/>
                </a:tc>
                <a:extLst>
                  <a:ext uri="{0D108BD9-81ED-4DB2-BD59-A6C34878D82A}">
                    <a16:rowId xmlns:a16="http://schemas.microsoft.com/office/drawing/2014/main" val="221879439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MIII.3_Folie 14</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latin typeface="Arial" panose="020B0604020202020204" pitchFamily="34" charset="0"/>
                          <a:cs typeface="Arial" panose="020B0604020202020204" pitchFamily="34" charset="0"/>
                        </a:rPr>
                        <a:t>Handlungsplanung und Handeln </a:t>
                      </a:r>
                    </a:p>
                  </a:txBody>
                  <a:tcPr marL="68580" marR="68580" marT="0" marB="0"/>
                </a:tc>
                <a:extLst>
                  <a:ext uri="{0D108BD9-81ED-4DB2-BD59-A6C34878D82A}">
                    <a16:rowId xmlns:a16="http://schemas.microsoft.com/office/drawing/2014/main" val="3520744221"/>
                  </a:ext>
                </a:extLst>
              </a:tr>
            </a:tbl>
          </a:graphicData>
        </a:graphic>
      </p:graphicFrame>
      <p:sp>
        <p:nvSpPr>
          <p:cNvPr id="2" name="Titel 1"/>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4841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Einschätzung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cs typeface="Arial" panose="020B0604020202020204" pitchFamily="34" charset="0"/>
              </a:rPr>
              <a:t>– Skala A</a:t>
            </a:r>
            <a:r>
              <a:rPr lang="de-DE" sz="2400" dirty="0">
                <a:solidFill>
                  <a:schemeClr val="accent6">
                    <a:lumMod val="50000"/>
                  </a:schemeClr>
                </a:solidFill>
              </a:rPr>
              <a:t> </a:t>
            </a:r>
            <a:br>
              <a:rPr lang="de-DE" sz="3200" i="0" dirty="0">
                <a:solidFill>
                  <a:schemeClr val="accent6">
                    <a:lumMod val="50000"/>
                  </a:schemeClr>
                </a:solidFill>
              </a:rPr>
            </a:br>
            <a:endParaRPr lang="de-DE" i="0"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1</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63995838-D372-4596-AD20-5674D2A7DEBE}"/>
              </a:ext>
            </a:extLst>
          </p:cNvPr>
          <p:cNvPicPr>
            <a:picLocks noChangeAspect="1"/>
          </p:cNvPicPr>
          <p:nvPr/>
        </p:nvPicPr>
        <p:blipFill>
          <a:blip r:embed="rId2"/>
          <a:stretch>
            <a:fillRect/>
          </a:stretch>
        </p:blipFill>
        <p:spPr>
          <a:xfrm>
            <a:off x="561948" y="1786819"/>
            <a:ext cx="2918713" cy="266723"/>
          </a:xfrm>
          <a:prstGeom prst="rect">
            <a:avLst/>
          </a:prstGeom>
        </p:spPr>
      </p:pic>
      <p:pic>
        <p:nvPicPr>
          <p:cNvPr id="5" name="Grafik 4">
            <a:extLst>
              <a:ext uri="{FF2B5EF4-FFF2-40B4-BE49-F238E27FC236}">
                <a16:creationId xmlns:a16="http://schemas.microsoft.com/office/drawing/2014/main" id="{335DBF8F-F402-5F5B-333E-1A814A1DB579}"/>
              </a:ext>
            </a:extLst>
          </p:cNvPr>
          <p:cNvPicPr>
            <a:picLocks noChangeAspect="1"/>
          </p:cNvPicPr>
          <p:nvPr/>
        </p:nvPicPr>
        <p:blipFill>
          <a:blip r:embed="rId3"/>
          <a:stretch>
            <a:fillRect/>
          </a:stretch>
        </p:blipFill>
        <p:spPr>
          <a:xfrm>
            <a:off x="693816" y="2053542"/>
            <a:ext cx="7756367" cy="3953968"/>
          </a:xfrm>
          <a:prstGeom prst="rect">
            <a:avLst/>
          </a:prstGeom>
        </p:spPr>
      </p:pic>
    </p:spTree>
    <p:extLst>
      <p:ext uri="{BB962C8B-B14F-4D97-AF65-F5344CB8AC3E}">
        <p14:creationId xmlns:p14="http://schemas.microsoft.com/office/powerpoint/2010/main" val="229021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Einschätzung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cs typeface="Arial" panose="020B0604020202020204" pitchFamily="34" charset="0"/>
              </a:rPr>
              <a:t>– Skala B</a:t>
            </a:r>
            <a:br>
              <a:rPr lang="de-DE" sz="3200" i="0" dirty="0">
                <a:solidFill>
                  <a:schemeClr val="accent6">
                    <a:lumMod val="50000"/>
                  </a:schemeClr>
                </a:solidFill>
              </a:rPr>
            </a:br>
            <a:endParaRPr lang="de-DE" i="0"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2</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A12B60E7-0839-4DFF-9AAC-B89EACE5E2EA}"/>
              </a:ext>
            </a:extLst>
          </p:cNvPr>
          <p:cNvPicPr>
            <a:picLocks noChangeAspect="1"/>
          </p:cNvPicPr>
          <p:nvPr/>
        </p:nvPicPr>
        <p:blipFill>
          <a:blip r:embed="rId2"/>
          <a:stretch>
            <a:fillRect/>
          </a:stretch>
        </p:blipFill>
        <p:spPr>
          <a:xfrm>
            <a:off x="559591" y="1464895"/>
            <a:ext cx="4526672" cy="289585"/>
          </a:xfrm>
          <a:prstGeom prst="rect">
            <a:avLst/>
          </a:prstGeom>
        </p:spPr>
      </p:pic>
      <p:pic>
        <p:nvPicPr>
          <p:cNvPr id="13" name="Grafik 12">
            <a:extLst>
              <a:ext uri="{FF2B5EF4-FFF2-40B4-BE49-F238E27FC236}">
                <a16:creationId xmlns:a16="http://schemas.microsoft.com/office/drawing/2014/main" id="{2BC49A3C-A565-A7B1-E701-BC4CAD697261}"/>
              </a:ext>
            </a:extLst>
          </p:cNvPr>
          <p:cNvPicPr>
            <a:picLocks noChangeAspect="1"/>
          </p:cNvPicPr>
          <p:nvPr/>
        </p:nvPicPr>
        <p:blipFill>
          <a:blip r:embed="rId3"/>
          <a:stretch>
            <a:fillRect/>
          </a:stretch>
        </p:blipFill>
        <p:spPr>
          <a:xfrm>
            <a:off x="1124612" y="1754480"/>
            <a:ext cx="6633040" cy="4528390"/>
          </a:xfrm>
          <a:prstGeom prst="rect">
            <a:avLst/>
          </a:prstGeom>
        </p:spPr>
      </p:pic>
    </p:spTree>
    <p:extLst>
      <p:ext uri="{BB962C8B-B14F-4D97-AF65-F5344CB8AC3E}">
        <p14:creationId xmlns:p14="http://schemas.microsoft.com/office/powerpoint/2010/main" val="158154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Einschätzung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cs typeface="Arial" panose="020B0604020202020204" pitchFamily="34" charset="0"/>
              </a:rPr>
              <a:t>– Skala C</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3</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4E318BD0-7DA4-5625-1235-7B40486ECD42}"/>
              </a:ext>
            </a:extLst>
          </p:cNvPr>
          <p:cNvPicPr>
            <a:picLocks noChangeAspect="1"/>
          </p:cNvPicPr>
          <p:nvPr/>
        </p:nvPicPr>
        <p:blipFill>
          <a:blip r:embed="rId2"/>
          <a:stretch>
            <a:fillRect/>
          </a:stretch>
        </p:blipFill>
        <p:spPr>
          <a:xfrm>
            <a:off x="1323839" y="1541574"/>
            <a:ext cx="6286327" cy="4757045"/>
          </a:xfrm>
          <a:prstGeom prst="rect">
            <a:avLst/>
          </a:prstGeom>
        </p:spPr>
      </p:pic>
      <p:pic>
        <p:nvPicPr>
          <p:cNvPr id="3" name="Grafik 2">
            <a:extLst>
              <a:ext uri="{FF2B5EF4-FFF2-40B4-BE49-F238E27FC236}">
                <a16:creationId xmlns:a16="http://schemas.microsoft.com/office/drawing/2014/main" id="{90AF154E-F5E8-4A43-94FB-B9AE935FE982}"/>
              </a:ext>
            </a:extLst>
          </p:cNvPr>
          <p:cNvPicPr>
            <a:picLocks noChangeAspect="1"/>
          </p:cNvPicPr>
          <p:nvPr/>
        </p:nvPicPr>
        <p:blipFill>
          <a:blip r:embed="rId3"/>
          <a:stretch>
            <a:fillRect/>
          </a:stretch>
        </p:blipFill>
        <p:spPr>
          <a:xfrm>
            <a:off x="466295" y="1390760"/>
            <a:ext cx="4176122" cy="281964"/>
          </a:xfrm>
          <a:prstGeom prst="rect">
            <a:avLst/>
          </a:prstGeom>
        </p:spPr>
      </p:pic>
    </p:spTree>
    <p:extLst>
      <p:ext uri="{BB962C8B-B14F-4D97-AF65-F5344CB8AC3E}">
        <p14:creationId xmlns:p14="http://schemas.microsoft.com/office/powerpoint/2010/main" val="200498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ea typeface="+mn-ea"/>
                <a:cs typeface="Calibri" panose="020F0502020204030204" pitchFamily="34" charset="0"/>
              </a:rPr>
              <a:t>Einschätzung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cs typeface="Arial" panose="020B0604020202020204" pitchFamily="34" charset="0"/>
              </a:rPr>
              <a:t>– Skala D</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4</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485EF1A5-FBB8-41A0-91CB-D7598B8EE6E2}"/>
              </a:ext>
            </a:extLst>
          </p:cNvPr>
          <p:cNvPicPr>
            <a:picLocks noChangeAspect="1"/>
          </p:cNvPicPr>
          <p:nvPr/>
        </p:nvPicPr>
        <p:blipFill>
          <a:blip r:embed="rId2"/>
          <a:stretch>
            <a:fillRect/>
          </a:stretch>
        </p:blipFill>
        <p:spPr>
          <a:xfrm>
            <a:off x="531878" y="1886405"/>
            <a:ext cx="4541914" cy="266723"/>
          </a:xfrm>
          <a:prstGeom prst="rect">
            <a:avLst/>
          </a:prstGeom>
        </p:spPr>
      </p:pic>
      <p:pic>
        <p:nvPicPr>
          <p:cNvPr id="9" name="Grafik 8">
            <a:extLst>
              <a:ext uri="{FF2B5EF4-FFF2-40B4-BE49-F238E27FC236}">
                <a16:creationId xmlns:a16="http://schemas.microsoft.com/office/drawing/2014/main" id="{4713A19B-1A43-F99C-CF71-FB5FB00B4759}"/>
              </a:ext>
            </a:extLst>
          </p:cNvPr>
          <p:cNvPicPr>
            <a:picLocks noChangeAspect="1"/>
          </p:cNvPicPr>
          <p:nvPr/>
        </p:nvPicPr>
        <p:blipFill>
          <a:blip r:embed="rId3"/>
          <a:stretch>
            <a:fillRect/>
          </a:stretch>
        </p:blipFill>
        <p:spPr>
          <a:xfrm>
            <a:off x="501284" y="2202288"/>
            <a:ext cx="8082440" cy="3554326"/>
          </a:xfrm>
          <a:prstGeom prst="rect">
            <a:avLst/>
          </a:prstGeom>
        </p:spPr>
      </p:pic>
    </p:spTree>
    <p:extLst>
      <p:ext uri="{BB962C8B-B14F-4D97-AF65-F5344CB8AC3E}">
        <p14:creationId xmlns:p14="http://schemas.microsoft.com/office/powerpoint/2010/main" val="203442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rPr>
              <a:t>Schnellübersicht</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5</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C7006E7A-7B8C-8C16-D2D6-F41B95146189}"/>
              </a:ext>
            </a:extLst>
          </p:cNvPr>
          <p:cNvPicPr>
            <a:picLocks noChangeAspect="1"/>
          </p:cNvPicPr>
          <p:nvPr/>
        </p:nvPicPr>
        <p:blipFill>
          <a:blip r:embed="rId2"/>
          <a:stretch>
            <a:fillRect/>
          </a:stretch>
        </p:blipFill>
        <p:spPr>
          <a:xfrm>
            <a:off x="1443170" y="1490338"/>
            <a:ext cx="6392093" cy="4691079"/>
          </a:xfrm>
          <a:prstGeom prst="rect">
            <a:avLst/>
          </a:prstGeom>
        </p:spPr>
      </p:pic>
      <p:sp>
        <p:nvSpPr>
          <p:cNvPr id="9" name="Rechteck 8">
            <a:extLst>
              <a:ext uri="{FF2B5EF4-FFF2-40B4-BE49-F238E27FC236}">
                <a16:creationId xmlns:a16="http://schemas.microsoft.com/office/drawing/2014/main" id="{108FD2BF-E46F-DE63-BAB2-908F658E9D60}"/>
              </a:ext>
            </a:extLst>
          </p:cNvPr>
          <p:cNvSpPr/>
          <p:nvPr/>
        </p:nvSpPr>
        <p:spPr>
          <a:xfrm rot="389292">
            <a:off x="5501062" y="2021883"/>
            <a:ext cx="2314158" cy="485900"/>
          </a:xfrm>
          <a:prstGeom prst="rect">
            <a:avLst/>
          </a:prstGeom>
          <a:solidFill>
            <a:srgbClr val="57823B"/>
          </a:solidFill>
          <a:ln>
            <a:solidFill>
              <a:srgbClr val="3E5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Schritt 1</a:t>
            </a:r>
          </a:p>
        </p:txBody>
      </p:sp>
    </p:spTree>
    <p:extLst>
      <p:ext uri="{BB962C8B-B14F-4D97-AF65-F5344CB8AC3E}">
        <p14:creationId xmlns:p14="http://schemas.microsoft.com/office/powerpoint/2010/main" val="19247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3B8A1-A004-2524-9F46-3D561EA5F19F}"/>
              </a:ext>
            </a:extLst>
          </p:cNvPr>
          <p:cNvSpPr>
            <a:spLocks noGrp="1"/>
          </p:cNvSpPr>
          <p:nvPr>
            <p:ph type="title"/>
          </p:nvPr>
        </p:nvSpPr>
        <p:spPr/>
        <p:txBody>
          <a:bodyPr/>
          <a:lstStyle/>
          <a:p>
            <a:r>
              <a:rPr lang="de-DE" sz="2400" dirty="0">
                <a:solidFill>
                  <a:schemeClr val="accent6">
                    <a:lumMod val="50000"/>
                  </a:schemeClr>
                </a:solidFill>
              </a:rPr>
              <a:t>Ausführliche Ergebnisse</a:t>
            </a:r>
            <a:r>
              <a:rPr lang="de-DE" sz="2400" dirty="0">
                <a:solidFill>
                  <a:schemeClr val="accent6">
                    <a:lumMod val="50000"/>
                  </a:schemeClr>
                </a:solidFill>
                <a:ea typeface="+mn-ea"/>
                <a:cs typeface="Calibri" panose="020F0502020204030204" pitchFamily="34" charset="0"/>
              </a:rPr>
              <a:t> ‚</a:t>
            </a:r>
            <a:r>
              <a:rPr lang="de-DE" sz="2400" dirty="0">
                <a:solidFill>
                  <a:schemeClr val="accent6">
                    <a:lumMod val="50000"/>
                  </a:schemeClr>
                </a:solidFill>
              </a:rPr>
              <a:t>Frederick‘</a:t>
            </a:r>
            <a:r>
              <a:rPr lang="de-DE" sz="2400" dirty="0">
                <a:solidFill>
                  <a:schemeClr val="accent6">
                    <a:lumMod val="50000"/>
                  </a:schemeClr>
                </a:solidFill>
                <a:ea typeface="+mn-ea"/>
                <a:cs typeface="Calibri" panose="020F0502020204030204" pitchFamily="34" charset="0"/>
              </a:rPr>
              <a:t>  </a:t>
            </a:r>
            <a:br>
              <a:rPr lang="de-DE" sz="3200" i="1" dirty="0">
                <a:solidFill>
                  <a:schemeClr val="accent6">
                    <a:lumMod val="50000"/>
                  </a:schemeClr>
                </a:solidFill>
                <a:latin typeface="Brush Script MT" panose="03060802040406070304" pitchFamily="66" charset="0"/>
                <a:ea typeface="+mn-ea"/>
                <a:cs typeface="Calibri" panose="020F0502020204030204" pitchFamily="34" charset="0"/>
              </a:rPr>
            </a:br>
            <a:endParaRPr lang="de-DE" dirty="0"/>
          </a:p>
        </p:txBody>
      </p:sp>
      <p:sp>
        <p:nvSpPr>
          <p:cNvPr id="7" name="Textfeld 6">
            <a:extLst>
              <a:ext uri="{FF2B5EF4-FFF2-40B4-BE49-F238E27FC236}">
                <a16:creationId xmlns:a16="http://schemas.microsoft.com/office/drawing/2014/main" id="{A029DC8A-E096-3002-6BDA-729F425903BB}"/>
              </a:ext>
            </a:extLst>
          </p:cNvPr>
          <p:cNvSpPr txBox="1"/>
          <p:nvPr/>
        </p:nvSpPr>
        <p:spPr>
          <a:xfrm>
            <a:off x="8008376"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MIII.3_Folie 6</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763C3A30-BB26-DCB8-036D-F404607DC240}"/>
              </a:ext>
            </a:extLst>
          </p:cNvPr>
          <p:cNvPicPr>
            <a:picLocks noChangeAspect="1"/>
          </p:cNvPicPr>
          <p:nvPr/>
        </p:nvPicPr>
        <p:blipFill>
          <a:blip r:embed="rId2"/>
          <a:stretch>
            <a:fillRect/>
          </a:stretch>
        </p:blipFill>
        <p:spPr>
          <a:xfrm>
            <a:off x="691640" y="2386051"/>
            <a:ext cx="7760719" cy="3418078"/>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a16="http://schemas.microsoft.com/office/drawing/2014/main" id="{72BB3127-65E1-AC01-CCE4-2C0C37D0C854}"/>
              </a:ext>
            </a:extLst>
          </p:cNvPr>
          <p:cNvSpPr/>
          <p:nvPr/>
        </p:nvSpPr>
        <p:spPr>
          <a:xfrm rot="21089160">
            <a:off x="399956" y="1731522"/>
            <a:ext cx="2314158" cy="485900"/>
          </a:xfrm>
          <a:prstGeom prst="rect">
            <a:avLst/>
          </a:prstGeom>
          <a:solidFill>
            <a:srgbClr val="57823B"/>
          </a:solidFill>
          <a:ln>
            <a:solidFill>
              <a:srgbClr val="3E5A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Schritt 2</a:t>
            </a:r>
          </a:p>
        </p:txBody>
      </p:sp>
    </p:spTree>
    <p:extLst>
      <p:ext uri="{BB962C8B-B14F-4D97-AF65-F5344CB8AC3E}">
        <p14:creationId xmlns:p14="http://schemas.microsoft.com/office/powerpoint/2010/main" val="2635925402"/>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79E56B-1903-476C-B467-014DF7038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0574D9-B983-4B74-8D41-2F611D6C41DA}">
  <ds:schemaRefs>
    <ds:schemaRef ds:uri="http://schemas.microsoft.com/sharepoint/v3/contenttype/forms"/>
  </ds:schemaRefs>
</ds:datastoreItem>
</file>

<file path=customXml/itemProps3.xml><?xml version="1.0" encoding="utf-8"?>
<ds:datastoreItem xmlns:ds="http://schemas.openxmlformats.org/officeDocument/2006/customXml" ds:itemID="{C0E90075-D8E8-4488-A7F4-1359B898ADA9}">
  <ds:schemaRefs>
    <ds:schemaRef ds:uri="http://purl.org/dc/dcmitype/"/>
    <ds:schemaRef ds:uri="e783ef8e-bb79-4f38-9dbd-9f8d8348981d"/>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f2f26e37-2538-4b86-b16b-bd0cee86e88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636</Words>
  <Application>Microsoft Office PowerPoint</Application>
  <PresentationFormat>Bildschirmpräsentation (4:3)</PresentationFormat>
  <Paragraphs>94</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Brush Script MT</vt:lpstr>
      <vt:lpstr>Calibri</vt:lpstr>
      <vt:lpstr>Century Gothic</vt:lpstr>
      <vt:lpstr>Tw Cen MT</vt:lpstr>
      <vt:lpstr>1_Office</vt:lpstr>
      <vt:lpstr>PowerPoint-Präsentation</vt:lpstr>
      <vt:lpstr>PowerPoint-Präsentation</vt:lpstr>
      <vt:lpstr>Übersicht</vt:lpstr>
      <vt:lpstr>Einschätzung ‚Frederick‘ – Skala A  </vt:lpstr>
      <vt:lpstr>Einschätzung ‚Frederick‘ – Skala B </vt:lpstr>
      <vt:lpstr>Einschätzung ‚Frederick‘ – Skala C </vt:lpstr>
      <vt:lpstr>Einschätzung ‚Frederick‘ – Skala D </vt:lpstr>
      <vt:lpstr>Schnellübersicht ‚Frederick‘  </vt:lpstr>
      <vt:lpstr>Ausführliche Ergebnisse ‚Frederick‘   </vt:lpstr>
      <vt:lpstr>Interpretation ‚Frederick‘   </vt:lpstr>
      <vt:lpstr>Normwerttabelle ‚Frederick‘ </vt:lpstr>
      <vt:lpstr>Handlungsempfehlungen ‚Frederick‘ </vt:lpstr>
      <vt:lpstr>Ergebnissicherung ‚Frederick‘ </vt:lpstr>
      <vt:lpstr>Analysieren und Verstehen </vt:lpstr>
      <vt:lpstr>Vielfalts- und Kultursensitivität </vt:lpstr>
      <vt:lpstr>Individuelles kindliches Verhalten </vt:lpstr>
      <vt:lpstr>Handlungsplanung und Handeln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152</cp:revision>
  <cp:lastPrinted>2023-02-07T08:42:21Z</cp:lastPrinted>
  <dcterms:created xsi:type="dcterms:W3CDTF">2022-10-21T08:10:30Z</dcterms:created>
  <dcterms:modified xsi:type="dcterms:W3CDTF">2025-07-07T12:49:57Z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2025-05-05T13:30:21Z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ae32fac1-c6a6-4c03-825e-82b55c27422c</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