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7"/>
  </p:notesMasterIdLst>
  <p:handoutMasterIdLst>
    <p:handoutMasterId r:id="rId18"/>
  </p:handoutMasterIdLst>
  <p:sldIdLst>
    <p:sldId id="427" r:id="rId5"/>
    <p:sldId id="418" r:id="rId6"/>
    <p:sldId id="408" r:id="rId7"/>
    <p:sldId id="415" r:id="rId8"/>
    <p:sldId id="416" r:id="rId9"/>
    <p:sldId id="419" r:id="rId10"/>
    <p:sldId id="422" r:id="rId11"/>
    <p:sldId id="421" r:id="rId12"/>
    <p:sldId id="423" r:id="rId13"/>
    <p:sldId id="424" r:id="rId14"/>
    <p:sldId id="425" r:id="rId15"/>
    <p:sldId id="414" r:id="rId16"/>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11" clrIdx="0">
    <p:extLst>
      <p:ext uri="{19B8F6BF-5375-455C-9EA6-DF929625EA0E}">
        <p15:presenceInfo xmlns:p15="http://schemas.microsoft.com/office/powerpoint/2012/main" userId="S-1-5-21-2926660739-929535874-1537172451-2326" providerId="AD"/>
      </p:ext>
    </p:extLst>
  </p:cmAuthor>
  <p:cmAuthor id="2" name="Denise Pasquale" initials="DP" lastIdx="3" clrIdx="1">
    <p:extLst>
      <p:ext uri="{19B8F6BF-5375-455C-9EA6-DF929625EA0E}">
        <p15:presenceInfo xmlns:p15="http://schemas.microsoft.com/office/powerpoint/2012/main" userId="Denise Pasqu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6229"/>
    <a:srgbClr val="3E5A2D"/>
    <a:srgbClr val="A9CD90"/>
    <a:srgbClr val="57823B"/>
    <a:srgbClr val="FFFFFF"/>
    <a:srgbClr val="EAB08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07F06-412B-4434-931B-4B11913351F1}" v="16" dt="2025-07-07T12:45:06.12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82222" autoAdjust="0"/>
  </p:normalViewPr>
  <p:slideViewPr>
    <p:cSldViewPr snapToGrid="0">
      <p:cViewPr varScale="1">
        <p:scale>
          <a:sx n="68" d="100"/>
          <a:sy n="68" d="100"/>
        </p:scale>
        <p:origin x="2078" y="53"/>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quale, Denise" userId="96191729-288b-4ca4-8aed-6c5339c31a7e" providerId="ADAL" clId="{1564422A-9B18-4D87-BF97-A4810439353A}"/>
    <pc:docChg chg="custSel addSld delSld modSld sldOrd">
      <pc:chgData name="Pasquale, Denise" userId="96191729-288b-4ca4-8aed-6c5339c31a7e" providerId="ADAL" clId="{1564422A-9B18-4D87-BF97-A4810439353A}" dt="2024-09-11T12:09:01.161" v="534" actId="20577"/>
      <pc:docMkLst>
        <pc:docMk/>
      </pc:docMkLst>
      <pc:sldChg chg="ord">
        <pc:chgData name="Pasquale, Denise" userId="96191729-288b-4ca4-8aed-6c5339c31a7e" providerId="ADAL" clId="{1564422A-9B18-4D87-BF97-A4810439353A}" dt="2024-09-11T11:42:29.742" v="516"/>
        <pc:sldMkLst>
          <pc:docMk/>
          <pc:sldMk cId="2050380648" sldId="415"/>
        </pc:sldMkLst>
      </pc:sldChg>
      <pc:sldChg chg="modNotesTx">
        <pc:chgData name="Pasquale, Denise" userId="96191729-288b-4ca4-8aed-6c5339c31a7e" providerId="ADAL" clId="{1564422A-9B18-4D87-BF97-A4810439353A}" dt="2024-09-11T11:41:05.266" v="258" actId="20577"/>
        <pc:sldMkLst>
          <pc:docMk/>
          <pc:sldMk cId="98413011" sldId="418"/>
        </pc:sldMkLst>
      </pc:sldChg>
    </pc:docChg>
  </pc:docChgLst>
  <pc:docChgLst>
    <pc:chgData name="Lorenzen, Annika" userId="eb2b584e-3a00-4268-988d-ac854c9b6b17" providerId="ADAL" clId="{82E02DE2-5899-44EB-9317-42D79AFAE41A}"/>
    <pc:docChg chg="undo custSel modSld modMainMaster">
      <pc:chgData name="Lorenzen, Annika" userId="eb2b584e-3a00-4268-988d-ac854c9b6b17" providerId="ADAL" clId="{82E02DE2-5899-44EB-9317-42D79AFAE41A}" dt="2024-11-25T10:56:48.224" v="25" actId="20577"/>
      <pc:docMkLst>
        <pc:docMk/>
      </pc:docMkLst>
      <pc:sldChg chg="modSp">
        <pc:chgData name="Lorenzen, Annika" userId="eb2b584e-3a00-4268-988d-ac854c9b6b17" providerId="ADAL" clId="{82E02DE2-5899-44EB-9317-42D79AFAE41A}" dt="2024-11-25T10:55:52.413" v="16" actId="20577"/>
        <pc:sldMkLst>
          <pc:docMk/>
          <pc:sldMk cId="3545946372" sldId="416"/>
        </pc:sldMkLst>
      </pc:sldChg>
      <pc:sldChg chg="modSp">
        <pc:chgData name="Lorenzen, Annika" userId="eb2b584e-3a00-4268-988d-ac854c9b6b17" providerId="ADAL" clId="{82E02DE2-5899-44EB-9317-42D79AFAE41A}" dt="2024-11-25T10:55:23.273" v="11" actId="20577"/>
        <pc:sldMkLst>
          <pc:docMk/>
          <pc:sldMk cId="368467996" sldId="421"/>
        </pc:sldMkLst>
      </pc:sldChg>
      <pc:sldChg chg="modSp">
        <pc:chgData name="Lorenzen, Annika" userId="eb2b584e-3a00-4268-988d-ac854c9b6b17" providerId="ADAL" clId="{82E02DE2-5899-44EB-9317-42D79AFAE41A}" dt="2024-11-25T10:56:10.889" v="19" actId="20577"/>
        <pc:sldMkLst>
          <pc:docMk/>
          <pc:sldMk cId="2515164383" sldId="423"/>
        </pc:sldMkLst>
      </pc:sldChg>
      <pc:sldChg chg="modSp">
        <pc:chgData name="Lorenzen, Annika" userId="eb2b584e-3a00-4268-988d-ac854c9b6b17" providerId="ADAL" clId="{82E02DE2-5899-44EB-9317-42D79AFAE41A}" dt="2024-11-25T10:56:33.041" v="22" actId="20577"/>
        <pc:sldMkLst>
          <pc:docMk/>
          <pc:sldMk cId="2723686391" sldId="424"/>
        </pc:sldMkLst>
      </pc:sldChg>
      <pc:sldChg chg="modSp">
        <pc:chgData name="Lorenzen, Annika" userId="eb2b584e-3a00-4268-988d-ac854c9b6b17" providerId="ADAL" clId="{82E02DE2-5899-44EB-9317-42D79AFAE41A}" dt="2024-11-25T10:56:48.224" v="25" actId="20577"/>
        <pc:sldMkLst>
          <pc:docMk/>
          <pc:sldMk cId="3890700706" sldId="425"/>
        </pc:sldMkLst>
      </pc:sldChg>
      <pc:sldMasterChg chg="modSldLayout">
        <pc:chgData name="Lorenzen, Annika" userId="eb2b584e-3a00-4268-988d-ac854c9b6b17" providerId="ADAL" clId="{82E02DE2-5899-44EB-9317-42D79AFAE41A}" dt="2024-11-25T10:52:36.711" v="1"/>
        <pc:sldMasterMkLst>
          <pc:docMk/>
          <pc:sldMasterMk cId="862396065" sldId="2147483684"/>
        </pc:sldMasterMkLst>
        <pc:sldLayoutChg chg="addSp delSp">
          <pc:chgData name="Lorenzen, Annika" userId="eb2b584e-3a00-4268-988d-ac854c9b6b17" providerId="ADAL" clId="{82E02DE2-5899-44EB-9317-42D79AFAE41A}" dt="2024-11-25T10:52:36.711" v="1"/>
          <pc:sldLayoutMkLst>
            <pc:docMk/>
            <pc:sldMasterMk cId="862396065" sldId="2147483684"/>
            <pc:sldLayoutMk cId="1218320759" sldId="2147483701"/>
          </pc:sldLayoutMkLst>
        </pc:sldLayoutChg>
      </pc:sldMasterChg>
    </pc:docChg>
  </pc:docChgLst>
  <pc:docChgLst>
    <pc:chgData name="Pasquale, Denise" userId="96191729-288b-4ca4-8aed-6c5339c31a7e" providerId="ADAL" clId="{B538F978-6C28-42FD-A4F6-83C8289695B2}"/>
    <pc:docChg chg="undo custSel addSld delSld modSld modMainMaster">
      <pc:chgData name="Pasquale, Denise" userId="96191729-288b-4ca4-8aed-6c5339c31a7e" providerId="ADAL" clId="{B538F978-6C28-42FD-A4F6-83C8289695B2}" dt="2024-11-26T10:03:41.826" v="2065" actId="1038"/>
      <pc:docMkLst>
        <pc:docMk/>
      </pc:docMkLst>
      <pc:sldChg chg="addSp delSp modSp mod modAnim">
        <pc:chgData name="Pasquale, Denise" userId="96191729-288b-4ca4-8aed-6c5339c31a7e" providerId="ADAL" clId="{B538F978-6C28-42FD-A4F6-83C8289695B2}" dt="2024-11-20T09:40:46.315" v="1793" actId="313"/>
        <pc:sldMkLst>
          <pc:docMk/>
          <pc:sldMk cId="3187083552" sldId="408"/>
        </pc:sldMkLst>
      </pc:sldChg>
      <pc:sldChg chg="modSp mod modAnim">
        <pc:chgData name="Pasquale, Denise" userId="96191729-288b-4ca4-8aed-6c5339c31a7e" providerId="ADAL" clId="{B538F978-6C28-42FD-A4F6-83C8289695B2}" dt="2024-11-19T14:10:50.282" v="425" actId="113"/>
        <pc:sldMkLst>
          <pc:docMk/>
          <pc:sldMk cId="1836487732" sldId="414"/>
        </pc:sldMkLst>
      </pc:sldChg>
      <pc:sldChg chg="modSp mod modAnim">
        <pc:chgData name="Pasquale, Denise" userId="96191729-288b-4ca4-8aed-6c5339c31a7e" providerId="ADAL" clId="{B538F978-6C28-42FD-A4F6-83C8289695B2}" dt="2024-11-19T14:10:28.609" v="422" actId="113"/>
        <pc:sldMkLst>
          <pc:docMk/>
          <pc:sldMk cId="2050380648" sldId="415"/>
        </pc:sldMkLst>
      </pc:sldChg>
      <pc:sldChg chg="modSp mod modAnim">
        <pc:chgData name="Pasquale, Denise" userId="96191729-288b-4ca4-8aed-6c5339c31a7e" providerId="ADAL" clId="{B538F978-6C28-42FD-A4F6-83C8289695B2}" dt="2024-11-19T14:09:53.420" v="420" actId="113"/>
        <pc:sldMkLst>
          <pc:docMk/>
          <pc:sldMk cId="3545946372" sldId="416"/>
        </pc:sldMkLst>
      </pc:sldChg>
      <pc:sldChg chg="modSp mod modAnim">
        <pc:chgData name="Pasquale, Denise" userId="96191729-288b-4ca4-8aed-6c5339c31a7e" providerId="ADAL" clId="{B538F978-6C28-42FD-A4F6-83C8289695B2}" dt="2024-11-19T14:10:38.029" v="423" actId="113"/>
        <pc:sldMkLst>
          <pc:docMk/>
          <pc:sldMk cId="1350975400" sldId="419"/>
        </pc:sldMkLst>
      </pc:sldChg>
      <pc:sldChg chg="addSp delSp modSp add mod modAnim">
        <pc:chgData name="Pasquale, Denise" userId="96191729-288b-4ca4-8aed-6c5339c31a7e" providerId="ADAL" clId="{B538F978-6C28-42FD-A4F6-83C8289695B2}" dt="2024-11-26T10:03:31.246" v="2059" actId="1036"/>
        <pc:sldMkLst>
          <pc:docMk/>
          <pc:sldMk cId="368467996" sldId="421"/>
        </pc:sldMkLst>
      </pc:sldChg>
      <pc:sldChg chg="addSp delSp modSp add mod">
        <pc:chgData name="Pasquale, Denise" userId="96191729-288b-4ca4-8aed-6c5339c31a7e" providerId="ADAL" clId="{B538F978-6C28-42FD-A4F6-83C8289695B2}" dt="2024-11-20T09:39:02.471" v="1728" actId="20577"/>
        <pc:sldMkLst>
          <pc:docMk/>
          <pc:sldMk cId="3718718498" sldId="422"/>
        </pc:sldMkLst>
      </pc:sldChg>
      <pc:sldChg chg="addSp delSp modSp add mod modAnim">
        <pc:chgData name="Pasquale, Denise" userId="96191729-288b-4ca4-8aed-6c5339c31a7e" providerId="ADAL" clId="{B538F978-6C28-42FD-A4F6-83C8289695B2}" dt="2024-11-26T10:03:12.802" v="2051" actId="1038"/>
        <pc:sldMkLst>
          <pc:docMk/>
          <pc:sldMk cId="2515164383" sldId="423"/>
        </pc:sldMkLst>
      </pc:sldChg>
      <pc:sldChg chg="addSp delSp modSp add mod modAnim">
        <pc:chgData name="Pasquale, Denise" userId="96191729-288b-4ca4-8aed-6c5339c31a7e" providerId="ADAL" clId="{B538F978-6C28-42FD-A4F6-83C8289695B2}" dt="2024-11-26T09:59:56.351" v="2016" actId="1076"/>
        <pc:sldMkLst>
          <pc:docMk/>
          <pc:sldMk cId="2723686391" sldId="424"/>
        </pc:sldMkLst>
      </pc:sldChg>
      <pc:sldChg chg="addSp delSp modSp add mod modAnim">
        <pc:chgData name="Pasquale, Denise" userId="96191729-288b-4ca4-8aed-6c5339c31a7e" providerId="ADAL" clId="{B538F978-6C28-42FD-A4F6-83C8289695B2}" dt="2024-11-26T10:03:41.826" v="2065" actId="1038"/>
        <pc:sldMkLst>
          <pc:docMk/>
          <pc:sldMk cId="3890700706" sldId="425"/>
        </pc:sldMkLst>
      </pc:sldChg>
      <pc:sldMasterChg chg="modSldLayout">
        <pc:chgData name="Pasquale, Denise" userId="96191729-288b-4ca4-8aed-6c5339c31a7e" providerId="ADAL" clId="{B538F978-6C28-42FD-A4F6-83C8289695B2}" dt="2024-11-26T09:43:55.899" v="1818" actId="20577"/>
        <pc:sldMasterMkLst>
          <pc:docMk/>
          <pc:sldMasterMk cId="862396065" sldId="2147483684"/>
        </pc:sldMasterMkLst>
        <pc:sldLayoutChg chg="modAnim">
          <pc:chgData name="Pasquale, Denise" userId="96191729-288b-4ca4-8aed-6c5339c31a7e" providerId="ADAL" clId="{B538F978-6C28-42FD-A4F6-83C8289695B2}" dt="2024-11-19T13:51:47.118" v="53"/>
          <pc:sldLayoutMkLst>
            <pc:docMk/>
            <pc:sldMasterMk cId="862396065" sldId="2147483684"/>
            <pc:sldLayoutMk cId="3694749063" sldId="2147483672"/>
          </pc:sldLayoutMkLst>
        </pc:sldLayoutChg>
        <pc:sldLayoutChg chg="modSp mod">
          <pc:chgData name="Pasquale, Denise" userId="96191729-288b-4ca4-8aed-6c5339c31a7e" providerId="ADAL" clId="{B538F978-6C28-42FD-A4F6-83C8289695B2}" dt="2024-11-26T09:43:55.899" v="1818" actId="20577"/>
          <pc:sldLayoutMkLst>
            <pc:docMk/>
            <pc:sldMasterMk cId="862396065" sldId="2147483684"/>
            <pc:sldLayoutMk cId="1218320759" sldId="2147483701"/>
          </pc:sldLayoutMkLst>
        </pc:sldLayoutChg>
        <pc:sldLayoutChg chg="modSp mod modAnim">
          <pc:chgData name="Pasquale, Denise" userId="96191729-288b-4ca4-8aed-6c5339c31a7e" providerId="ADAL" clId="{B538F978-6C28-42FD-A4F6-83C8289695B2}" dt="2024-11-19T13:51:07.109" v="30"/>
          <pc:sldLayoutMkLst>
            <pc:docMk/>
            <pc:sldMasterMk cId="862396065" sldId="2147483684"/>
            <pc:sldLayoutMk cId="3243845240" sldId="2147483705"/>
          </pc:sldLayoutMkLst>
        </pc:sldLayoutChg>
      </pc:sldMasterChg>
    </pc:docChg>
  </pc:docChgLst>
  <pc:docChgLst>
    <pc:chgData name="Maag, Denise" userId="96191729-288b-4ca4-8aed-6c5339c31a7e" providerId="ADAL" clId="{3B607F06-412B-4434-931B-4B11913351F1}"/>
    <pc:docChg chg="undo custSel addSld delSld modSld sldOrd addMainMaster delMainMaster modMainMaster">
      <pc:chgData name="Maag, Denise" userId="96191729-288b-4ca4-8aed-6c5339c31a7e" providerId="ADAL" clId="{3B607F06-412B-4434-931B-4B11913351F1}" dt="2025-07-07T12:45:37.171" v="140"/>
      <pc:docMkLst>
        <pc:docMk/>
      </pc:docMkLst>
      <pc:sldChg chg="new del">
        <pc:chgData name="Maag, Denise" userId="96191729-288b-4ca4-8aed-6c5339c31a7e" providerId="ADAL" clId="{3B607F06-412B-4434-931B-4B11913351F1}" dt="2025-07-07T12:45:34.649" v="138" actId="2696"/>
        <pc:sldMkLst>
          <pc:docMk/>
          <pc:sldMk cId="575371087" sldId="426"/>
        </pc:sldMkLst>
      </pc:sldChg>
      <pc:sldChg chg="new ord">
        <pc:chgData name="Maag, Denise" userId="96191729-288b-4ca4-8aed-6c5339c31a7e" providerId="ADAL" clId="{3B607F06-412B-4434-931B-4B11913351F1}" dt="2025-07-07T12:45:37.171" v="140"/>
        <pc:sldMkLst>
          <pc:docMk/>
          <pc:sldMk cId="3048843767" sldId="427"/>
        </pc:sldMkLst>
      </pc:sldChg>
      <pc:sldMasterChg chg="modSldLayout sldLayoutOrd">
        <pc:chgData name="Maag, Denise" userId="96191729-288b-4ca4-8aed-6c5339c31a7e" providerId="ADAL" clId="{3B607F06-412B-4434-931B-4B11913351F1}" dt="2025-07-07T12:45:06.121" v="134" actId="255"/>
        <pc:sldMasterMkLst>
          <pc:docMk/>
          <pc:sldMasterMk cId="862396065" sldId="2147483684"/>
        </pc:sldMasterMkLst>
        <pc:sldLayoutChg chg="addSp delSp modSp mod ord">
          <pc:chgData name="Maag, Denise" userId="96191729-288b-4ca4-8aed-6c5339c31a7e" providerId="ADAL" clId="{3B607F06-412B-4434-931B-4B11913351F1}" dt="2025-07-07T12:43:41.827" v="76" actId="255"/>
          <pc:sldLayoutMkLst>
            <pc:docMk/>
            <pc:sldMasterMk cId="862396065" sldId="2147483684"/>
            <pc:sldLayoutMk cId="3694749063" sldId="2147483672"/>
          </pc:sldLayoutMkLst>
          <pc:spChg chg="mod">
            <ac:chgData name="Maag, Denise" userId="96191729-288b-4ca4-8aed-6c5339c31a7e" providerId="ADAL" clId="{3B607F06-412B-4434-931B-4B11913351F1}" dt="2025-07-07T12:43:41.827" v="76" actId="255"/>
            <ac:spMkLst>
              <pc:docMk/>
              <pc:sldMasterMk cId="862396065" sldId="2147483684"/>
              <pc:sldLayoutMk cId="3694749063" sldId="2147483672"/>
              <ac:spMk id="18" creationId="{00000000-0000-0000-0000-000000000000}"/>
            </ac:spMkLst>
          </pc:spChg>
          <pc:spChg chg="add del">
            <ac:chgData name="Maag, Denise" userId="96191729-288b-4ca4-8aed-6c5339c31a7e" providerId="ADAL" clId="{3B607F06-412B-4434-931B-4B11913351F1}" dt="2025-07-07T12:43:22.068" v="70" actId="478"/>
            <ac:spMkLst>
              <pc:docMk/>
              <pc:sldMasterMk cId="862396065" sldId="2147483684"/>
              <pc:sldLayoutMk cId="3694749063" sldId="2147483672"/>
              <ac:spMk id="25" creationId="{092825DE-3914-49D9-A916-75189A64360B}"/>
            </ac:spMkLst>
          </pc:spChg>
        </pc:sldLayoutChg>
        <pc:sldLayoutChg chg="modSp">
          <pc:chgData name="Maag, Denise" userId="96191729-288b-4ca4-8aed-6c5339c31a7e" providerId="ADAL" clId="{3B607F06-412B-4434-931B-4B11913351F1}" dt="2025-07-07T12:45:06.121" v="134" actId="255"/>
          <pc:sldLayoutMkLst>
            <pc:docMk/>
            <pc:sldMasterMk cId="862396065" sldId="2147483684"/>
            <pc:sldLayoutMk cId="3243845240" sldId="2147483705"/>
          </pc:sldLayoutMkLst>
          <pc:spChg chg="mod">
            <ac:chgData name="Maag, Denise" userId="96191729-288b-4ca4-8aed-6c5339c31a7e" providerId="ADAL" clId="{3B607F06-412B-4434-931B-4B11913351F1}" dt="2025-07-07T12:45:06.121" v="134" actId="255"/>
            <ac:spMkLst>
              <pc:docMk/>
              <pc:sldMasterMk cId="862396065" sldId="2147483684"/>
              <pc:sldLayoutMk cId="3243845240" sldId="2147483705"/>
              <ac:spMk id="18" creationId="{00000000-0000-0000-0000-000000000000}"/>
            </ac:spMkLst>
          </pc:spChg>
        </pc:sldLayoutChg>
        <pc:sldLayoutChg chg="modSp mod ord">
          <pc:chgData name="Maag, Denise" userId="96191729-288b-4ca4-8aed-6c5339c31a7e" providerId="ADAL" clId="{3B607F06-412B-4434-931B-4B11913351F1}" dt="2025-07-07T12:44:26.228" v="132" actId="20578"/>
          <pc:sldLayoutMkLst>
            <pc:docMk/>
            <pc:sldMasterMk cId="862396065" sldId="2147483684"/>
            <pc:sldLayoutMk cId="1268669750" sldId="2147483707"/>
          </pc:sldLayoutMkLst>
          <pc:spChg chg="mod">
            <ac:chgData name="Maag, Denise" userId="96191729-288b-4ca4-8aed-6c5339c31a7e" providerId="ADAL" clId="{3B607F06-412B-4434-931B-4B11913351F1}" dt="2025-07-07T12:43:18.377" v="67" actId="20577"/>
            <ac:spMkLst>
              <pc:docMk/>
              <pc:sldMasterMk cId="862396065" sldId="2147483684"/>
              <pc:sldLayoutMk cId="1268669750" sldId="2147483707"/>
              <ac:spMk id="16" creationId="{FA3632BE-8CBE-4C33-9264-EF476F2C9295}"/>
            </ac:spMkLst>
          </pc:spChg>
        </pc:sldLayoutChg>
      </pc:sldMasterChg>
      <pc:sldMasterChg chg="add del modSldLayout sldLayoutOrd">
        <pc:chgData name="Maag, Denise" userId="96191729-288b-4ca4-8aed-6c5339c31a7e" providerId="ADAL" clId="{3B607F06-412B-4434-931B-4B11913351F1}" dt="2025-07-07T12:45:10.796" v="135" actId="2696"/>
        <pc:sldMasterMkLst>
          <pc:docMk/>
          <pc:sldMasterMk cId="2853768277" sldId="2147483706"/>
        </pc:sldMasterMkLst>
        <pc:sldLayoutChg chg="modSp mod ord">
          <pc:chgData name="Maag, Denise" userId="96191729-288b-4ca4-8aed-6c5339c31a7e" providerId="ADAL" clId="{3B607F06-412B-4434-931B-4B11913351F1}" dt="2025-07-07T12:44:22.939" v="131" actId="20577"/>
          <pc:sldLayoutMkLst>
            <pc:docMk/>
            <pc:sldMasterMk cId="862396065" sldId="2147483684"/>
            <pc:sldLayoutMk cId="1268669750" sldId="2147483707"/>
          </pc:sldLayoutMkLst>
          <pc:spChg chg="mod">
            <ac:chgData name="Maag, Denise" userId="96191729-288b-4ca4-8aed-6c5339c31a7e" providerId="ADAL" clId="{3B607F06-412B-4434-931B-4B11913351F1}" dt="2025-07-07T12:44:22.939" v="131" actId="20577"/>
            <ac:spMkLst>
              <pc:docMk/>
              <pc:sldMasterMk cId="862396065" sldId="2147483684"/>
              <pc:sldLayoutMk cId="1268669750" sldId="2147483707"/>
              <ac:spMk id="16" creationId="{FA3632BE-8CBE-4C33-9264-EF476F2C9295}"/>
            </ac:spMkLst>
          </pc:spChg>
        </pc:sldLayoutChg>
      </pc:sldMasterChg>
    </pc:docChg>
  </pc:docChgLst>
  <pc:docChgLst>
    <pc:chgData name="Pasquale, Denise" userId="96191729-288b-4ca4-8aed-6c5339c31a7e" providerId="ADAL" clId="{2C4E4574-3273-47DA-A8FC-B3A9DD66E8B8}"/>
    <pc:docChg chg="modSld">
      <pc:chgData name="Pasquale, Denise" userId="96191729-288b-4ca4-8aed-6c5339c31a7e" providerId="ADAL" clId="{2C4E4574-3273-47DA-A8FC-B3A9DD66E8B8}" dt="2025-05-06T08:22:15.131" v="10" actId="20577"/>
      <pc:docMkLst>
        <pc:docMk/>
      </pc:docMkLst>
      <pc:sldChg chg="modSp mod">
        <pc:chgData name="Pasquale, Denise" userId="96191729-288b-4ca4-8aed-6c5339c31a7e" providerId="ADAL" clId="{2C4E4574-3273-47DA-A8FC-B3A9DD66E8B8}" dt="2025-05-05T13:25:45.890" v="5" actId="114"/>
        <pc:sldMkLst>
          <pc:docMk/>
          <pc:sldMk cId="1836487732" sldId="414"/>
        </pc:sldMkLst>
        <pc:spChg chg="mod">
          <ac:chgData name="Pasquale, Denise" userId="96191729-288b-4ca4-8aed-6c5339c31a7e" providerId="ADAL" clId="{2C4E4574-3273-47DA-A8FC-B3A9DD66E8B8}" dt="2025-05-05T13:25:45.890" v="5" actId="114"/>
          <ac:spMkLst>
            <pc:docMk/>
            <pc:sldMk cId="1836487732" sldId="414"/>
            <ac:spMk id="3" creationId="{161243AE-FDC1-B458-E83F-E768401721F2}"/>
          </ac:spMkLst>
        </pc:spChg>
      </pc:sldChg>
      <pc:sldChg chg="modSp mod">
        <pc:chgData name="Pasquale, Denise" userId="96191729-288b-4ca4-8aed-6c5339c31a7e" providerId="ADAL" clId="{2C4E4574-3273-47DA-A8FC-B3A9DD66E8B8}" dt="2025-05-06T08:22:15.131" v="10" actId="20577"/>
        <pc:sldMkLst>
          <pc:docMk/>
          <pc:sldMk cId="3890700706" sldId="425"/>
        </pc:sldMkLst>
        <pc:graphicFrameChg chg="modGraphic">
          <ac:chgData name="Pasquale, Denise" userId="96191729-288b-4ca4-8aed-6c5339c31a7e" providerId="ADAL" clId="{2C4E4574-3273-47DA-A8FC-B3A9DD66E8B8}" dt="2025-05-06T08:22:15.131" v="10" actId="20577"/>
          <ac:graphicFrameMkLst>
            <pc:docMk/>
            <pc:sldMk cId="3890700706" sldId="425"/>
            <ac:graphicFrameMk id="4" creationId="{CDEC67C4-4787-BB80-6216-66240D2E4570}"/>
          </ac:graphicFrameMkLst>
        </pc:graphicFrameChg>
      </pc:sldChg>
    </pc:docChg>
  </pc:docChgLst>
  <pc:docChgLst>
    <pc:chgData name="Pasquale, Denise" userId="96191729-288b-4ca4-8aed-6c5339c31a7e" providerId="ADAL" clId="{C3CCA611-5DB6-45BE-A289-B775EC214447}"/>
    <pc:docChg chg="custSel modSld">
      <pc:chgData name="Pasquale, Denise" userId="96191729-288b-4ca4-8aed-6c5339c31a7e" providerId="ADAL" clId="{C3CCA611-5DB6-45BE-A289-B775EC214447}" dt="2025-01-16T13:36:17.340" v="57" actId="2711"/>
      <pc:docMkLst>
        <pc:docMk/>
      </pc:docMkLst>
      <pc:sldChg chg="addSp modSp mod">
        <pc:chgData name="Pasquale, Denise" userId="96191729-288b-4ca4-8aed-6c5339c31a7e" providerId="ADAL" clId="{C3CCA611-5DB6-45BE-A289-B775EC214447}" dt="2025-01-16T13:36:17.340" v="57" actId="2711"/>
        <pc:sldMkLst>
          <pc:docMk/>
          <pc:sldMk cId="3718718498" sldId="4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329A6-3E7A-2E44-89CC-E308FFBCCF4D}" type="slidenum">
              <a:rPr lang="de-DE" smtClean="0"/>
              <a:t>2</a:t>
            </a:fld>
            <a:endParaRPr lang="de-DE"/>
          </a:p>
        </p:txBody>
      </p:sp>
    </p:spTree>
    <p:extLst>
      <p:ext uri="{BB962C8B-B14F-4D97-AF65-F5344CB8AC3E}">
        <p14:creationId xmlns:p14="http://schemas.microsoft.com/office/powerpoint/2010/main" val="113565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www.quebin.de/" TargetMode="Externa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Arial" panose="020B0604020202020204" pitchFamily="34" charset="0"/>
              </a:rPr>
              <a:t>QU</a:t>
            </a:r>
            <a:r>
              <a:rPr lang="de-DE" sz="2000" dirty="0">
                <a:latin typeface="+mj-lt"/>
                <a:cs typeface="Arial" panose="020B0604020202020204" pitchFamily="34" charset="0"/>
              </a:rPr>
              <a:t>ALITÄTS</a:t>
            </a:r>
            <a:r>
              <a:rPr lang="de-DE" sz="2000" b="1" dirty="0">
                <a:latin typeface="+mj-lt"/>
                <a:cs typeface="Arial" panose="020B0604020202020204" pitchFamily="34" charset="0"/>
              </a:rPr>
              <a:t>E</a:t>
            </a:r>
            <a:r>
              <a:rPr lang="de-DE" sz="2000" dirty="0">
                <a:latin typeface="+mj-lt"/>
                <a:cs typeface="Arial" panose="020B0604020202020204" pitchFamily="34" charset="0"/>
              </a:rPr>
              <a:t>NTWICKLUNG </a:t>
            </a:r>
            <a:r>
              <a:rPr lang="de-DE" sz="2000" b="1" dirty="0">
                <a:latin typeface="+mj-lt"/>
                <a:cs typeface="Arial" panose="020B0604020202020204" pitchFamily="34" charset="0"/>
              </a:rPr>
              <a:t>B</a:t>
            </a:r>
            <a:r>
              <a:rPr lang="de-DE" sz="2000" dirty="0">
                <a:latin typeface="+mj-lt"/>
                <a:cs typeface="Arial" panose="020B0604020202020204" pitchFamily="34" charset="0"/>
              </a:rPr>
              <a:t>INDUNGSBEZOGENER </a:t>
            </a:r>
          </a:p>
          <a:p>
            <a:r>
              <a:rPr lang="de-DE" sz="2000" b="1" dirty="0">
                <a:latin typeface="+mj-lt"/>
                <a:cs typeface="Arial" panose="020B0604020202020204" pitchFamily="34" charset="0"/>
              </a:rPr>
              <a:t>IN</a:t>
            </a:r>
            <a:r>
              <a:rPr lang="de-DE" sz="2000" dirty="0">
                <a:latin typeface="+mj-lt"/>
                <a:cs typeface="Arial" panose="020B0604020202020204" pitchFamily="34" charset="0"/>
              </a:rPr>
              <a:t>TERAKTIONEN </a:t>
            </a:r>
          </a:p>
          <a:p>
            <a:r>
              <a:rPr lang="de-DE" sz="1400" dirty="0">
                <a:latin typeface="+mj-lt"/>
                <a:cs typeface="Arial" panose="020B060402020202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C46229"/>
          </a:solidFill>
        </p:spPr>
        <p:txBody>
          <a:bodyPr wrap="square" rtlCol="0">
            <a:spAutoFit/>
          </a:bodyPr>
          <a:lstStyle/>
          <a:p>
            <a:pPr algn="ctr"/>
            <a:r>
              <a:rPr lang="de-DE" sz="5400" dirty="0">
                <a:solidFill>
                  <a:schemeClr val="bg1"/>
                </a:solidFill>
                <a:latin typeface="+mj-lt"/>
                <a:cs typeface="Calibri" panose="020F0502020204030204" pitchFamily="34" charset="0"/>
              </a:rPr>
              <a:t>Modul III</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492443"/>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Das </a:t>
            </a:r>
            <a:r>
              <a:rPr lang="de-DE" sz="2600" dirty="0" err="1">
                <a:latin typeface="Arial" panose="020B0604020202020204" pitchFamily="34" charset="0"/>
                <a:cs typeface="Arial" panose="020B0604020202020204" pitchFamily="34" charset="0"/>
              </a:rPr>
              <a:t>EiBiS</a:t>
            </a:r>
            <a:r>
              <a:rPr lang="de-DE" sz="2600" dirty="0">
                <a:latin typeface="Arial" panose="020B0604020202020204" pitchFamily="34" charset="0"/>
                <a:cs typeface="Arial" panose="020B0604020202020204" pitchFamily="34" charset="0"/>
              </a:rPr>
              <a:t>-Beobachtungsverfahren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760472" y="4686322"/>
            <a:ext cx="3646117" cy="841449"/>
          </a:xfrm>
          <a:prstGeom prst="rect">
            <a:avLst/>
          </a:prstGeom>
          <a:noFill/>
          <a:ln>
            <a:solidFill>
              <a:srgbClr val="C46229"/>
            </a:solidFill>
          </a:ln>
        </p:spPr>
        <p:txBody>
          <a:bodyPr wrap="square">
            <a:spAutoFit/>
          </a:bodyPr>
          <a:lstStyle/>
          <a:p>
            <a:pPr>
              <a:lnSpc>
                <a:spcPct val="107000"/>
              </a:lnSpc>
              <a:spcBef>
                <a:spcPts val="200"/>
              </a:spcBef>
              <a:spcAft>
                <a:spcPts val="600"/>
              </a:spcAft>
            </a:pPr>
            <a:r>
              <a:rPr lang="de-DE" sz="2400" b="1" dirty="0">
                <a:solidFill>
                  <a:srgbClr val="C46229"/>
                </a:solidFill>
                <a:effectLst/>
                <a:latin typeface="+mj-lt"/>
                <a:ea typeface="Times New Roman" panose="02020603050405020304" pitchFamily="18" charset="0"/>
                <a:cs typeface="Times New Roman" panose="02020603050405020304" pitchFamily="18" charset="0"/>
              </a:rPr>
              <a:t>MIII.2_Wissen </a:t>
            </a:r>
          </a:p>
          <a:p>
            <a:r>
              <a:rPr lang="de-DE" sz="1800" dirty="0">
                <a:effectLst/>
                <a:latin typeface="Arial" panose="020B0604020202020204" pitchFamily="34" charset="0"/>
                <a:ea typeface="Calibri" panose="020F0502020204030204" pitchFamily="34" charset="0"/>
                <a:cs typeface="Times New Roman" panose="02020603050405020304" pitchFamily="18" charset="0"/>
              </a:rPr>
              <a:t>Anwendung des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EiBiS</a:t>
            </a:r>
            <a:r>
              <a:rPr lang="de-DE" sz="1800" dirty="0">
                <a:effectLst/>
                <a:latin typeface="Arial" panose="020B0604020202020204" pitchFamily="34" charset="0"/>
                <a:ea typeface="Calibri" panose="020F0502020204030204" pitchFamily="34" charset="0"/>
                <a:cs typeface="Times New Roman" panose="02020603050405020304" pitchFamily="18" charset="0"/>
              </a:rPr>
              <a:t>-Bogens</a:t>
            </a: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pic>
        <p:nvPicPr>
          <p:cNvPr id="16" name="Grafik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22" name="Grafik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sp>
        <p:nvSpPr>
          <p:cNvPr id="11" name="Textfeld 10">
            <a:extLst>
              <a:ext uri="{FF2B5EF4-FFF2-40B4-BE49-F238E27FC236}">
                <a16:creationId xmlns:a16="http://schemas.microsoft.com/office/drawing/2014/main" id="{718BFD98-F83B-43B1-8116-B337672CAEEA}"/>
              </a:ext>
            </a:extLst>
          </p:cNvPr>
          <p:cNvSpPr txBox="1"/>
          <p:nvPr userDrawn="1"/>
        </p:nvSpPr>
        <p:spPr>
          <a:xfrm>
            <a:off x="179986" y="5537517"/>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6"/>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Tree>
    <p:extLst>
      <p:ext uri="{BB962C8B-B14F-4D97-AF65-F5344CB8AC3E}">
        <p14:creationId xmlns:p14="http://schemas.microsoft.com/office/powerpoint/2010/main" val="1218320759"/>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4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MIII.2_Wissen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C46229"/>
          </a:solidFill>
        </p:spPr>
        <p:txBody>
          <a:bodyPr wrap="square" rtlCol="0">
            <a:spAutoFit/>
          </a:bodyPr>
          <a:lstStyle/>
          <a:p>
            <a:pPr algn="ctr"/>
            <a:r>
              <a:rPr lang="de-DE" sz="1100" dirty="0">
                <a:solidFill>
                  <a:schemeClr val="bg1"/>
                </a:solidFill>
                <a:latin typeface="+mj-lt"/>
                <a:cs typeface="Arial" panose="020B0604020202020204" pitchFamily="34" charset="0"/>
              </a:rPr>
              <a:t>Modul III</a:t>
            </a:r>
          </a:p>
        </p:txBody>
      </p:sp>
      <p:sp>
        <p:nvSpPr>
          <p:cNvPr id="25" name="Textfeld 24">
            <a:extLst>
              <a:ext uri="{FF2B5EF4-FFF2-40B4-BE49-F238E27FC236}">
                <a16:creationId xmlns:a16="http://schemas.microsoft.com/office/drawing/2014/main" id="{092825DE-3914-49D9-A916-75189A64360B}"/>
              </a:ext>
            </a:extLst>
          </p:cNvPr>
          <p:cNvSpPr txBox="1"/>
          <p:nvPr userDrawn="1"/>
        </p:nvSpPr>
        <p:spPr>
          <a:xfrm>
            <a:off x="8002149" y="6474852"/>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cxnSp>
        <p:nvCxnSpPr>
          <p:cNvPr id="2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880374" y="1156443"/>
            <a:ext cx="1098515"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749063"/>
      </p:ext>
    </p:extLst>
  </p:cSld>
  <p:clrMapOvr>
    <a:masterClrMapping/>
  </p:clrMapOvr>
  <p:extLst>
    <p:ext uri="{DCECCB84-F9BA-43D5-87BE-67443E8EF086}">
      <p15:sldGuideLst xmlns:p15="http://schemas.microsoft.com/office/powerpoint/2012/main">
        <p15:guide id="1" orient="horz" pos="4269"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484277"/>
          </a:xfrm>
          <a:prstGeom prst="rect">
            <a:avLst/>
          </a:prstGeom>
        </p:spPr>
        <p:txBody>
          <a:bodyPr/>
          <a:lstStyle>
            <a:lvl1pPr>
              <a:defRPr lang="en-US" sz="2400" b="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MIII.2_Wissen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C46229"/>
          </a:solidFill>
        </p:spPr>
        <p:txBody>
          <a:bodyPr wrap="square" rtlCol="0">
            <a:spAutoFit/>
          </a:bodyPr>
          <a:lstStyle/>
          <a:p>
            <a:pPr algn="ctr"/>
            <a:r>
              <a:rPr lang="de-DE" sz="1100" dirty="0">
                <a:solidFill>
                  <a:schemeClr val="bg1"/>
                </a:solidFill>
                <a:latin typeface="+mj-lt"/>
                <a:cs typeface="Arial" panose="020B0604020202020204" pitchFamily="34" charset="0"/>
              </a:rPr>
              <a:t>Modul III</a:t>
            </a: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cxnSp>
        <p:nvCxnSpPr>
          <p:cNvPr id="2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880374" y="1156443"/>
            <a:ext cx="1098515"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845240"/>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MIII.2_Wissen: Anwendung des </a:t>
            </a:r>
            <a:r>
              <a:rPr kumimoji="0" lang="de-DE" sz="1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EiBiS</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-Bogens</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https://www.eh-freiburg.de/quebin/materialien/  </a:t>
            </a:r>
          </a:p>
        </p:txBody>
      </p:sp>
    </p:spTree>
    <p:extLst>
      <p:ext uri="{BB962C8B-B14F-4D97-AF65-F5344CB8AC3E}">
        <p14:creationId xmlns:p14="http://schemas.microsoft.com/office/powerpoint/2010/main" val="1268669750"/>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701" r:id="rId1"/>
    <p:sldLayoutId id="2147483672"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84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0BC76338-1D08-4393-ACF3-2871BFF28484}"/>
              </a:ext>
            </a:extLst>
          </p:cNvPr>
          <p:cNvGraphicFramePr>
            <a:graphicFrameLocks noGrp="1"/>
          </p:cNvGraphicFramePr>
          <p:nvPr>
            <p:extLst>
              <p:ext uri="{D42A27DB-BD31-4B8C-83A1-F6EECF244321}">
                <p14:modId xmlns:p14="http://schemas.microsoft.com/office/powerpoint/2010/main" val="1574409444"/>
              </p:ext>
            </p:extLst>
          </p:nvPr>
        </p:nvGraphicFramePr>
        <p:xfrm>
          <a:off x="961126" y="3247441"/>
          <a:ext cx="7221747" cy="2143040"/>
        </p:xfrm>
        <a:graphic>
          <a:graphicData uri="http://schemas.openxmlformats.org/drawingml/2006/table">
            <a:tbl>
              <a:tblPr firstRow="1" firstCol="1" bandRow="1"/>
              <a:tblGrid>
                <a:gridCol w="1012336">
                  <a:extLst>
                    <a:ext uri="{9D8B030D-6E8A-4147-A177-3AD203B41FA5}">
                      <a16:colId xmlns:a16="http://schemas.microsoft.com/office/drawing/2014/main" val="4163834789"/>
                    </a:ext>
                  </a:extLst>
                </a:gridCol>
                <a:gridCol w="4845027">
                  <a:extLst>
                    <a:ext uri="{9D8B030D-6E8A-4147-A177-3AD203B41FA5}">
                      <a16:colId xmlns:a16="http://schemas.microsoft.com/office/drawing/2014/main" val="1116064158"/>
                    </a:ext>
                  </a:extLst>
                </a:gridCol>
                <a:gridCol w="1364384">
                  <a:extLst>
                    <a:ext uri="{9D8B030D-6E8A-4147-A177-3AD203B41FA5}">
                      <a16:colId xmlns:a16="http://schemas.microsoft.com/office/drawing/2014/main" val="1653221963"/>
                    </a:ext>
                  </a:extLst>
                </a:gridCol>
              </a:tblGrid>
              <a:tr h="694235">
                <a:tc>
                  <a:txBody>
                    <a:bodyPr/>
                    <a:lstStyle/>
                    <a:p>
                      <a:pPr algn="ctr">
                        <a:lnSpc>
                          <a:spcPct val="107000"/>
                        </a:lnSpc>
                        <a:spcBef>
                          <a:spcPts val="300"/>
                        </a:spcBef>
                        <a:spcAft>
                          <a:spcPts val="300"/>
                        </a:spcAft>
                      </a:pPr>
                      <a:r>
                        <a:rPr lang="de-DE"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Item</a:t>
                      </a:r>
                      <a:endParaRPr lang="de-DE"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Beobachtung</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Punktwert</a:t>
                      </a:r>
                      <a:b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‚fast nie‘ bis </a:t>
                      </a:r>
                      <a:b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 ‚fast immer‘)</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56986198"/>
                  </a:ext>
                </a:extLst>
              </a:tr>
              <a:tr h="315170">
                <a:tc gridSpan="3">
                  <a:txBody>
                    <a:bodyPr/>
                    <a:lstStyle/>
                    <a:p>
                      <a:pPr algn="l">
                        <a:lnSpc>
                          <a:spcPct val="107000"/>
                        </a:lnSpc>
                        <a:spcBef>
                          <a:spcPts val="300"/>
                        </a:spcBef>
                        <a:spcAft>
                          <a:spcPts val="300"/>
                        </a:spcAft>
                      </a:pPr>
                      <a:r>
                        <a:rPr lang="de-DE" sz="1400" i="1" dirty="0">
                          <a:effectLst/>
                          <a:latin typeface="Arial" panose="020B0604020202020204" pitchFamily="34" charset="0"/>
                          <a:ea typeface="Calibri" panose="020F0502020204030204" pitchFamily="34" charset="0"/>
                          <a:cs typeface="Times New Roman" panose="02020603050405020304" pitchFamily="18" charset="0"/>
                        </a:rPr>
                        <a:t>Skala C: Offenheit für Neues, Explorationsfreude</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de-DE"/>
                    </a:p>
                  </a:txBody>
                  <a:tcPr/>
                </a:tc>
                <a:extLst>
                  <a:ext uri="{0D108BD9-81ED-4DB2-BD59-A6C34878D82A}">
                    <a16:rowId xmlns:a16="http://schemas.microsoft.com/office/drawing/2014/main" val="2251935487"/>
                  </a:ext>
                </a:extLst>
              </a:tr>
              <a:tr h="478544">
                <a:tc>
                  <a:txBody>
                    <a:bodyPr/>
                    <a:lstStyle/>
                    <a:p>
                      <a:pPr algn="ctr">
                        <a:lnSpc>
                          <a:spcPct val="107000"/>
                        </a:lnSpc>
                        <a:spcBef>
                          <a:spcPts val="300"/>
                        </a:spcBef>
                        <a:spcAft>
                          <a:spcPts val="300"/>
                        </a:spcAft>
                      </a:pPr>
                      <a:r>
                        <a:rPr lang="de-DE" sz="1400" b="1" dirty="0">
                          <a:effectLst/>
                          <a:latin typeface="Arial" panose="020B0604020202020204" pitchFamily="34" charset="0"/>
                          <a:ea typeface="Calibri" panose="020F0502020204030204" pitchFamily="34" charset="0"/>
                          <a:cs typeface="Times New Roman" panose="02020603050405020304" pitchFamily="18" charset="0"/>
                        </a:rPr>
                        <a:t>18</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r>
                        <a:rPr lang="de-DE" sz="1400" kern="1200" dirty="0">
                          <a:solidFill>
                            <a:schemeClr val="tx1"/>
                          </a:solidFill>
                          <a:effectLst/>
                          <a:latin typeface="Arial" panose="020B0604020202020204" pitchFamily="34" charset="0"/>
                          <a:ea typeface="+mn-ea"/>
                          <a:cs typeface="Arial" panose="020B0604020202020204" pitchFamily="34" charset="0"/>
                        </a:rPr>
                        <a:t>Frederick lässt sich sehr oft leicht auf neue Spiele, Anregungen etc. ein.</a:t>
                      </a:r>
                      <a:endParaRPr lang="de-DE"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414585"/>
                  </a:ext>
                </a:extLst>
              </a:tr>
              <a:tr h="655091">
                <a:tc>
                  <a:txBody>
                    <a:bodyPr/>
                    <a:lstStyle/>
                    <a:p>
                      <a:pPr algn="ctr">
                        <a:lnSpc>
                          <a:spcPct val="107000"/>
                        </a:lnSpc>
                        <a:spcBef>
                          <a:spcPts val="300"/>
                        </a:spcBef>
                        <a:spcAft>
                          <a:spcPts val="300"/>
                        </a:spcAft>
                      </a:pPr>
                      <a:r>
                        <a:rPr lang="de-DE" sz="1400" b="1" dirty="0">
                          <a:effectLst/>
                          <a:latin typeface="Arial" panose="020B0604020202020204" pitchFamily="34" charset="0"/>
                          <a:ea typeface="Calibri" panose="020F0502020204030204" pitchFamily="34" charset="0"/>
                          <a:cs typeface="Times New Roman" panose="02020603050405020304" pitchFamily="18" charset="0"/>
                        </a:rPr>
                        <a:t>19</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r>
                        <a:rPr lang="de-DE" sz="1400" kern="1200" dirty="0">
                          <a:solidFill>
                            <a:schemeClr val="tx1"/>
                          </a:solidFill>
                          <a:effectLst/>
                          <a:latin typeface="Arial" panose="020B0604020202020204" pitchFamily="34" charset="0"/>
                          <a:ea typeface="+mn-ea"/>
                          <a:cs typeface="Arial" panose="020B0604020202020204" pitchFamily="34" charset="0"/>
                        </a:rPr>
                        <a:t>Auch zeigt er sehr oft Freude an der Kooperation mit anderen Kindern.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582068"/>
                  </a:ext>
                </a:extLst>
              </a:tr>
            </a:tbl>
          </a:graphicData>
        </a:graphic>
      </p:graphicFrame>
      <p:sp>
        <p:nvSpPr>
          <p:cNvPr id="2" name="Titel 1">
            <a:extLst>
              <a:ext uri="{FF2B5EF4-FFF2-40B4-BE49-F238E27FC236}">
                <a16:creationId xmlns:a16="http://schemas.microsoft.com/office/drawing/2014/main" id="{7684DCD7-6F30-9BA4-9779-A88BC173356B}"/>
              </a:ext>
            </a:extLst>
          </p:cNvPr>
          <p:cNvSpPr>
            <a:spLocks noGrp="1"/>
          </p:cNvSpPr>
          <p:nvPr>
            <p:ph type="title"/>
          </p:nvPr>
        </p:nvSpPr>
        <p:spPr>
          <a:xfrm>
            <a:off x="253744" y="366736"/>
            <a:ext cx="7886700" cy="716998"/>
          </a:xfrm>
        </p:spPr>
        <p:txBody>
          <a:bodyPr/>
          <a:lstStyle/>
          <a:p>
            <a:r>
              <a:rPr lang="de-DE" sz="2400" i="0" dirty="0">
                <a:solidFill>
                  <a:srgbClr val="70AD47">
                    <a:lumMod val="50000"/>
                  </a:srgbClr>
                </a:solidFill>
                <a:latin typeface="+mj-lt"/>
                <a:cs typeface="Calibri" panose="020F0502020204030204" pitchFamily="34" charset="0"/>
              </a:rPr>
              <a:t>Gemeinsame Einschätzung</a:t>
            </a:r>
            <a:br>
              <a:rPr lang="de-DE" sz="2400" i="0" dirty="0">
                <a:solidFill>
                  <a:srgbClr val="70AD47">
                    <a:lumMod val="50000"/>
                  </a:srgbClr>
                </a:solidFill>
                <a:latin typeface="+mj-lt"/>
                <a:cs typeface="Calibri" panose="020F0502020204030204" pitchFamily="34" charset="0"/>
              </a:rPr>
            </a:br>
            <a:r>
              <a:rPr lang="de-DE" sz="2400" i="0" dirty="0">
                <a:solidFill>
                  <a:srgbClr val="70AD47">
                    <a:lumMod val="50000"/>
                  </a:srgbClr>
                </a:solidFill>
                <a:latin typeface="+mj-lt"/>
                <a:cs typeface="Calibri" panose="020F0502020204030204" pitchFamily="34" charset="0"/>
              </a:rPr>
              <a:t>Frederick</a:t>
            </a:r>
            <a:r>
              <a:rPr lang="de-DE" sz="2400" i="0" dirty="0">
                <a:solidFill>
                  <a:srgbClr val="70AD47">
                    <a:lumMod val="50000"/>
                  </a:srgbClr>
                </a:solidFill>
                <a:latin typeface="+mj-lt"/>
              </a:rPr>
              <a:t> - </a:t>
            </a:r>
            <a:r>
              <a:rPr lang="de-DE" sz="2400" i="0" dirty="0">
                <a:solidFill>
                  <a:srgbClr val="70AD47">
                    <a:lumMod val="50000"/>
                  </a:srgbClr>
                </a:solidFill>
                <a:latin typeface="+mj-lt"/>
                <a:cs typeface="Calibri" panose="020F0502020204030204" pitchFamily="34" charset="0"/>
              </a:rPr>
              <a:t>S</a:t>
            </a:r>
            <a:r>
              <a:rPr lang="de-DE" sz="2400" i="0" dirty="0">
                <a:solidFill>
                  <a:srgbClr val="70AD47">
                    <a:lumMod val="50000"/>
                  </a:srgbClr>
                </a:solidFill>
                <a:latin typeface="+mj-lt"/>
              </a:rPr>
              <a:t>kala C</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3" name="Textfeld 13">
            <a:extLst>
              <a:ext uri="{FF2B5EF4-FFF2-40B4-BE49-F238E27FC236}">
                <a16:creationId xmlns:a16="http://schemas.microsoft.com/office/drawing/2014/main" id="{A9AC1114-60FC-C88F-26B4-F99BBAB7D8ED}"/>
              </a:ext>
            </a:extLst>
          </p:cNvPr>
          <p:cNvSpPr txBox="1"/>
          <p:nvPr/>
        </p:nvSpPr>
        <p:spPr>
          <a:xfrm>
            <a:off x="454539" y="1467519"/>
            <a:ext cx="8172625" cy="1785104"/>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600" dirty="0">
              <a:effectLst/>
              <a:latin typeface="Arial" panose="020B0604020202020204" pitchFamily="34" charset="0"/>
              <a:cs typeface="Arial" panose="020B0604020202020204" pitchFamily="34" charset="0"/>
            </a:endParaRPr>
          </a:p>
          <a:p>
            <a:r>
              <a:rPr lang="de-DE" sz="1600" dirty="0">
                <a:effectLst/>
                <a:latin typeface="Arial" panose="020B0604020202020204" pitchFamily="34" charset="0"/>
                <a:cs typeface="Arial" panose="020B0604020202020204" pitchFamily="34" charset="0"/>
              </a:rPr>
              <a:t>Bitte schätzen Sie das Verhalten von Frederick auf Grundlage der Beobachtung </a:t>
            </a:r>
            <a:r>
              <a:rPr lang="de-DE" sz="1600" dirty="0">
                <a:latin typeface="Arial" panose="020B0604020202020204" pitchFamily="34" charset="0"/>
                <a:cs typeface="Arial" panose="020B0604020202020204" pitchFamily="34" charset="0"/>
              </a:rPr>
              <a:t>seiner Bezugsfachkraft in den letzten vier Wochen ein. </a:t>
            </a:r>
            <a:endParaRPr lang="de-DE" sz="1050" dirty="0">
              <a:effectLst/>
              <a:latin typeface="Arial" panose="020B0604020202020204" pitchFamily="34" charset="0"/>
              <a:cs typeface="Arial" panose="020B0604020202020204" pitchFamily="34" charset="0"/>
            </a:endParaRPr>
          </a:p>
          <a:p>
            <a:endParaRPr lang="de-DE" sz="5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	</a:t>
            </a:r>
          </a:p>
          <a:p>
            <a:pPr algn="ctr"/>
            <a:r>
              <a:rPr lang="de-DE" sz="1600" b="1" dirty="0">
                <a:latin typeface="Arial" panose="020B0604020202020204" pitchFamily="34" charset="0"/>
                <a:cs typeface="Arial" panose="020B0604020202020204" pitchFamily="34" charset="0"/>
              </a:rPr>
              <a:t>0</a:t>
            </a:r>
            <a:r>
              <a:rPr lang="de-DE" sz="1600" dirty="0">
                <a:latin typeface="Arial" panose="020B0604020202020204" pitchFamily="34" charset="0"/>
                <a:cs typeface="Arial" panose="020B0604020202020204" pitchFamily="34" charset="0"/>
              </a:rPr>
              <a:t> =</a:t>
            </a:r>
            <a:r>
              <a:rPr lang="de-DE" sz="1600" b="1" dirty="0">
                <a:effectLst/>
                <a:latin typeface="Arial" panose="020B0604020202020204" pitchFamily="34" charset="0"/>
                <a:cs typeface="Arial" panose="020B0604020202020204" pitchFamily="34" charset="0"/>
              </a:rPr>
              <a:t> fast nie; 1 = sehr selten; 2 = selten; 3 = oft; 4 = sehr oft, 5 = fast immer</a:t>
            </a:r>
            <a:endParaRPr lang="de-DE" sz="1600" dirty="0">
              <a:latin typeface="Arial" panose="020B0604020202020204" pitchFamily="34" charset="0"/>
              <a:cs typeface="Arial" panose="020B0604020202020204" pitchFamily="34" charset="0"/>
            </a:endParaRPr>
          </a:p>
          <a:p>
            <a:endParaRPr lang="de-DE" sz="900" dirty="0">
              <a:effectLst/>
              <a:latin typeface="Arial" panose="020B0604020202020204" pitchFamily="34" charset="0"/>
              <a:cs typeface="Arial" panose="020B0604020202020204" pitchFamily="34" charset="0"/>
            </a:endParaRPr>
          </a:p>
          <a:p>
            <a:r>
              <a:rPr lang="de-DE" sz="1600" b="1"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2315F28-C80C-B42F-DCA8-215AA027D1C0}"/>
              </a:ext>
            </a:extLst>
          </p:cNvPr>
          <p:cNvSpPr txBox="1"/>
          <p:nvPr/>
        </p:nvSpPr>
        <p:spPr>
          <a:xfrm>
            <a:off x="8008373" y="640398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7</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98F9E453-AEB8-C30B-8D13-FCC7E8002822}"/>
              </a:ext>
            </a:extLst>
          </p:cNvPr>
          <p:cNvSpPr txBox="1"/>
          <p:nvPr/>
        </p:nvSpPr>
        <p:spPr>
          <a:xfrm>
            <a:off x="7354915" y="4280410"/>
            <a:ext cx="501262" cy="646331"/>
          </a:xfrm>
          <a:prstGeom prst="rect">
            <a:avLst/>
          </a:prstGeom>
          <a:noFill/>
        </p:spPr>
        <p:txBody>
          <a:bodyPr wrap="square" rtlCol="0">
            <a:spAutoFit/>
          </a:bodyPr>
          <a:lstStyle/>
          <a:p>
            <a:r>
              <a:rPr lang="de-DE" b="1" dirty="0">
                <a:solidFill>
                  <a:srgbClr val="3E5A2D"/>
                </a:solidFill>
                <a:latin typeface="Tempus Sans ITC" panose="04020404030D07020202" pitchFamily="82" charset="0"/>
                <a:ea typeface="Calibri" panose="020F0502020204030204" pitchFamily="34" charset="0"/>
                <a:cs typeface="Times New Roman" panose="02020603050405020304" pitchFamily="18" charset="0"/>
              </a:rPr>
              <a:t>4</a:t>
            </a:r>
            <a:endPar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endParaRPr>
          </a:p>
          <a:p>
            <a:endParaRPr lang="de-DE" dirty="0"/>
          </a:p>
        </p:txBody>
      </p:sp>
      <p:sp>
        <p:nvSpPr>
          <p:cNvPr id="11" name="Textfeld 10">
            <a:extLst>
              <a:ext uri="{FF2B5EF4-FFF2-40B4-BE49-F238E27FC236}">
                <a16:creationId xmlns:a16="http://schemas.microsoft.com/office/drawing/2014/main" id="{2C87A69D-E8CF-5722-21B9-F6FF11BAC5F2}"/>
              </a:ext>
            </a:extLst>
          </p:cNvPr>
          <p:cNvSpPr txBox="1"/>
          <p:nvPr/>
        </p:nvSpPr>
        <p:spPr>
          <a:xfrm>
            <a:off x="7354915" y="4881696"/>
            <a:ext cx="501262" cy="646331"/>
          </a:xfrm>
          <a:prstGeom prst="rect">
            <a:avLst/>
          </a:prstGeom>
          <a:noFill/>
        </p:spPr>
        <p:txBody>
          <a:bodyPr wrap="square" rtlCol="0">
            <a:spAutoFit/>
          </a:bodyPr>
          <a:lstStyle/>
          <a:p>
            <a:r>
              <a:rPr lang="de-DE" b="1" dirty="0">
                <a:solidFill>
                  <a:srgbClr val="3E5A2D"/>
                </a:solidFill>
                <a:latin typeface="Tempus Sans ITC" panose="04020404030D07020202" pitchFamily="82" charset="0"/>
                <a:ea typeface="Calibri" panose="020F0502020204030204" pitchFamily="34" charset="0"/>
                <a:cs typeface="Times New Roman" panose="02020603050405020304" pitchFamily="18" charset="0"/>
              </a:rPr>
              <a:t>4</a:t>
            </a:r>
            <a:endPar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72368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CDEC67C4-4787-BB80-6216-66240D2E4570}"/>
              </a:ext>
            </a:extLst>
          </p:cNvPr>
          <p:cNvGraphicFramePr>
            <a:graphicFrameLocks noGrp="1"/>
          </p:cNvGraphicFramePr>
          <p:nvPr>
            <p:extLst>
              <p:ext uri="{D42A27DB-BD31-4B8C-83A1-F6EECF244321}">
                <p14:modId xmlns:p14="http://schemas.microsoft.com/office/powerpoint/2010/main" val="2389916791"/>
              </p:ext>
            </p:extLst>
          </p:nvPr>
        </p:nvGraphicFramePr>
        <p:xfrm>
          <a:off x="961126" y="3252623"/>
          <a:ext cx="7221747" cy="2156223"/>
        </p:xfrm>
        <a:graphic>
          <a:graphicData uri="http://schemas.openxmlformats.org/drawingml/2006/table">
            <a:tbl>
              <a:tblPr firstRow="1" firstCol="1" bandRow="1"/>
              <a:tblGrid>
                <a:gridCol w="1012336">
                  <a:extLst>
                    <a:ext uri="{9D8B030D-6E8A-4147-A177-3AD203B41FA5}">
                      <a16:colId xmlns:a16="http://schemas.microsoft.com/office/drawing/2014/main" val="4163834789"/>
                    </a:ext>
                  </a:extLst>
                </a:gridCol>
                <a:gridCol w="4845027">
                  <a:extLst>
                    <a:ext uri="{9D8B030D-6E8A-4147-A177-3AD203B41FA5}">
                      <a16:colId xmlns:a16="http://schemas.microsoft.com/office/drawing/2014/main" val="1116064158"/>
                    </a:ext>
                  </a:extLst>
                </a:gridCol>
                <a:gridCol w="1364384">
                  <a:extLst>
                    <a:ext uri="{9D8B030D-6E8A-4147-A177-3AD203B41FA5}">
                      <a16:colId xmlns:a16="http://schemas.microsoft.com/office/drawing/2014/main" val="1653221963"/>
                    </a:ext>
                  </a:extLst>
                </a:gridCol>
              </a:tblGrid>
              <a:tr h="694235">
                <a:tc>
                  <a:txBody>
                    <a:bodyPr/>
                    <a:lstStyle/>
                    <a:p>
                      <a:pPr algn="ctr">
                        <a:lnSpc>
                          <a:spcPct val="107000"/>
                        </a:lnSpc>
                        <a:spcBef>
                          <a:spcPts val="300"/>
                        </a:spcBef>
                        <a:spcAft>
                          <a:spcPts val="300"/>
                        </a:spcAft>
                      </a:pPr>
                      <a:r>
                        <a:rPr lang="de-DE"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Item</a:t>
                      </a:r>
                      <a:endParaRPr lang="de-DE"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Beobachtung</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Punktwert</a:t>
                      </a:r>
                      <a:b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‚fast nie‘ bis </a:t>
                      </a:r>
                      <a:b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 ‚fast immer‘)</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56986198"/>
                  </a:ext>
                </a:extLst>
              </a:tr>
              <a:tr h="315170">
                <a:tc gridSpan="3">
                  <a:txBody>
                    <a:bodyPr/>
                    <a:lstStyle/>
                    <a:p>
                      <a:pPr algn="l">
                        <a:lnSpc>
                          <a:spcPct val="107000"/>
                        </a:lnSpc>
                        <a:spcBef>
                          <a:spcPts val="300"/>
                        </a:spcBef>
                        <a:spcAft>
                          <a:spcPts val="300"/>
                        </a:spcAft>
                      </a:pPr>
                      <a:r>
                        <a:rPr lang="de-DE" sz="1400" i="1" dirty="0">
                          <a:effectLst/>
                          <a:latin typeface="Arial" panose="020B0604020202020204" pitchFamily="34" charset="0"/>
                          <a:ea typeface="Calibri" panose="020F0502020204030204" pitchFamily="34" charset="0"/>
                          <a:cs typeface="Times New Roman" panose="02020603050405020304" pitchFamily="18" charset="0"/>
                        </a:rPr>
                        <a:t>Skala D: Emotionsregulation und Emotionsausdruck</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de-DE"/>
                    </a:p>
                  </a:txBody>
                  <a:tcPr/>
                </a:tc>
                <a:extLst>
                  <a:ext uri="{0D108BD9-81ED-4DB2-BD59-A6C34878D82A}">
                    <a16:rowId xmlns:a16="http://schemas.microsoft.com/office/drawing/2014/main" val="2251935487"/>
                  </a:ext>
                </a:extLst>
              </a:tr>
              <a:tr h="478544">
                <a:tc>
                  <a:txBody>
                    <a:bodyPr/>
                    <a:lstStyle/>
                    <a:p>
                      <a:pPr algn="ctr">
                        <a:lnSpc>
                          <a:spcPct val="107000"/>
                        </a:lnSpc>
                        <a:spcBef>
                          <a:spcPts val="300"/>
                        </a:spcBef>
                        <a:spcAft>
                          <a:spcPts val="300"/>
                        </a:spcAft>
                      </a:pPr>
                      <a:r>
                        <a:rPr lang="de-DE" sz="1400" b="1" dirty="0">
                          <a:effectLst/>
                          <a:latin typeface="Arial" panose="020B0604020202020204" pitchFamily="34" charset="0"/>
                          <a:ea typeface="Calibri" panose="020F0502020204030204" pitchFamily="34" charset="0"/>
                          <a:cs typeface="Times New Roman" panose="02020603050405020304" pitchFamily="18" charset="0"/>
                        </a:rPr>
                        <a:t>31</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de-DE" sz="1400" dirty="0">
                          <a:effectLst/>
                          <a:latin typeface="Arial" panose="020B0604020202020204" pitchFamily="34" charset="0"/>
                          <a:ea typeface="Calibri" panose="020F0502020204030204" pitchFamily="34" charset="0"/>
                          <a:cs typeface="Arial" panose="020B0604020202020204" pitchFamily="34" charset="0"/>
                        </a:rPr>
                        <a:t>Frederick lässt sich nur schwer und selten beruhigen und trösten.</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414585"/>
                  </a:ext>
                </a:extLst>
              </a:tr>
              <a:tr h="655091">
                <a:tc>
                  <a:txBody>
                    <a:bodyPr/>
                    <a:lstStyle/>
                    <a:p>
                      <a:pPr algn="ctr">
                        <a:lnSpc>
                          <a:spcPct val="107000"/>
                        </a:lnSpc>
                        <a:spcBef>
                          <a:spcPts val="300"/>
                        </a:spcBef>
                        <a:spcAft>
                          <a:spcPts val="300"/>
                        </a:spcAft>
                      </a:pPr>
                      <a:r>
                        <a:rPr lang="de-DE" sz="1400" b="1" dirty="0">
                          <a:effectLst/>
                          <a:latin typeface="Arial" panose="020B0604020202020204" pitchFamily="34" charset="0"/>
                          <a:ea typeface="Calibri" panose="020F0502020204030204" pitchFamily="34" charset="0"/>
                          <a:cs typeface="Times New Roman" panose="02020603050405020304" pitchFamily="18" charset="0"/>
                        </a:rPr>
                        <a:t>32</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r>
                        <a:rPr lang="de-DE" sz="1400" kern="1200" dirty="0">
                          <a:solidFill>
                            <a:schemeClr val="tx1"/>
                          </a:solidFill>
                          <a:effectLst/>
                          <a:latin typeface="Arial" panose="020B0604020202020204" pitchFamily="34" charset="0"/>
                          <a:ea typeface="+mn-ea"/>
                          <a:cs typeface="Arial" panose="020B0604020202020204" pitchFamily="34" charset="0"/>
                        </a:rPr>
                        <a:t>Wenn er traurig oder aufgeregt ist, </a:t>
                      </a:r>
                      <a:br>
                        <a:rPr lang="de-DE" sz="1400" kern="1200" dirty="0">
                          <a:solidFill>
                            <a:schemeClr val="tx1"/>
                          </a:solidFill>
                          <a:effectLst/>
                          <a:latin typeface="Arial" panose="020B0604020202020204" pitchFamily="34" charset="0"/>
                          <a:ea typeface="+mn-ea"/>
                          <a:cs typeface="Arial" panose="020B0604020202020204" pitchFamily="34" charset="0"/>
                        </a:rPr>
                      </a:br>
                      <a:r>
                        <a:rPr lang="de-DE" sz="1400" kern="1200" dirty="0">
                          <a:solidFill>
                            <a:schemeClr val="tx1"/>
                          </a:solidFill>
                          <a:effectLst/>
                          <a:latin typeface="Arial" panose="020B0604020202020204" pitchFamily="34" charset="0"/>
                          <a:ea typeface="+mn-ea"/>
                          <a:cs typeface="Arial" panose="020B0604020202020204" pitchFamily="34" charset="0"/>
                        </a:rPr>
                        <a:t>nimmt er meine Versuche der Ko-Regulation nur in manchen Situationen an.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582068"/>
                  </a:ext>
                </a:extLst>
              </a:tr>
            </a:tbl>
          </a:graphicData>
        </a:graphic>
      </p:graphicFrame>
      <p:sp>
        <p:nvSpPr>
          <p:cNvPr id="2" name="Titel 1">
            <a:extLst>
              <a:ext uri="{FF2B5EF4-FFF2-40B4-BE49-F238E27FC236}">
                <a16:creationId xmlns:a16="http://schemas.microsoft.com/office/drawing/2014/main" id="{7684DCD7-6F30-9BA4-9779-A88BC173356B}"/>
              </a:ext>
            </a:extLst>
          </p:cNvPr>
          <p:cNvSpPr>
            <a:spLocks noGrp="1"/>
          </p:cNvSpPr>
          <p:nvPr>
            <p:ph type="title"/>
          </p:nvPr>
        </p:nvSpPr>
        <p:spPr>
          <a:xfrm>
            <a:off x="253744" y="366736"/>
            <a:ext cx="7886700" cy="716998"/>
          </a:xfrm>
        </p:spPr>
        <p:txBody>
          <a:bodyPr/>
          <a:lstStyle/>
          <a:p>
            <a:r>
              <a:rPr lang="de-DE" sz="2400" i="0" dirty="0">
                <a:solidFill>
                  <a:srgbClr val="70AD47">
                    <a:lumMod val="50000"/>
                  </a:srgbClr>
                </a:solidFill>
                <a:latin typeface="+mj-lt"/>
                <a:cs typeface="Calibri" panose="020F0502020204030204" pitchFamily="34" charset="0"/>
              </a:rPr>
              <a:t>Gemeinsame Einschätzung</a:t>
            </a:r>
            <a:br>
              <a:rPr lang="de-DE" sz="2400" i="0" dirty="0">
                <a:solidFill>
                  <a:srgbClr val="70AD47">
                    <a:lumMod val="50000"/>
                  </a:srgbClr>
                </a:solidFill>
                <a:latin typeface="+mj-lt"/>
                <a:cs typeface="Calibri" panose="020F0502020204030204" pitchFamily="34" charset="0"/>
              </a:rPr>
            </a:br>
            <a:r>
              <a:rPr lang="de-DE" sz="2400" i="0" dirty="0">
                <a:solidFill>
                  <a:srgbClr val="70AD47">
                    <a:lumMod val="50000"/>
                  </a:srgbClr>
                </a:solidFill>
                <a:latin typeface="+mj-lt"/>
                <a:cs typeface="Calibri" panose="020F0502020204030204" pitchFamily="34" charset="0"/>
              </a:rPr>
              <a:t>Frederick</a:t>
            </a:r>
            <a:r>
              <a:rPr lang="de-DE" sz="2400" i="0" dirty="0">
                <a:solidFill>
                  <a:srgbClr val="70AD47">
                    <a:lumMod val="50000"/>
                  </a:srgbClr>
                </a:solidFill>
                <a:latin typeface="+mj-lt"/>
              </a:rPr>
              <a:t> - </a:t>
            </a:r>
            <a:r>
              <a:rPr lang="de-DE" sz="2400" i="0" dirty="0">
                <a:solidFill>
                  <a:srgbClr val="70AD47">
                    <a:lumMod val="50000"/>
                  </a:srgbClr>
                </a:solidFill>
                <a:latin typeface="+mj-lt"/>
                <a:cs typeface="Calibri" panose="020F0502020204030204" pitchFamily="34" charset="0"/>
              </a:rPr>
              <a:t>S</a:t>
            </a:r>
            <a:r>
              <a:rPr lang="de-DE" sz="2400" i="0" dirty="0">
                <a:solidFill>
                  <a:srgbClr val="70AD47">
                    <a:lumMod val="50000"/>
                  </a:srgbClr>
                </a:solidFill>
                <a:latin typeface="+mj-lt"/>
              </a:rPr>
              <a:t>kala D</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3" name="Textfeld 13">
            <a:extLst>
              <a:ext uri="{FF2B5EF4-FFF2-40B4-BE49-F238E27FC236}">
                <a16:creationId xmlns:a16="http://schemas.microsoft.com/office/drawing/2014/main" id="{A9AC1114-60FC-C88F-26B4-F99BBAB7D8ED}"/>
              </a:ext>
            </a:extLst>
          </p:cNvPr>
          <p:cNvSpPr txBox="1"/>
          <p:nvPr/>
        </p:nvSpPr>
        <p:spPr>
          <a:xfrm>
            <a:off x="454539" y="1467519"/>
            <a:ext cx="8172625" cy="1785104"/>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600" dirty="0">
              <a:effectLst/>
              <a:latin typeface="Arial" panose="020B0604020202020204" pitchFamily="34" charset="0"/>
              <a:cs typeface="Arial" panose="020B0604020202020204" pitchFamily="34" charset="0"/>
            </a:endParaRPr>
          </a:p>
          <a:p>
            <a:r>
              <a:rPr lang="de-DE" sz="1600" dirty="0">
                <a:effectLst/>
                <a:latin typeface="Arial" panose="020B0604020202020204" pitchFamily="34" charset="0"/>
                <a:cs typeface="Arial" panose="020B0604020202020204" pitchFamily="34" charset="0"/>
              </a:rPr>
              <a:t>Bitte schätzen Sie das Verhalten von Frederick auf Grundlage der Beobachtung </a:t>
            </a:r>
            <a:r>
              <a:rPr lang="de-DE" sz="1600" dirty="0">
                <a:latin typeface="Arial" panose="020B0604020202020204" pitchFamily="34" charset="0"/>
                <a:cs typeface="Arial" panose="020B0604020202020204" pitchFamily="34" charset="0"/>
              </a:rPr>
              <a:t>seiner Bezugsfachkraft in den letzten vier Wochen ein. </a:t>
            </a:r>
            <a:endParaRPr lang="de-DE" sz="1050" dirty="0">
              <a:effectLst/>
              <a:latin typeface="Arial" panose="020B0604020202020204" pitchFamily="34" charset="0"/>
              <a:cs typeface="Arial" panose="020B0604020202020204" pitchFamily="34" charset="0"/>
            </a:endParaRPr>
          </a:p>
          <a:p>
            <a:endParaRPr lang="de-DE" sz="5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	</a:t>
            </a:r>
          </a:p>
          <a:p>
            <a:pPr algn="ctr"/>
            <a:r>
              <a:rPr lang="de-DE" sz="1600" b="1" dirty="0">
                <a:latin typeface="Arial" panose="020B0604020202020204" pitchFamily="34" charset="0"/>
                <a:cs typeface="Arial" panose="020B0604020202020204" pitchFamily="34" charset="0"/>
              </a:rPr>
              <a:t>0</a:t>
            </a:r>
            <a:r>
              <a:rPr lang="de-DE" sz="1600" dirty="0">
                <a:latin typeface="Arial" panose="020B0604020202020204" pitchFamily="34" charset="0"/>
                <a:cs typeface="Arial" panose="020B0604020202020204" pitchFamily="34" charset="0"/>
              </a:rPr>
              <a:t> =</a:t>
            </a:r>
            <a:r>
              <a:rPr lang="de-DE" sz="1600" b="1" dirty="0">
                <a:effectLst/>
                <a:latin typeface="Arial" panose="020B0604020202020204" pitchFamily="34" charset="0"/>
                <a:cs typeface="Arial" panose="020B0604020202020204" pitchFamily="34" charset="0"/>
              </a:rPr>
              <a:t> fast nie; 1 = sehr selten; 2 = selten; 3 = oft; 4 = sehr oft, 5 = fast immer</a:t>
            </a:r>
            <a:endParaRPr lang="de-DE" sz="1600" dirty="0">
              <a:latin typeface="Arial" panose="020B0604020202020204" pitchFamily="34" charset="0"/>
              <a:cs typeface="Arial" panose="020B0604020202020204" pitchFamily="34" charset="0"/>
            </a:endParaRPr>
          </a:p>
          <a:p>
            <a:endParaRPr lang="de-DE" sz="900" dirty="0">
              <a:effectLst/>
              <a:latin typeface="Arial" panose="020B0604020202020204" pitchFamily="34" charset="0"/>
              <a:cs typeface="Arial" panose="020B0604020202020204" pitchFamily="34" charset="0"/>
            </a:endParaRPr>
          </a:p>
          <a:p>
            <a:r>
              <a:rPr lang="de-DE" sz="1600" b="1"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2315F28-C80C-B42F-DCA8-215AA027D1C0}"/>
              </a:ext>
            </a:extLst>
          </p:cNvPr>
          <p:cNvSpPr txBox="1"/>
          <p:nvPr/>
        </p:nvSpPr>
        <p:spPr>
          <a:xfrm>
            <a:off x="8008373" y="640398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a:t>
            </a:r>
            <a:r>
              <a:rPr lang="de-DE" sz="1200" dirty="0">
                <a:solidFill>
                  <a:schemeClr val="bg1"/>
                </a:solidFill>
                <a:latin typeface="+mj-lt"/>
                <a:ea typeface="Times New Roman" panose="02020603050405020304" pitchFamily="18" charset="0"/>
                <a:cs typeface="Arial" panose="020B0604020202020204" pitchFamily="34" charset="0"/>
              </a:rPr>
              <a:t>8</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98F9E453-AEB8-C30B-8D13-FCC7E8002822}"/>
              </a:ext>
            </a:extLst>
          </p:cNvPr>
          <p:cNvSpPr txBox="1"/>
          <p:nvPr/>
        </p:nvSpPr>
        <p:spPr>
          <a:xfrm>
            <a:off x="7326487" y="4304443"/>
            <a:ext cx="501262" cy="646331"/>
          </a:xfrm>
          <a:prstGeom prst="rect">
            <a:avLst/>
          </a:prstGeom>
          <a:noFill/>
        </p:spPr>
        <p:txBody>
          <a:bodyPr wrap="square" rtlCol="0">
            <a:spAutoFit/>
          </a:bodyPr>
          <a:lstStyle/>
          <a:p>
            <a:r>
              <a:rPr lang="de-DE" b="1" dirty="0">
                <a:solidFill>
                  <a:srgbClr val="3E5A2D"/>
                </a:solidFill>
                <a:latin typeface="Tempus Sans ITC" panose="04020404030D07020202" pitchFamily="82" charset="0"/>
                <a:ea typeface="Calibri" panose="020F0502020204030204" pitchFamily="34" charset="0"/>
                <a:cs typeface="Times New Roman" panose="02020603050405020304" pitchFamily="18" charset="0"/>
              </a:rPr>
              <a:t>2</a:t>
            </a:r>
            <a:endPar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endParaRPr>
          </a:p>
          <a:p>
            <a:endParaRPr lang="de-DE" dirty="0"/>
          </a:p>
        </p:txBody>
      </p:sp>
      <p:sp>
        <p:nvSpPr>
          <p:cNvPr id="11" name="Textfeld 10">
            <a:extLst>
              <a:ext uri="{FF2B5EF4-FFF2-40B4-BE49-F238E27FC236}">
                <a16:creationId xmlns:a16="http://schemas.microsoft.com/office/drawing/2014/main" id="{2C87A69D-E8CF-5722-21B9-F6FF11BAC5F2}"/>
              </a:ext>
            </a:extLst>
          </p:cNvPr>
          <p:cNvSpPr txBox="1"/>
          <p:nvPr/>
        </p:nvSpPr>
        <p:spPr>
          <a:xfrm>
            <a:off x="7337776" y="4879641"/>
            <a:ext cx="501262" cy="646331"/>
          </a:xfrm>
          <a:prstGeom prst="rect">
            <a:avLst/>
          </a:prstGeom>
          <a:noFill/>
        </p:spPr>
        <p:txBody>
          <a:bodyPr wrap="square" rtlCol="0">
            <a:spAutoFit/>
          </a:bodyPr>
          <a:lstStyle/>
          <a:p>
            <a:r>
              <a:rPr lang="de-DE" b="1" dirty="0">
                <a:solidFill>
                  <a:srgbClr val="3E5A2D"/>
                </a:solidFill>
                <a:latin typeface="Tempus Sans ITC" panose="04020404030D07020202" pitchFamily="82" charset="0"/>
                <a:ea typeface="Calibri" panose="020F0502020204030204" pitchFamily="34" charset="0"/>
                <a:cs typeface="Times New Roman" panose="02020603050405020304" pitchFamily="18" charset="0"/>
              </a:rPr>
              <a:t>2</a:t>
            </a:r>
            <a:endPar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8907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166F9-7ADD-4995-9287-CAFB2A258F73}"/>
              </a:ext>
            </a:extLst>
          </p:cNvPr>
          <p:cNvSpPr>
            <a:spLocks noGrp="1"/>
          </p:cNvSpPr>
          <p:nvPr>
            <p:ph type="title"/>
          </p:nvPr>
        </p:nvSpPr>
        <p:spPr/>
        <p:txBody>
          <a:bodyPr/>
          <a:lstStyle/>
          <a:p>
            <a:r>
              <a:rPr lang="de-DE" altLang="de-DE" b="0" dirty="0">
                <a:solidFill>
                  <a:schemeClr val="accent6">
                    <a:lumMod val="50000"/>
                  </a:schemeClr>
                </a:solidFill>
                <a:ea typeface="+mn-ea"/>
                <a:cs typeface="Calibri" panose="020F0502020204030204" pitchFamily="34" charset="0"/>
              </a:rPr>
              <a:t>Literatur</a:t>
            </a:r>
            <a:endParaRPr lang="de-DE" b="0" dirty="0"/>
          </a:p>
        </p:txBody>
      </p:sp>
      <p:sp>
        <p:nvSpPr>
          <p:cNvPr id="3" name="Inhaltsplatzhalter 2">
            <a:extLst>
              <a:ext uri="{FF2B5EF4-FFF2-40B4-BE49-F238E27FC236}">
                <a16:creationId xmlns:a16="http://schemas.microsoft.com/office/drawing/2014/main" id="{161243AE-FDC1-B458-E83F-E768401721F2}"/>
              </a:ext>
            </a:extLst>
          </p:cNvPr>
          <p:cNvSpPr>
            <a:spLocks noGrp="1"/>
          </p:cNvSpPr>
          <p:nvPr>
            <p:ph idx="1"/>
          </p:nvPr>
        </p:nvSpPr>
        <p:spPr/>
        <p:txBody>
          <a:bodyPr/>
          <a:lstStyle/>
          <a:p>
            <a:r>
              <a:rPr lang="de-DE" sz="1400" dirty="0"/>
              <a:t>Fröhlich-Gildhoff, K. &amp; </a:t>
            </a:r>
            <a:r>
              <a:rPr lang="de-DE" sz="1400" dirty="0" err="1"/>
              <a:t>Hohagen</a:t>
            </a:r>
            <a:r>
              <a:rPr lang="de-DE" sz="1400" dirty="0"/>
              <a:t>, J. (2020). </a:t>
            </a:r>
            <a:r>
              <a:rPr lang="de-DE" sz="1400" i="1" dirty="0"/>
              <a:t>Handreichung zur Einschätzung der Bindungsfähigkeit in der Kita (EiBiS). Hintergründe und Erläuterungen zum Verfahren</a:t>
            </a:r>
            <a:r>
              <a:rPr lang="de-DE" sz="1400" dirty="0"/>
              <a:t>.</a:t>
            </a:r>
            <a:r>
              <a:rPr lang="de-DE" sz="1400" i="1" dirty="0"/>
              <a:t> </a:t>
            </a:r>
            <a:r>
              <a:rPr lang="de-DE" sz="1400" dirty="0"/>
              <a:t>Schriftenreihe der Baden-Württemberg Stiftung Nr. 95. Stuttgart: Baden-Württemberg Stiftung. Verfügbar unter: </a:t>
            </a:r>
            <a:r>
              <a:rPr lang="de-DE" sz="1400" u="sng" dirty="0"/>
              <a:t>https://www.bwstiftung.de/fileadmin/bw-stiftung/Publikationen/Gesellschaft_und_Kultur/G_K_Bindungssicherheit_EiBiS_Nr._95.pdf</a:t>
            </a:r>
            <a:r>
              <a:rPr lang="de-DE" sz="1400" dirty="0"/>
              <a:t> </a:t>
            </a:r>
          </a:p>
          <a:p>
            <a:endParaRPr lang="de-DE" dirty="0"/>
          </a:p>
        </p:txBody>
      </p:sp>
    </p:spTree>
    <p:extLst>
      <p:ext uri="{BB962C8B-B14F-4D97-AF65-F5344CB8AC3E}">
        <p14:creationId xmlns:p14="http://schemas.microsoft.com/office/powerpoint/2010/main" val="18364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1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209406532"/>
              </p:ext>
            </p:extLst>
          </p:nvPr>
        </p:nvGraphicFramePr>
        <p:xfrm>
          <a:off x="992055" y="1813883"/>
          <a:ext cx="7160438" cy="2987946"/>
        </p:xfrm>
        <a:graphic>
          <a:graphicData uri="http://schemas.openxmlformats.org/drawingml/2006/table">
            <a:tbl>
              <a:tblPr firstRow="1" firstCol="1" bandRow="1">
                <a:tableStyleId>{10A1B5D5-9B99-4C35-A422-299274C87663}</a:tableStyleId>
              </a:tblPr>
              <a:tblGrid>
                <a:gridCol w="1739389">
                  <a:extLst>
                    <a:ext uri="{9D8B030D-6E8A-4147-A177-3AD203B41FA5}">
                      <a16:colId xmlns:a16="http://schemas.microsoft.com/office/drawing/2014/main" val="389966353"/>
                    </a:ext>
                  </a:extLst>
                </a:gridCol>
                <a:gridCol w="5421049">
                  <a:extLst>
                    <a:ext uri="{9D8B030D-6E8A-4147-A177-3AD203B41FA5}">
                      <a16:colId xmlns:a16="http://schemas.microsoft.com/office/drawing/2014/main" val="2974971144"/>
                    </a:ext>
                  </a:extLst>
                </a:gridCol>
              </a:tblGrid>
              <a:tr h="497991">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MIII.2_Wissen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Die Anwendung des </a:t>
                      </a:r>
                      <a:r>
                        <a:rPr lang="de-DE" sz="1400" dirty="0" err="1">
                          <a:solidFill>
                            <a:schemeClr val="bg1"/>
                          </a:solidFill>
                          <a:effectLst/>
                          <a:latin typeface="Arial" panose="020B0604020202020204" pitchFamily="34" charset="0"/>
                          <a:cs typeface="Arial" panose="020B0604020202020204" pitchFamily="34" charset="0"/>
                        </a:rPr>
                        <a:t>EiBiS</a:t>
                      </a:r>
                      <a:r>
                        <a:rPr lang="de-DE" sz="1400" dirty="0">
                          <a:solidFill>
                            <a:schemeClr val="bg1"/>
                          </a:solidFill>
                          <a:effectLst/>
                          <a:latin typeface="Arial" panose="020B0604020202020204" pitchFamily="34" charset="0"/>
                          <a:cs typeface="Arial" panose="020B0604020202020204" pitchFamily="34" charset="0"/>
                        </a:rPr>
                        <a:t>-Bogens</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extLst>
                  <a:ext uri="{0D108BD9-81ED-4DB2-BD59-A6C34878D82A}">
                    <a16:rowId xmlns:a16="http://schemas.microsoft.com/office/drawing/2014/main" val="2256489284"/>
                  </a:ext>
                </a:extLst>
              </a:tr>
              <a:tr h="497991">
                <a:tc>
                  <a:txBody>
                    <a:bodyPr/>
                    <a:lstStyle/>
                    <a:p>
                      <a:pPr algn="just">
                        <a:lnSpc>
                          <a:spcPct val="150000"/>
                        </a:lnSpc>
                        <a:spcBef>
                          <a:spcPts val="0"/>
                        </a:spcBef>
                      </a:pPr>
                      <a:r>
                        <a:rPr lang="de-DE" sz="1400" b="0" dirty="0">
                          <a:solidFill>
                            <a:schemeClr val="tx1"/>
                          </a:solidFill>
                          <a:effectLst/>
                          <a:latin typeface="Arial" panose="020B0604020202020204" pitchFamily="34" charset="0"/>
                          <a:cs typeface="Arial" panose="020B0604020202020204" pitchFamily="34" charset="0"/>
                        </a:rPr>
                        <a:t>MIII.2_Folie 1</a:t>
                      </a:r>
                      <a:endPar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solidFill>
                            <a:schemeClr val="tx1"/>
                          </a:solidFill>
                          <a:latin typeface="Arial" panose="020B0604020202020204" pitchFamily="34" charset="0"/>
                          <a:cs typeface="Arial" panose="020B0604020202020204" pitchFamily="34" charset="0"/>
                        </a:rPr>
                        <a:t>Einsatzbereich</a:t>
                      </a:r>
                    </a:p>
                  </a:txBody>
                  <a:tcPr marL="68580" marR="68580" marT="0" marB="0"/>
                </a:tc>
                <a:extLst>
                  <a:ext uri="{0D108BD9-81ED-4DB2-BD59-A6C34878D82A}">
                    <a16:rowId xmlns:a16="http://schemas.microsoft.com/office/drawing/2014/main" val="2348058337"/>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MIII.2_Folie 2</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Voraussetzungen</a:t>
                      </a:r>
                    </a:p>
                  </a:txBody>
                  <a:tcPr marL="68580" marR="68580" marT="0" marB="0"/>
                </a:tc>
                <a:extLst>
                  <a:ext uri="{0D108BD9-81ED-4DB2-BD59-A6C34878D82A}">
                    <a16:rowId xmlns:a16="http://schemas.microsoft.com/office/drawing/2014/main" val="1354982980"/>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MIII.2_Folie 3</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solidFill>
                            <a:schemeClr val="tx1"/>
                          </a:solidFill>
                          <a:latin typeface="Arial" panose="020B0604020202020204" pitchFamily="34" charset="0"/>
                          <a:cs typeface="Arial" panose="020B0604020202020204" pitchFamily="34" charset="0"/>
                        </a:rPr>
                        <a:t>Antwortoptionen </a:t>
                      </a:r>
                      <a:endParaRPr lang="de-DE" sz="1400" b="1" dirty="0">
                        <a:solidFill>
                          <a:schemeClr val="tx1"/>
                        </a:solidFill>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8416482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MIII.2_Folie 4</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solidFill>
                            <a:schemeClr val="tx1"/>
                          </a:solidFill>
                          <a:latin typeface="Arial" panose="020B0604020202020204" pitchFamily="34" charset="0"/>
                          <a:cs typeface="Arial" panose="020B0604020202020204" pitchFamily="34" charset="0"/>
                        </a:rPr>
                        <a:t>Fallvignette ‚Frederick‘</a:t>
                      </a:r>
                    </a:p>
                  </a:txBody>
                  <a:tcPr marL="68580" marR="68580" marT="0" marB="0"/>
                </a:tc>
                <a:extLst>
                  <a:ext uri="{0D108BD9-81ED-4DB2-BD59-A6C34878D82A}">
                    <a16:rowId xmlns:a16="http://schemas.microsoft.com/office/drawing/2014/main" val="221879439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MIII.2_Folien 5 - 8</a:t>
                      </a: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solidFill>
                            <a:schemeClr val="tx1"/>
                          </a:solidFill>
                          <a:latin typeface="Arial" panose="020B0604020202020204" pitchFamily="34" charset="0"/>
                          <a:cs typeface="Arial" panose="020B0604020202020204" pitchFamily="34" charset="0"/>
                        </a:rPr>
                        <a:t>Gemeinsame </a:t>
                      </a:r>
                      <a:r>
                        <a:rPr lang="de-DE" sz="1400" dirty="0" err="1">
                          <a:solidFill>
                            <a:schemeClr val="tx1"/>
                          </a:solidFill>
                          <a:latin typeface="Arial" panose="020B0604020202020204" pitchFamily="34" charset="0"/>
                          <a:cs typeface="Arial" panose="020B0604020202020204" pitchFamily="34" charset="0"/>
                        </a:rPr>
                        <a:t>EiBiS</a:t>
                      </a:r>
                      <a:r>
                        <a:rPr lang="de-DE" sz="1400" dirty="0">
                          <a:solidFill>
                            <a:schemeClr val="tx1"/>
                          </a:solidFill>
                          <a:latin typeface="Arial" panose="020B0604020202020204" pitchFamily="34" charset="0"/>
                          <a:cs typeface="Arial" panose="020B0604020202020204" pitchFamily="34" charset="0"/>
                        </a:rPr>
                        <a:t>-Einschätzung am Beispiel ‚Frederick‘</a:t>
                      </a:r>
                    </a:p>
                  </a:txBody>
                  <a:tcPr marL="68580" marR="68580" marT="0" marB="0"/>
                </a:tc>
                <a:extLst>
                  <a:ext uri="{0D108BD9-81ED-4DB2-BD59-A6C34878D82A}">
                    <a16:rowId xmlns:a16="http://schemas.microsoft.com/office/drawing/2014/main" val="2005739779"/>
                  </a:ext>
                </a:extLst>
              </a:tr>
            </a:tbl>
          </a:graphicData>
        </a:graphic>
      </p:graphicFrame>
      <p:sp>
        <p:nvSpPr>
          <p:cNvPr id="4" name="Titel 3"/>
          <p:cNvSpPr>
            <a:spLocks noGrp="1"/>
          </p:cNvSpPr>
          <p:nvPr>
            <p:ph type="title"/>
          </p:nvPr>
        </p:nvSpPr>
        <p:spPr/>
        <p:txBody>
          <a:bodyPr/>
          <a:lstStyle/>
          <a:p>
            <a:r>
              <a:rPr lang="de-DE" b="0" dirty="0"/>
              <a:t>Übersicht</a:t>
            </a:r>
          </a:p>
        </p:txBody>
      </p:sp>
    </p:spTree>
    <p:extLst>
      <p:ext uri="{BB962C8B-B14F-4D97-AF65-F5344CB8AC3E}">
        <p14:creationId xmlns:p14="http://schemas.microsoft.com/office/powerpoint/2010/main" val="318708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2D4DA-B2D8-1D77-8105-3DA93E30F646}"/>
              </a:ext>
            </a:extLst>
          </p:cNvPr>
          <p:cNvSpPr>
            <a:spLocks noGrp="1"/>
          </p:cNvSpPr>
          <p:nvPr>
            <p:ph type="title"/>
          </p:nvPr>
        </p:nvSpPr>
        <p:spPr/>
        <p:txBody>
          <a:bodyPr/>
          <a:lstStyle/>
          <a:p>
            <a:r>
              <a:rPr lang="de-DE" sz="2800" i="0" dirty="0">
                <a:solidFill>
                  <a:srgbClr val="70AD47">
                    <a:lumMod val="50000"/>
                  </a:srgbClr>
                </a:solidFill>
                <a:latin typeface="+mj-lt"/>
                <a:cs typeface="Calibri" panose="020F0502020204030204" pitchFamily="34" charset="0"/>
              </a:rPr>
              <a:t>Einsatzbereich</a:t>
            </a:r>
            <a:br>
              <a:rPr lang="de-DE" sz="3200" i="1" dirty="0">
                <a:solidFill>
                  <a:srgbClr val="70AD47">
                    <a:lumMod val="50000"/>
                  </a:srgbClr>
                </a:solidFill>
                <a:latin typeface="Brush Script MT" panose="03060802040406070304" pitchFamily="66" charset="0"/>
                <a:cs typeface="Calibri" panose="020F0502020204030204" pitchFamily="34" charset="0"/>
              </a:rPr>
            </a:br>
            <a:endParaRPr lang="de-DE" dirty="0"/>
          </a:p>
        </p:txBody>
      </p:sp>
      <p:sp>
        <p:nvSpPr>
          <p:cNvPr id="4" name="Textfeld 13">
            <a:extLst>
              <a:ext uri="{FF2B5EF4-FFF2-40B4-BE49-F238E27FC236}">
                <a16:creationId xmlns:a16="http://schemas.microsoft.com/office/drawing/2014/main" id="{9AB921B6-E17F-5378-3FC4-D0412E3C65F1}"/>
              </a:ext>
            </a:extLst>
          </p:cNvPr>
          <p:cNvSpPr txBox="1"/>
          <p:nvPr/>
        </p:nvSpPr>
        <p:spPr>
          <a:xfrm>
            <a:off x="481379" y="1987273"/>
            <a:ext cx="8093676" cy="2554545"/>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de-DE" sz="1600" dirty="0">
                <a:effectLst/>
                <a:latin typeface="Arial" panose="020B0604020202020204" pitchFamily="34" charset="0"/>
                <a:cs typeface="Arial" panose="020B0604020202020204" pitchFamily="34" charset="0"/>
              </a:rPr>
              <a:t>EiBiS ist nur zuverlässig für Kinder im Altersbereich von 1 ½ bis 4 ½ Jahren</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effectLst/>
                <a:latin typeface="Arial" panose="020B0604020202020204" pitchFamily="34" charset="0"/>
                <a:cs typeface="Arial" panose="020B0604020202020204" pitchFamily="34" charset="0"/>
              </a:rPr>
              <a:t>Wertvolle Ergänzung zu </a:t>
            </a:r>
            <a:r>
              <a:rPr lang="de-DE" sz="1600" dirty="0">
                <a:latin typeface="Arial" panose="020B0604020202020204" pitchFamily="34" charset="0"/>
                <a:cs typeface="Arial" panose="020B0604020202020204" pitchFamily="34" charset="0"/>
              </a:rPr>
              <a:t>kindorientierten</a:t>
            </a:r>
            <a:r>
              <a:rPr lang="de-DE" sz="1600" dirty="0">
                <a:effectLst/>
                <a:latin typeface="Arial" panose="020B0604020202020204" pitchFamily="34" charset="0"/>
                <a:cs typeface="Arial" panose="020B0604020202020204" pitchFamily="34" charset="0"/>
              </a:rPr>
              <a:t> Beobachtungsverfahren in der Kita-Praxis</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effectLst/>
                <a:latin typeface="Arial" panose="020B0604020202020204" pitchFamily="34" charset="0"/>
                <a:cs typeface="Arial" panose="020B0604020202020204" pitchFamily="34" charset="0"/>
              </a:rPr>
              <a:t>Reflexionsgrundlage für ein besseres Verstehen des kindlichen Verhaltens</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Vielfalts- und kultursensible Haltung sowie grundsätzliche Anerkennung und Wertschätzung der Kinder und ihrer individuellen Bedürfnisse</a:t>
            </a: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
        <p:nvSpPr>
          <p:cNvPr id="6" name="Pfeil: nach rechts 5">
            <a:extLst>
              <a:ext uri="{FF2B5EF4-FFF2-40B4-BE49-F238E27FC236}">
                <a16:creationId xmlns:a16="http://schemas.microsoft.com/office/drawing/2014/main" id="{72BD92CC-E94F-6A45-619E-B05F6DF56E3B}"/>
              </a:ext>
            </a:extLst>
          </p:cNvPr>
          <p:cNvSpPr/>
          <p:nvPr/>
        </p:nvSpPr>
        <p:spPr>
          <a:xfrm>
            <a:off x="624201" y="4990551"/>
            <a:ext cx="739186" cy="416134"/>
          </a:xfrm>
          <a:prstGeom prst="right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B96F3220-9B2D-8D0F-668E-861EF3A788B8}"/>
              </a:ext>
            </a:extLst>
          </p:cNvPr>
          <p:cNvSpPr txBox="1"/>
          <p:nvPr/>
        </p:nvSpPr>
        <p:spPr>
          <a:xfrm>
            <a:off x="1634421" y="4744966"/>
            <a:ext cx="3528928" cy="1323439"/>
          </a:xfrm>
          <a:prstGeom prst="rect">
            <a:avLst/>
          </a:prstGeom>
          <a:noFill/>
        </p:spPr>
        <p:txBody>
          <a:bodyPr wrap="square">
            <a:spAutoFit/>
          </a:bodyPr>
          <a:lstStyle/>
          <a:p>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 ist daher eine wertvolle Informationsgrundlage für den Kreislauf professionellen Handelns (</a:t>
            </a:r>
            <a:r>
              <a:rPr lang="de-DE" sz="1600" dirty="0">
                <a:latin typeface="Arial" panose="020B0604020202020204" pitchFamily="34" charset="0"/>
                <a:cs typeface="Arial" panose="020B0604020202020204" pitchFamily="34" charset="0"/>
                <a:sym typeface="Wingdings" panose="05000000000000000000" pitchFamily="2" charset="2"/>
              </a:rPr>
              <a:t> Modul I, Folie </a:t>
            </a:r>
            <a:r>
              <a:rPr lang="de-DE" sz="1600" b="0" dirty="0">
                <a:effectLst/>
                <a:latin typeface="Arial" panose="020B0604020202020204" pitchFamily="34" charset="0"/>
                <a:ea typeface="Times New Roman" panose="02020603050405020304" pitchFamily="18" charset="0"/>
                <a:cs typeface="Arial" panose="020B0604020202020204" pitchFamily="34" charset="0"/>
              </a:rPr>
              <a:t>MI.3_Folie 3)</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32B897E3-0A55-AA48-B0A7-579A1EACF7B6}"/>
              </a:ext>
            </a:extLst>
          </p:cNvPr>
          <p:cNvSpPr txBox="1"/>
          <p:nvPr/>
        </p:nvSpPr>
        <p:spPr>
          <a:xfrm>
            <a:off x="8008374" y="640181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pic>
        <p:nvPicPr>
          <p:cNvPr id="5" name="Grafik 4">
            <a:extLst>
              <a:ext uri="{FF2B5EF4-FFF2-40B4-BE49-F238E27FC236}">
                <a16:creationId xmlns:a16="http://schemas.microsoft.com/office/drawing/2014/main" id="{91D3D4FB-7479-45AC-BBAA-F1061C75A33A}"/>
              </a:ext>
            </a:extLst>
          </p:cNvPr>
          <p:cNvPicPr>
            <a:picLocks noChangeAspect="1"/>
          </p:cNvPicPr>
          <p:nvPr/>
        </p:nvPicPr>
        <p:blipFill>
          <a:blip r:embed="rId2"/>
          <a:stretch>
            <a:fillRect/>
          </a:stretch>
        </p:blipFill>
        <p:spPr>
          <a:xfrm>
            <a:off x="5553715" y="4086661"/>
            <a:ext cx="2811732" cy="2111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038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4DCD7-6F30-9BA4-9779-A88BC173356B}"/>
              </a:ext>
            </a:extLst>
          </p:cNvPr>
          <p:cNvSpPr>
            <a:spLocks noGrp="1"/>
          </p:cNvSpPr>
          <p:nvPr>
            <p:ph type="title"/>
          </p:nvPr>
        </p:nvSpPr>
        <p:spPr>
          <a:xfrm>
            <a:off x="265793" y="727979"/>
            <a:ext cx="7886700" cy="491221"/>
          </a:xfrm>
        </p:spPr>
        <p:txBody>
          <a:bodyPr/>
          <a:lstStyle/>
          <a:p>
            <a:r>
              <a:rPr lang="de-DE" sz="2800" i="0" dirty="0">
                <a:solidFill>
                  <a:srgbClr val="70AD47">
                    <a:lumMod val="50000"/>
                  </a:srgbClr>
                </a:solidFill>
                <a:latin typeface="+mj-lt"/>
                <a:cs typeface="Calibri" panose="020F0502020204030204" pitchFamily="34" charset="0"/>
              </a:rPr>
              <a:t>Voraussetzungen</a:t>
            </a:r>
            <a:br>
              <a:rPr lang="de-DE" sz="3200" i="0" dirty="0">
                <a:solidFill>
                  <a:srgbClr val="70AD47">
                    <a:lumMod val="50000"/>
                  </a:srgbClr>
                </a:solidFill>
                <a:latin typeface="Calibri" panose="020F0502020204030204" pitchFamily="34" charset="0"/>
              </a:rPr>
            </a:br>
            <a:endParaRPr lang="de-DE" i="0" dirty="0"/>
          </a:p>
        </p:txBody>
      </p:sp>
      <p:sp>
        <p:nvSpPr>
          <p:cNvPr id="4" name="Textfeld 13">
            <a:extLst>
              <a:ext uri="{FF2B5EF4-FFF2-40B4-BE49-F238E27FC236}">
                <a16:creationId xmlns:a16="http://schemas.microsoft.com/office/drawing/2014/main" id="{3E26C20D-7DD0-0ADC-F67E-1B6589AA8463}"/>
              </a:ext>
            </a:extLst>
          </p:cNvPr>
          <p:cNvSpPr txBox="1"/>
          <p:nvPr/>
        </p:nvSpPr>
        <p:spPr>
          <a:xfrm>
            <a:off x="493632" y="1784820"/>
            <a:ext cx="8354143" cy="338554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b="1" dirty="0">
                <a:latin typeface="Arial" panose="020B0604020202020204" pitchFamily="34" charset="0"/>
                <a:cs typeface="Arial" panose="020B0604020202020204" pitchFamily="34" charset="0"/>
              </a:rPr>
              <a:t>Hinweise zum Ausfüllen</a:t>
            </a:r>
            <a:endParaRPr lang="de-DE" sz="1600" dirty="0">
              <a:effectLst/>
              <a:latin typeface="Arial" panose="020B0604020202020204" pitchFamily="34" charset="0"/>
              <a:cs typeface="Arial" panose="020B0604020202020204" pitchFamily="34" charset="0"/>
            </a:endParaRPr>
          </a:p>
          <a:p>
            <a:pPr marL="449263" indent="-449263">
              <a:buAutoNum type="arabicParenBoth"/>
            </a:pPr>
            <a:endParaRPr lang="de-DE" sz="1600" dirty="0">
              <a:latin typeface="Arial" panose="020B0604020202020204" pitchFamily="34" charset="0"/>
              <a:cs typeface="Arial" panose="020B0604020202020204" pitchFamily="34" charset="0"/>
            </a:endParaRPr>
          </a:p>
          <a:p>
            <a:pPr marL="449263" indent="-449263">
              <a:buAutoNum type="arabicParenBoth"/>
            </a:pPr>
            <a:r>
              <a:rPr lang="de-DE" sz="1600" dirty="0">
                <a:effectLst/>
                <a:latin typeface="Arial" panose="020B0604020202020204" pitchFamily="34" charset="0"/>
                <a:cs typeface="Arial" panose="020B0604020202020204" pitchFamily="34" charset="0"/>
              </a:rPr>
              <a:t>Das Kind muss mindestens 18 Monate alt sein. </a:t>
            </a:r>
          </a:p>
          <a:p>
            <a:pPr marL="449263" indent="-449263">
              <a:buAutoNum type="arabicParenBoth"/>
            </a:pPr>
            <a:endParaRPr lang="de-DE" sz="1600" dirty="0">
              <a:effectLst/>
              <a:latin typeface="Arial" panose="020B0604020202020204" pitchFamily="34" charset="0"/>
              <a:cs typeface="Arial" panose="020B0604020202020204" pitchFamily="34" charset="0"/>
            </a:endParaRPr>
          </a:p>
          <a:p>
            <a:pPr marL="449263" indent="-449263"/>
            <a:r>
              <a:rPr lang="de-DE" sz="1600" dirty="0">
                <a:effectLst/>
                <a:latin typeface="Arial" panose="020B0604020202020204" pitchFamily="34" charset="0"/>
                <a:cs typeface="Arial" panose="020B0604020202020204" pitchFamily="34" charset="0"/>
              </a:rPr>
              <a:t>(2)  	Die Eingewöhnungsphase sollte abgeschlossen sein. </a:t>
            </a:r>
          </a:p>
          <a:p>
            <a:pPr marL="449263" indent="-449263"/>
            <a:endParaRPr lang="de-DE" sz="1600" dirty="0">
              <a:effectLst/>
              <a:latin typeface="Arial" panose="020B0604020202020204" pitchFamily="34" charset="0"/>
              <a:cs typeface="Arial" panose="020B0604020202020204" pitchFamily="34" charset="0"/>
            </a:endParaRPr>
          </a:p>
          <a:p>
            <a:pPr marL="449263" indent="-449263"/>
            <a:r>
              <a:rPr lang="de-DE" sz="1600" dirty="0">
                <a:effectLst/>
                <a:latin typeface="Arial" panose="020B0604020202020204" pitchFamily="34" charset="0"/>
                <a:cs typeface="Arial" panose="020B0604020202020204" pitchFamily="34" charset="0"/>
              </a:rPr>
              <a:t>(3)  	Das Ausfüllen des Bogens erfordert Zeit und Ruhe. Es sollten Beobachtungen der letzten vier Wochen in die Einschätzung einfließen. </a:t>
            </a:r>
          </a:p>
          <a:p>
            <a:pPr marL="449263" indent="-449263"/>
            <a:endParaRPr lang="de-DE" sz="1600" dirty="0">
              <a:effectLst/>
              <a:latin typeface="Arial" panose="020B0604020202020204" pitchFamily="34" charset="0"/>
              <a:cs typeface="Arial" panose="020B0604020202020204" pitchFamily="34" charset="0"/>
            </a:endParaRPr>
          </a:p>
          <a:p>
            <a:pPr marL="449263" indent="-449263"/>
            <a:r>
              <a:rPr lang="de-DE" sz="1600" dirty="0">
                <a:effectLst/>
                <a:latin typeface="Arial" panose="020B0604020202020204" pitchFamily="34" charset="0"/>
                <a:cs typeface="Arial" panose="020B0604020202020204" pitchFamily="34" charset="0"/>
              </a:rPr>
              <a:t>(4)  	Alle Fragen (Items) im </a:t>
            </a:r>
            <a:r>
              <a:rPr lang="de-DE" sz="1600" dirty="0" err="1">
                <a:effectLst/>
                <a:latin typeface="Arial" panose="020B0604020202020204" pitchFamily="34" charset="0"/>
                <a:cs typeface="Arial" panose="020B0604020202020204" pitchFamily="34" charset="0"/>
              </a:rPr>
              <a:t>EiBiS</a:t>
            </a:r>
            <a:r>
              <a:rPr lang="de-DE" sz="1600" dirty="0">
                <a:effectLst/>
                <a:latin typeface="Arial" panose="020B0604020202020204" pitchFamily="34" charset="0"/>
                <a:cs typeface="Arial" panose="020B0604020202020204" pitchFamily="34" charset="0"/>
              </a:rPr>
              <a:t>-Bogen müssen beantwortet </a:t>
            </a:r>
            <a:r>
              <a:rPr lang="de-DE" sz="1600" dirty="0">
                <a:latin typeface="Arial" panose="020B0604020202020204" pitchFamily="34" charset="0"/>
                <a:cs typeface="Arial" panose="020B0604020202020204" pitchFamily="34" charset="0"/>
              </a:rPr>
              <a:t>werden</a:t>
            </a:r>
            <a:r>
              <a:rPr lang="de-DE" sz="1600" dirty="0">
                <a:effectLst/>
                <a:latin typeface="Arial" panose="020B0604020202020204" pitchFamily="34" charset="0"/>
                <a:cs typeface="Arial" panose="020B0604020202020204" pitchFamily="34" charset="0"/>
              </a:rPr>
              <a:t>. </a:t>
            </a:r>
          </a:p>
          <a:p>
            <a:pPr marL="449263" indent="-449263"/>
            <a:endParaRPr lang="de-DE" sz="1600" dirty="0">
              <a:effectLst/>
              <a:latin typeface="Arial" panose="020B0604020202020204" pitchFamily="34" charset="0"/>
              <a:cs typeface="Arial" panose="020B0604020202020204" pitchFamily="34" charset="0"/>
            </a:endParaRPr>
          </a:p>
          <a:p>
            <a:pPr marL="449263" indent="-449263"/>
            <a:r>
              <a:rPr lang="de-DE" sz="1600" dirty="0">
                <a:effectLst/>
                <a:latin typeface="Arial" panose="020B0604020202020204" pitchFamily="34" charset="0"/>
                <a:cs typeface="Arial" panose="020B0604020202020204" pitchFamily="34" charset="0"/>
              </a:rPr>
              <a:t>(5)  	Es kann nur eine einzige Antwortoption angekreuzt werden, ansonsten ist keine Auswertung möglich. </a:t>
            </a:r>
          </a:p>
        </p:txBody>
      </p:sp>
      <p:sp>
        <p:nvSpPr>
          <p:cNvPr id="5" name="Textfeld 4">
            <a:extLst>
              <a:ext uri="{FF2B5EF4-FFF2-40B4-BE49-F238E27FC236}">
                <a16:creationId xmlns:a16="http://schemas.microsoft.com/office/drawing/2014/main" id="{C5672EC1-E5EC-F597-0962-AC263CB5921B}"/>
              </a:ext>
            </a:extLst>
          </p:cNvPr>
          <p:cNvSpPr txBox="1"/>
          <p:nvPr/>
        </p:nvSpPr>
        <p:spPr>
          <a:xfrm>
            <a:off x="8004659" y="6407698"/>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6" name="Textfeld 2"/>
          <p:cNvSpPr txBox="1"/>
          <p:nvPr/>
        </p:nvSpPr>
        <p:spPr>
          <a:xfrm>
            <a:off x="6075078" y="6029711"/>
            <a:ext cx="277269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latin typeface="Arial" panose="020B0604020202020204" pitchFamily="34" charset="0"/>
                <a:cs typeface="Arial" panose="020B0604020202020204" pitchFamily="34" charset="0"/>
              </a:rPr>
              <a:t>(Fröhlich-</a:t>
            </a:r>
            <a:r>
              <a:rPr lang="de-DE" sz="1200" dirty="0" err="1">
                <a:latin typeface="Arial" panose="020B0604020202020204" pitchFamily="34" charset="0"/>
                <a:cs typeface="Arial" panose="020B0604020202020204" pitchFamily="34" charset="0"/>
              </a:rPr>
              <a:t>Gildhoff</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Hohagen</a:t>
            </a:r>
            <a:r>
              <a:rPr lang="de-DE" sz="1200"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354594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4DCD7-6F30-9BA4-9779-A88BC173356B}"/>
              </a:ext>
            </a:extLst>
          </p:cNvPr>
          <p:cNvSpPr>
            <a:spLocks noGrp="1"/>
          </p:cNvSpPr>
          <p:nvPr>
            <p:ph type="title"/>
          </p:nvPr>
        </p:nvSpPr>
        <p:spPr/>
        <p:txBody>
          <a:bodyPr/>
          <a:lstStyle/>
          <a:p>
            <a:r>
              <a:rPr lang="de-DE" sz="2800" i="0" dirty="0">
                <a:solidFill>
                  <a:srgbClr val="70AD47">
                    <a:lumMod val="50000"/>
                  </a:srgbClr>
                </a:solidFill>
                <a:latin typeface="+mj-lt"/>
              </a:rPr>
              <a:t>Antwortoptionen</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3" name="Textfeld 13">
            <a:extLst>
              <a:ext uri="{FF2B5EF4-FFF2-40B4-BE49-F238E27FC236}">
                <a16:creationId xmlns:a16="http://schemas.microsoft.com/office/drawing/2014/main" id="{A9AC1114-60FC-C88F-26B4-F99BBAB7D8ED}"/>
              </a:ext>
            </a:extLst>
          </p:cNvPr>
          <p:cNvSpPr txBox="1"/>
          <p:nvPr/>
        </p:nvSpPr>
        <p:spPr>
          <a:xfrm>
            <a:off x="454539" y="1467519"/>
            <a:ext cx="8172625" cy="233140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b="1" dirty="0">
                <a:latin typeface="Arial" panose="020B0604020202020204" pitchFamily="34" charset="0"/>
                <a:cs typeface="Arial" panose="020B0604020202020204" pitchFamily="34" charset="0"/>
              </a:rPr>
              <a:t>Hinweise zum Ausfüllen </a:t>
            </a:r>
            <a:r>
              <a:rPr lang="de-DE" sz="1600" i="1" dirty="0">
                <a:latin typeface="Arial" panose="020B0604020202020204" pitchFamily="34" charset="0"/>
                <a:cs typeface="Arial" panose="020B0604020202020204" pitchFamily="34" charset="0"/>
              </a:rPr>
              <a:t>(Fortsetzung)</a:t>
            </a:r>
            <a:endParaRPr lang="de-DE" sz="1600" dirty="0">
              <a:effectLst/>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r>
              <a:rPr lang="de-DE" sz="1600" dirty="0">
                <a:effectLst/>
                <a:latin typeface="Arial" panose="020B0604020202020204" pitchFamily="34" charset="0"/>
                <a:cs typeface="Arial" panose="020B0604020202020204" pitchFamily="34" charset="0"/>
              </a:rPr>
              <a:t>Bitte schätzen Sie das Verhalten des beobachteten Kindes </a:t>
            </a:r>
            <a:r>
              <a:rPr lang="de-DE" sz="1600" b="1" dirty="0">
                <a:effectLst/>
                <a:latin typeface="Arial" panose="020B0604020202020204" pitchFamily="34" charset="0"/>
                <a:cs typeface="Arial" panose="020B0604020202020204" pitchFamily="34" charset="0"/>
              </a:rPr>
              <a:t>für die letzten vier Wochen </a:t>
            </a:r>
            <a:r>
              <a:rPr lang="de-DE" sz="1600" dirty="0">
                <a:effectLst/>
                <a:latin typeface="Arial" panose="020B0604020202020204" pitchFamily="34" charset="0"/>
                <a:cs typeface="Arial" panose="020B0604020202020204" pitchFamily="34" charset="0"/>
              </a:rPr>
              <a:t>auf einer </a:t>
            </a:r>
            <a:r>
              <a:rPr lang="de-DE" sz="1600" b="1" dirty="0">
                <a:effectLst/>
                <a:latin typeface="Arial" panose="020B0604020202020204" pitchFamily="34" charset="0"/>
                <a:cs typeface="Arial" panose="020B0604020202020204" pitchFamily="34" charset="0"/>
              </a:rPr>
              <a:t>sechsstufigen Skala </a:t>
            </a:r>
            <a:r>
              <a:rPr lang="de-DE" sz="1600" dirty="0">
                <a:effectLst/>
                <a:latin typeface="Arial" panose="020B0604020202020204" pitchFamily="34" charset="0"/>
                <a:cs typeface="Arial" panose="020B0604020202020204" pitchFamily="34" charset="0"/>
              </a:rPr>
              <a:t>von …</a:t>
            </a:r>
          </a:p>
          <a:p>
            <a:endParaRPr lang="de-DE" sz="1050" dirty="0">
              <a:effectLst/>
              <a:latin typeface="Arial" panose="020B0604020202020204" pitchFamily="34" charset="0"/>
              <a:cs typeface="Arial" panose="020B0604020202020204" pitchFamily="34" charset="0"/>
            </a:endParaRPr>
          </a:p>
          <a:p>
            <a:endParaRPr lang="de-DE" sz="5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	0</a:t>
            </a:r>
            <a:r>
              <a:rPr lang="de-DE" sz="1600" dirty="0">
                <a:latin typeface="Arial" panose="020B0604020202020204" pitchFamily="34" charset="0"/>
                <a:cs typeface="Arial" panose="020B0604020202020204" pitchFamily="34" charset="0"/>
              </a:rPr>
              <a:t> =</a:t>
            </a:r>
            <a:r>
              <a:rPr lang="de-DE" sz="1600" b="1" dirty="0">
                <a:effectLst/>
                <a:latin typeface="Arial" panose="020B0604020202020204" pitchFamily="34" charset="0"/>
                <a:cs typeface="Arial" panose="020B0604020202020204" pitchFamily="34" charset="0"/>
              </a:rPr>
              <a:t> (fast) nie </a:t>
            </a:r>
            <a:r>
              <a:rPr lang="de-DE" sz="1600" dirty="0">
                <a:effectLst/>
                <a:latin typeface="Arial" panose="020B0604020202020204" pitchFamily="34" charset="0"/>
                <a:cs typeface="Arial" panose="020B0604020202020204" pitchFamily="34" charset="0"/>
              </a:rPr>
              <a:t>… bis …</a:t>
            </a:r>
            <a:endParaRPr lang="de-DE" sz="1600" dirty="0">
              <a:latin typeface="Arial" panose="020B0604020202020204" pitchFamily="34" charset="0"/>
              <a:cs typeface="Arial" panose="020B0604020202020204" pitchFamily="34" charset="0"/>
            </a:endParaRPr>
          </a:p>
          <a:p>
            <a:endParaRPr lang="de-DE" sz="900" dirty="0">
              <a:effectLst/>
              <a:latin typeface="Arial" panose="020B0604020202020204" pitchFamily="34" charset="0"/>
              <a:cs typeface="Arial" panose="020B0604020202020204" pitchFamily="34" charset="0"/>
            </a:endParaRPr>
          </a:p>
          <a:p>
            <a:r>
              <a:rPr lang="de-DE" sz="1600" b="1" dirty="0">
                <a:effectLst/>
                <a:latin typeface="Arial" panose="020B0604020202020204" pitchFamily="34" charset="0"/>
                <a:cs typeface="Arial" panose="020B0604020202020204" pitchFamily="34" charset="0"/>
              </a:rPr>
              <a:t>	5 = (fast) immer </a:t>
            </a:r>
            <a:r>
              <a:rPr lang="de-DE" sz="1600" dirty="0">
                <a:effectLst/>
                <a:latin typeface="Arial" panose="020B0604020202020204" pitchFamily="34" charset="0"/>
                <a:cs typeface="Arial" panose="020B0604020202020204" pitchFamily="34" charset="0"/>
              </a:rPr>
              <a:t>ein.</a:t>
            </a:r>
          </a:p>
          <a:p>
            <a:endParaRPr lang="de-DE" sz="200" dirty="0">
              <a:effectLst/>
              <a:latin typeface="Arial" panose="020B0604020202020204" pitchFamily="34" charset="0"/>
              <a:cs typeface="Arial" panose="020B0604020202020204" pitchFamily="34" charset="0"/>
            </a:endParaRPr>
          </a:p>
          <a:p>
            <a:endParaRPr lang="de-DE" sz="600" dirty="0">
              <a:effectLst/>
              <a:latin typeface="Arial" panose="020B0604020202020204" pitchFamily="34" charset="0"/>
              <a:cs typeface="Arial" panose="020B0604020202020204" pitchFamily="34" charset="0"/>
            </a:endParaRPr>
          </a:p>
          <a:p>
            <a:endParaRPr lang="de-DE" sz="5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Bitte beachten</a:t>
            </a:r>
            <a:r>
              <a:rPr lang="de-DE" sz="1600" dirty="0">
                <a:effectLst/>
                <a:latin typeface="Arial" panose="020B0604020202020204" pitchFamily="34" charset="0"/>
                <a:cs typeface="Arial" panose="020B0604020202020204" pitchFamily="34" charset="0"/>
              </a:rPr>
              <a:t>: Manche Fragen sind ‚positiv‘ formuliert, manche ‚negativ</a:t>
            </a:r>
            <a:r>
              <a:rPr lang="de-DE" sz="1600" dirty="0">
                <a:latin typeface="Arial" panose="020B0604020202020204" pitchFamily="34" charset="0"/>
                <a:cs typeface="Arial" panose="020B0604020202020204" pitchFamily="34" charset="0"/>
              </a:rPr>
              <a:t>‘</a:t>
            </a:r>
            <a:r>
              <a:rPr lang="de-DE" sz="1600" dirty="0">
                <a:effectLst/>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2315F28-C80C-B42F-DCA8-215AA027D1C0}"/>
              </a:ext>
            </a:extLst>
          </p:cNvPr>
          <p:cNvSpPr txBox="1"/>
          <p:nvPr/>
        </p:nvSpPr>
        <p:spPr>
          <a:xfrm>
            <a:off x="8008373" y="640398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3</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78E26932-70EB-42D8-83DF-179B50A84807}"/>
              </a:ext>
            </a:extLst>
          </p:cNvPr>
          <p:cNvPicPr>
            <a:picLocks noChangeAspect="1"/>
          </p:cNvPicPr>
          <p:nvPr/>
        </p:nvPicPr>
        <p:blipFill>
          <a:blip r:embed="rId2"/>
          <a:stretch>
            <a:fillRect/>
          </a:stretch>
        </p:blipFill>
        <p:spPr>
          <a:xfrm>
            <a:off x="444537" y="4139870"/>
            <a:ext cx="3764606" cy="266723"/>
          </a:xfrm>
          <a:prstGeom prst="rect">
            <a:avLst/>
          </a:prstGeom>
        </p:spPr>
      </p:pic>
      <p:pic>
        <p:nvPicPr>
          <p:cNvPr id="8" name="Grafik 7">
            <a:extLst>
              <a:ext uri="{FF2B5EF4-FFF2-40B4-BE49-F238E27FC236}">
                <a16:creationId xmlns:a16="http://schemas.microsoft.com/office/drawing/2014/main" id="{8A11C285-13A4-4881-9F00-55340214FF1B}"/>
              </a:ext>
            </a:extLst>
          </p:cNvPr>
          <p:cNvPicPr>
            <a:picLocks noChangeAspect="1"/>
          </p:cNvPicPr>
          <p:nvPr/>
        </p:nvPicPr>
        <p:blipFill>
          <a:blip r:embed="rId3"/>
          <a:stretch>
            <a:fillRect/>
          </a:stretch>
        </p:blipFill>
        <p:spPr>
          <a:xfrm>
            <a:off x="454539" y="4491313"/>
            <a:ext cx="8266867" cy="1558153"/>
          </a:xfrm>
          <a:prstGeom prst="rect">
            <a:avLst/>
          </a:prstGeom>
        </p:spPr>
      </p:pic>
      <p:sp>
        <p:nvSpPr>
          <p:cNvPr id="6" name="Textfeld 2"/>
          <p:cNvSpPr txBox="1"/>
          <p:nvPr/>
        </p:nvSpPr>
        <p:spPr>
          <a:xfrm rot="16200000">
            <a:off x="7303111" y="3726647"/>
            <a:ext cx="277269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latin typeface="Arial" panose="020B0604020202020204" pitchFamily="34" charset="0"/>
                <a:cs typeface="Arial" panose="020B0604020202020204" pitchFamily="34" charset="0"/>
              </a:rPr>
              <a:t>(Fröhlich-</a:t>
            </a:r>
            <a:r>
              <a:rPr lang="de-DE" sz="1200" dirty="0" err="1">
                <a:latin typeface="Arial" panose="020B0604020202020204" pitchFamily="34" charset="0"/>
                <a:cs typeface="Arial" panose="020B0604020202020204" pitchFamily="34" charset="0"/>
              </a:rPr>
              <a:t>Gildhoff</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Hohagen</a:t>
            </a:r>
            <a:r>
              <a:rPr lang="de-DE" sz="1200"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135097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4DCD7-6F30-9BA4-9779-A88BC173356B}"/>
              </a:ext>
            </a:extLst>
          </p:cNvPr>
          <p:cNvSpPr>
            <a:spLocks noGrp="1"/>
          </p:cNvSpPr>
          <p:nvPr>
            <p:ph type="title"/>
          </p:nvPr>
        </p:nvSpPr>
        <p:spPr/>
        <p:txBody>
          <a:bodyPr/>
          <a:lstStyle/>
          <a:p>
            <a:r>
              <a:rPr lang="de-DE" sz="2800" i="0" dirty="0">
                <a:solidFill>
                  <a:srgbClr val="70AD47">
                    <a:lumMod val="50000"/>
                  </a:srgbClr>
                </a:solidFill>
                <a:latin typeface="+mj-lt"/>
                <a:cs typeface="Calibri" panose="020F0502020204030204" pitchFamily="34" charset="0"/>
              </a:rPr>
              <a:t>Fallvignette ‚Frederick‘</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3" name="Textfeld 13">
            <a:extLst>
              <a:ext uri="{FF2B5EF4-FFF2-40B4-BE49-F238E27FC236}">
                <a16:creationId xmlns:a16="http://schemas.microsoft.com/office/drawing/2014/main" id="{A9AC1114-60FC-C88F-26B4-F99BBAB7D8ED}"/>
              </a:ext>
            </a:extLst>
          </p:cNvPr>
          <p:cNvSpPr txBox="1"/>
          <p:nvPr/>
        </p:nvSpPr>
        <p:spPr>
          <a:xfrm>
            <a:off x="454539" y="1467519"/>
            <a:ext cx="8172625" cy="156966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de-DE" sz="1600" dirty="0">
                <a:effectLst/>
                <a:latin typeface="Arial" panose="020B0604020202020204" pitchFamily="34" charset="0"/>
                <a:ea typeface="Calibri" panose="020F0502020204030204" pitchFamily="34" charset="0"/>
                <a:cs typeface="Arial" panose="020B0604020202020204" pitchFamily="34" charset="0"/>
              </a:rPr>
              <a:t>Frederick ist ein </a:t>
            </a:r>
            <a:r>
              <a:rPr lang="de-DE" sz="1600" b="1" dirty="0">
                <a:effectLst/>
                <a:latin typeface="Arial" panose="020B0604020202020204" pitchFamily="34" charset="0"/>
                <a:ea typeface="Calibri" panose="020F0502020204030204" pitchFamily="34" charset="0"/>
                <a:cs typeface="Arial" panose="020B0604020202020204" pitchFamily="34" charset="0"/>
              </a:rPr>
              <a:t>32 Monate alter Junge </a:t>
            </a:r>
            <a:r>
              <a:rPr lang="de-DE" sz="1600" dirty="0">
                <a:effectLst/>
                <a:latin typeface="Arial" panose="020B0604020202020204" pitchFamily="34" charset="0"/>
                <a:ea typeface="Calibri" panose="020F0502020204030204" pitchFamily="34" charset="0"/>
                <a:cs typeface="Arial" panose="020B0604020202020204" pitchFamily="34" charset="0"/>
              </a:rPr>
              <a:t>(2 Jahre, 8 Monate) und seit genau einem Jahr in unserer Kita. Er hat keinen Migrationshintergrund, seine Familiensprache ist deutsch. Er ist meist 30 Stunden pro Woche anwesend. Auf der Fallvignette sieht man ihn im Morgenkreis rechts, er klettert auf meinen Schoß (ich bin seine Bezugsfachkraft) und er klammert sich an mir fest. </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endParaRPr 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2315F28-C80C-B42F-DCA8-215AA027D1C0}"/>
              </a:ext>
            </a:extLst>
          </p:cNvPr>
          <p:cNvSpPr txBox="1"/>
          <p:nvPr/>
        </p:nvSpPr>
        <p:spPr>
          <a:xfrm>
            <a:off x="8008373" y="640398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4</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B1AE8233-5CED-651B-366D-B96E844AA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649" y="2793082"/>
            <a:ext cx="5070404" cy="2852102"/>
          </a:xfrm>
          <a:prstGeom prst="rect">
            <a:avLst/>
          </a:prstGeom>
        </p:spPr>
      </p:pic>
      <p:sp>
        <p:nvSpPr>
          <p:cNvPr id="13" name="Textfeld 12">
            <a:extLst>
              <a:ext uri="{FF2B5EF4-FFF2-40B4-BE49-F238E27FC236}">
                <a16:creationId xmlns:a16="http://schemas.microsoft.com/office/drawing/2014/main" id="{33AD0734-5B7B-DC6A-7415-99398B194922}"/>
              </a:ext>
            </a:extLst>
          </p:cNvPr>
          <p:cNvSpPr txBox="1"/>
          <p:nvPr/>
        </p:nvSpPr>
        <p:spPr>
          <a:xfrm>
            <a:off x="1878754" y="5645184"/>
            <a:ext cx="1722402" cy="492443"/>
          </a:xfrm>
          <a:prstGeom prst="rect">
            <a:avLst/>
          </a:prstGeom>
          <a:noFill/>
        </p:spPr>
        <p:txBody>
          <a:bodyPr wrap="square" rtlCol="0">
            <a:spAutoFit/>
          </a:bodyPr>
          <a:lstStyle/>
          <a:p>
            <a:r>
              <a:rPr lang="de-DE" sz="800" dirty="0">
                <a:effectLst/>
                <a:latin typeface="Arial" panose="020B0604020202020204" pitchFamily="34" charset="0"/>
                <a:ea typeface="Calibri" panose="020F0502020204030204" pitchFamily="34" charset="0"/>
                <a:cs typeface="Arial" panose="020B0604020202020204" pitchFamily="34" charset="0"/>
              </a:rPr>
              <a:t>© Vanessa </a:t>
            </a:r>
            <a:r>
              <a:rPr lang="de-DE" sz="800" dirty="0" err="1">
                <a:effectLst/>
                <a:latin typeface="Arial" panose="020B0604020202020204" pitchFamily="34" charset="0"/>
                <a:ea typeface="Calibri" panose="020F0502020204030204" pitchFamily="34" charset="0"/>
                <a:cs typeface="Arial" panose="020B0604020202020204" pitchFamily="34" charset="0"/>
              </a:rPr>
              <a:t>Karré</a:t>
            </a:r>
            <a:r>
              <a:rPr lang="de-DE" sz="800" dirty="0">
                <a:effectLst/>
                <a:latin typeface="Arial" panose="020B0604020202020204" pitchFamily="34" charset="0"/>
                <a:ea typeface="Calibri" panose="020F0502020204030204" pitchFamily="34" charset="0"/>
                <a:cs typeface="Arial" panose="020B0604020202020204" pitchFamily="34" charset="0"/>
              </a:rPr>
              <a:t> Illustration</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Textfeld 3">
            <a:extLst>
              <a:ext uri="{FF2B5EF4-FFF2-40B4-BE49-F238E27FC236}">
                <a16:creationId xmlns:a16="http://schemas.microsoft.com/office/drawing/2014/main" id="{E5893D9F-87C8-CCAB-BC62-7813D051ECDC}"/>
              </a:ext>
            </a:extLst>
          </p:cNvPr>
          <p:cNvSpPr txBox="1"/>
          <p:nvPr/>
        </p:nvSpPr>
        <p:spPr>
          <a:xfrm>
            <a:off x="454539" y="5960744"/>
            <a:ext cx="4233333" cy="338554"/>
          </a:xfrm>
          <a:prstGeom prst="rect">
            <a:avLst/>
          </a:prstGeom>
          <a:noFill/>
        </p:spPr>
        <p:txBody>
          <a:bodyPr wrap="square" rtlCol="0">
            <a:spAutoFit/>
          </a:bodyPr>
          <a:lstStyle/>
          <a:p>
            <a:r>
              <a:rPr lang="de-DE" sz="1600" dirty="0">
                <a:solidFill>
                  <a:srgbClr val="C46229"/>
                </a:solidFill>
                <a:latin typeface="+mj-lt"/>
                <a:cs typeface="Arial" panose="020B0604020202020204" pitchFamily="34" charset="0"/>
                <a:sym typeface="Wingdings" panose="05000000000000000000" pitchFamily="2" charset="2"/>
              </a:rPr>
              <a:t> Arbeitsblatt MII.2_Praxis, Schritt 1</a:t>
            </a:r>
            <a:endParaRPr lang="de-DE" sz="1600" dirty="0">
              <a:solidFill>
                <a:srgbClr val="C46229"/>
              </a:solidFill>
              <a:latin typeface="+mj-lt"/>
              <a:cs typeface="Arial" panose="020B0604020202020204" pitchFamily="34" charset="0"/>
            </a:endParaRPr>
          </a:p>
        </p:txBody>
      </p:sp>
    </p:spTree>
    <p:extLst>
      <p:ext uri="{BB962C8B-B14F-4D97-AF65-F5344CB8AC3E}">
        <p14:creationId xmlns:p14="http://schemas.microsoft.com/office/powerpoint/2010/main" val="371871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4DCD7-6F30-9BA4-9779-A88BC173356B}"/>
              </a:ext>
            </a:extLst>
          </p:cNvPr>
          <p:cNvSpPr>
            <a:spLocks noGrp="1"/>
          </p:cNvSpPr>
          <p:nvPr>
            <p:ph type="title"/>
          </p:nvPr>
        </p:nvSpPr>
        <p:spPr>
          <a:xfrm>
            <a:off x="253744" y="366736"/>
            <a:ext cx="7886700" cy="716998"/>
          </a:xfrm>
        </p:spPr>
        <p:txBody>
          <a:bodyPr/>
          <a:lstStyle/>
          <a:p>
            <a:r>
              <a:rPr lang="de-DE" sz="2400" i="0" dirty="0">
                <a:solidFill>
                  <a:srgbClr val="70AD47">
                    <a:lumMod val="50000"/>
                  </a:srgbClr>
                </a:solidFill>
                <a:latin typeface="+mj-lt"/>
                <a:cs typeface="Calibri" panose="020F0502020204030204" pitchFamily="34" charset="0"/>
              </a:rPr>
              <a:t>Gemeinsame Einschätzung</a:t>
            </a:r>
            <a:br>
              <a:rPr lang="de-DE" sz="2400" i="0" dirty="0">
                <a:solidFill>
                  <a:srgbClr val="70AD47">
                    <a:lumMod val="50000"/>
                  </a:srgbClr>
                </a:solidFill>
                <a:latin typeface="+mj-lt"/>
                <a:cs typeface="Calibri" panose="020F0502020204030204" pitchFamily="34" charset="0"/>
              </a:rPr>
            </a:br>
            <a:r>
              <a:rPr lang="de-DE" sz="2400" i="0" dirty="0">
                <a:solidFill>
                  <a:srgbClr val="70AD47">
                    <a:lumMod val="50000"/>
                  </a:srgbClr>
                </a:solidFill>
                <a:latin typeface="+mj-lt"/>
                <a:cs typeface="Calibri" panose="020F0502020204030204" pitchFamily="34" charset="0"/>
              </a:rPr>
              <a:t>Frederick</a:t>
            </a:r>
            <a:r>
              <a:rPr lang="de-DE" sz="2400" i="0" dirty="0">
                <a:solidFill>
                  <a:srgbClr val="70AD47">
                    <a:lumMod val="50000"/>
                  </a:srgbClr>
                </a:solidFill>
                <a:latin typeface="+mj-lt"/>
              </a:rPr>
              <a:t> - </a:t>
            </a:r>
            <a:r>
              <a:rPr lang="de-DE" sz="2400" i="0" dirty="0">
                <a:solidFill>
                  <a:srgbClr val="70AD47">
                    <a:lumMod val="50000"/>
                  </a:srgbClr>
                </a:solidFill>
                <a:latin typeface="+mj-lt"/>
                <a:cs typeface="Calibri" panose="020F0502020204030204" pitchFamily="34" charset="0"/>
              </a:rPr>
              <a:t>S</a:t>
            </a:r>
            <a:r>
              <a:rPr lang="de-DE" sz="2400" i="0" dirty="0">
                <a:solidFill>
                  <a:srgbClr val="70AD47">
                    <a:lumMod val="50000"/>
                  </a:srgbClr>
                </a:solidFill>
                <a:latin typeface="+mj-lt"/>
              </a:rPr>
              <a:t>kala A </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3" name="Textfeld 13">
            <a:extLst>
              <a:ext uri="{FF2B5EF4-FFF2-40B4-BE49-F238E27FC236}">
                <a16:creationId xmlns:a16="http://schemas.microsoft.com/office/drawing/2014/main" id="{A9AC1114-60FC-C88F-26B4-F99BBAB7D8ED}"/>
              </a:ext>
            </a:extLst>
          </p:cNvPr>
          <p:cNvSpPr txBox="1"/>
          <p:nvPr/>
        </p:nvSpPr>
        <p:spPr>
          <a:xfrm>
            <a:off x="454539" y="1467519"/>
            <a:ext cx="8172625" cy="1785104"/>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600" dirty="0">
              <a:effectLst/>
              <a:latin typeface="Arial" panose="020B0604020202020204" pitchFamily="34" charset="0"/>
              <a:cs typeface="Arial" panose="020B0604020202020204" pitchFamily="34" charset="0"/>
            </a:endParaRPr>
          </a:p>
          <a:p>
            <a:r>
              <a:rPr lang="de-DE" sz="1600" dirty="0">
                <a:effectLst/>
                <a:latin typeface="Arial" panose="020B0604020202020204" pitchFamily="34" charset="0"/>
                <a:cs typeface="Arial" panose="020B0604020202020204" pitchFamily="34" charset="0"/>
              </a:rPr>
              <a:t>Bitte schätzen Sie das Verhalten von Frederick auf Grundlage der Beobachtung </a:t>
            </a:r>
            <a:r>
              <a:rPr lang="de-DE" sz="1600" dirty="0">
                <a:latin typeface="Arial" panose="020B0604020202020204" pitchFamily="34" charset="0"/>
                <a:cs typeface="Arial" panose="020B0604020202020204" pitchFamily="34" charset="0"/>
              </a:rPr>
              <a:t>seiner Bezugsfachkraft in den letzten vier Wochen ein. </a:t>
            </a:r>
            <a:endParaRPr lang="de-DE" sz="1050" dirty="0">
              <a:effectLst/>
              <a:latin typeface="Arial" panose="020B0604020202020204" pitchFamily="34" charset="0"/>
              <a:cs typeface="Arial" panose="020B0604020202020204" pitchFamily="34" charset="0"/>
            </a:endParaRPr>
          </a:p>
          <a:p>
            <a:endParaRPr lang="de-DE" sz="5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	</a:t>
            </a:r>
          </a:p>
          <a:p>
            <a:pPr algn="ctr"/>
            <a:r>
              <a:rPr lang="de-DE" sz="1600" b="1" dirty="0">
                <a:latin typeface="Arial" panose="020B0604020202020204" pitchFamily="34" charset="0"/>
                <a:cs typeface="Arial" panose="020B0604020202020204" pitchFamily="34" charset="0"/>
              </a:rPr>
              <a:t>0</a:t>
            </a:r>
            <a:r>
              <a:rPr lang="de-DE" sz="1600" dirty="0">
                <a:latin typeface="Arial" panose="020B0604020202020204" pitchFamily="34" charset="0"/>
                <a:cs typeface="Arial" panose="020B0604020202020204" pitchFamily="34" charset="0"/>
              </a:rPr>
              <a:t> =</a:t>
            </a:r>
            <a:r>
              <a:rPr lang="de-DE" sz="1600" b="1" dirty="0">
                <a:effectLst/>
                <a:latin typeface="Arial" panose="020B0604020202020204" pitchFamily="34" charset="0"/>
                <a:cs typeface="Arial" panose="020B0604020202020204" pitchFamily="34" charset="0"/>
              </a:rPr>
              <a:t> fast nie; 1 = sehr selten; 2 = selten; 3 = oft; 4 = sehr oft, 5 = fast immer</a:t>
            </a:r>
            <a:endParaRPr lang="de-DE" sz="1600" dirty="0">
              <a:latin typeface="Arial" panose="020B0604020202020204" pitchFamily="34" charset="0"/>
              <a:cs typeface="Arial" panose="020B0604020202020204" pitchFamily="34" charset="0"/>
            </a:endParaRPr>
          </a:p>
          <a:p>
            <a:endParaRPr lang="de-DE" sz="900" dirty="0">
              <a:effectLst/>
              <a:latin typeface="Arial" panose="020B0604020202020204" pitchFamily="34" charset="0"/>
              <a:cs typeface="Arial" panose="020B0604020202020204" pitchFamily="34" charset="0"/>
            </a:endParaRPr>
          </a:p>
          <a:p>
            <a:r>
              <a:rPr lang="de-DE" sz="1600" b="1"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2315F28-C80C-B42F-DCA8-215AA027D1C0}"/>
              </a:ext>
            </a:extLst>
          </p:cNvPr>
          <p:cNvSpPr txBox="1"/>
          <p:nvPr/>
        </p:nvSpPr>
        <p:spPr>
          <a:xfrm>
            <a:off x="8008373" y="640398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a:t>
            </a:r>
            <a:r>
              <a:rPr lang="de-DE" sz="1200" dirty="0">
                <a:solidFill>
                  <a:schemeClr val="bg1"/>
                </a:solidFill>
                <a:latin typeface="+mj-lt"/>
                <a:ea typeface="Times New Roman" panose="02020603050405020304" pitchFamily="18" charset="0"/>
                <a:cs typeface="Arial" panose="020B0604020202020204" pitchFamily="34" charset="0"/>
              </a:rPr>
              <a:t>5</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graphicFrame>
        <p:nvGraphicFramePr>
          <p:cNvPr id="9" name="Tabelle 8">
            <a:extLst>
              <a:ext uri="{FF2B5EF4-FFF2-40B4-BE49-F238E27FC236}">
                <a16:creationId xmlns:a16="http://schemas.microsoft.com/office/drawing/2014/main" id="{75619BE1-C3AD-B066-2AB3-A6D4C81CACDC}"/>
              </a:ext>
            </a:extLst>
          </p:cNvPr>
          <p:cNvGraphicFramePr>
            <a:graphicFrameLocks noGrp="1"/>
          </p:cNvGraphicFramePr>
          <p:nvPr>
            <p:extLst>
              <p:ext uri="{D42A27DB-BD31-4B8C-83A1-F6EECF244321}">
                <p14:modId xmlns:p14="http://schemas.microsoft.com/office/powerpoint/2010/main" val="3483591649"/>
              </p:ext>
            </p:extLst>
          </p:nvPr>
        </p:nvGraphicFramePr>
        <p:xfrm>
          <a:off x="961126" y="3247441"/>
          <a:ext cx="7221747" cy="2143040"/>
        </p:xfrm>
        <a:graphic>
          <a:graphicData uri="http://schemas.openxmlformats.org/drawingml/2006/table">
            <a:tbl>
              <a:tblPr firstRow="1" firstCol="1" bandRow="1"/>
              <a:tblGrid>
                <a:gridCol w="1012336">
                  <a:extLst>
                    <a:ext uri="{9D8B030D-6E8A-4147-A177-3AD203B41FA5}">
                      <a16:colId xmlns:a16="http://schemas.microsoft.com/office/drawing/2014/main" val="4163834789"/>
                    </a:ext>
                  </a:extLst>
                </a:gridCol>
                <a:gridCol w="4845027">
                  <a:extLst>
                    <a:ext uri="{9D8B030D-6E8A-4147-A177-3AD203B41FA5}">
                      <a16:colId xmlns:a16="http://schemas.microsoft.com/office/drawing/2014/main" val="1116064158"/>
                    </a:ext>
                  </a:extLst>
                </a:gridCol>
                <a:gridCol w="1364384">
                  <a:extLst>
                    <a:ext uri="{9D8B030D-6E8A-4147-A177-3AD203B41FA5}">
                      <a16:colId xmlns:a16="http://schemas.microsoft.com/office/drawing/2014/main" val="1653221963"/>
                    </a:ext>
                  </a:extLst>
                </a:gridCol>
              </a:tblGrid>
              <a:tr h="694235">
                <a:tc>
                  <a:txBody>
                    <a:bodyPr/>
                    <a:lstStyle/>
                    <a:p>
                      <a:pPr algn="ctr">
                        <a:lnSpc>
                          <a:spcPct val="107000"/>
                        </a:lnSpc>
                        <a:spcBef>
                          <a:spcPts val="300"/>
                        </a:spcBef>
                        <a:spcAft>
                          <a:spcPts val="300"/>
                        </a:spcAft>
                      </a:pPr>
                      <a:r>
                        <a:rPr lang="de-DE"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Item</a:t>
                      </a:r>
                      <a:endParaRPr lang="de-DE"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Beobachtung</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Punktwert</a:t>
                      </a:r>
                      <a:b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‚fast nie‘ bis </a:t>
                      </a:r>
                      <a:b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 ‚fast immer‘)</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56986198"/>
                  </a:ext>
                </a:extLst>
              </a:tr>
              <a:tr h="315170">
                <a:tc gridSpan="3">
                  <a:txBody>
                    <a:bodyPr/>
                    <a:lstStyle/>
                    <a:p>
                      <a:pPr algn="l">
                        <a:lnSpc>
                          <a:spcPct val="107000"/>
                        </a:lnSpc>
                        <a:spcBef>
                          <a:spcPts val="300"/>
                        </a:spcBef>
                        <a:spcAft>
                          <a:spcPts val="300"/>
                        </a:spcAft>
                      </a:pPr>
                      <a:r>
                        <a:rPr lang="de-DE" sz="1400" i="1">
                          <a:effectLst/>
                          <a:latin typeface="Arial" panose="020B0604020202020204" pitchFamily="34" charset="0"/>
                          <a:ea typeface="Calibri" panose="020F0502020204030204" pitchFamily="34" charset="0"/>
                          <a:cs typeface="Times New Roman" panose="02020603050405020304" pitchFamily="18" charset="0"/>
                        </a:rPr>
                        <a:t>Skala A: Nähe suchen und zulassen </a:t>
                      </a:r>
                      <a:endParaRPr lang="de-DE"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de-DE"/>
                    </a:p>
                  </a:txBody>
                  <a:tcPr/>
                </a:tc>
                <a:extLst>
                  <a:ext uri="{0D108BD9-81ED-4DB2-BD59-A6C34878D82A}">
                    <a16:rowId xmlns:a16="http://schemas.microsoft.com/office/drawing/2014/main" val="2251935487"/>
                  </a:ext>
                </a:extLst>
              </a:tr>
              <a:tr h="478544">
                <a:tc>
                  <a:txBody>
                    <a:bodyPr/>
                    <a:lstStyle/>
                    <a:p>
                      <a:pPr algn="ctr">
                        <a:lnSpc>
                          <a:spcPct val="107000"/>
                        </a:lnSpc>
                        <a:spcBef>
                          <a:spcPts val="300"/>
                        </a:spcBef>
                        <a:spcAft>
                          <a:spcPts val="300"/>
                        </a:spcAft>
                      </a:pPr>
                      <a:r>
                        <a:rPr lang="de-DE" sz="1400" b="1">
                          <a:effectLst/>
                          <a:latin typeface="Arial" panose="020B0604020202020204" pitchFamily="34" charset="0"/>
                          <a:ea typeface="Calibri" panose="020F0502020204030204" pitchFamily="34" charset="0"/>
                          <a:cs typeface="Times New Roman" panose="02020603050405020304" pitchFamily="18" charset="0"/>
                        </a:rPr>
                        <a:t>1</a:t>
                      </a:r>
                      <a:endParaRPr lang="de-DE"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r>
                        <a:rPr lang="de-DE" sz="1400" dirty="0">
                          <a:effectLst/>
                          <a:latin typeface="Arial" panose="020B0604020202020204" pitchFamily="34" charset="0"/>
                          <a:ea typeface="Calibri" panose="020F0502020204030204" pitchFamily="34" charset="0"/>
                          <a:cs typeface="Arial" panose="020B0604020202020204" pitchFamily="34" charset="0"/>
                        </a:rPr>
                        <a:t>Frederick kann den Wunsch nach körperlicher Nähe eigentlich immer zum Ausdruck bringen.</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414585"/>
                  </a:ext>
                </a:extLst>
              </a:tr>
              <a:tr h="655091">
                <a:tc>
                  <a:txBody>
                    <a:bodyPr/>
                    <a:lstStyle/>
                    <a:p>
                      <a:pPr algn="ctr">
                        <a:lnSpc>
                          <a:spcPct val="107000"/>
                        </a:lnSpc>
                        <a:spcBef>
                          <a:spcPts val="300"/>
                        </a:spcBef>
                        <a:spcAft>
                          <a:spcPts val="300"/>
                        </a:spcAft>
                      </a:pPr>
                      <a:r>
                        <a:rPr lang="de-DE" sz="1400" b="1" dirty="0">
                          <a:effectLst/>
                          <a:latin typeface="Arial" panose="020B0604020202020204" pitchFamily="34" charset="0"/>
                          <a:ea typeface="Calibri" panose="020F0502020204030204" pitchFamily="34" charset="0"/>
                          <a:cs typeface="Times New Roman" panose="02020603050405020304" pitchFamily="18" charset="0"/>
                        </a:rPr>
                        <a:t>2</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r>
                        <a:rPr lang="de-DE" sz="1400" dirty="0">
                          <a:effectLst/>
                          <a:latin typeface="Arial" panose="020B0604020202020204" pitchFamily="34" charset="0"/>
                          <a:ea typeface="Calibri" panose="020F0502020204030204" pitchFamily="34" charset="0"/>
                          <a:cs typeface="Arial" panose="020B0604020202020204" pitchFamily="34" charset="0"/>
                        </a:rPr>
                        <a:t>Auch sucht er öfters die körperliche Nähe und auch Körperkontakt mit mir.</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582068"/>
                  </a:ext>
                </a:extLst>
              </a:tr>
            </a:tbl>
          </a:graphicData>
        </a:graphic>
      </p:graphicFrame>
      <p:sp>
        <p:nvSpPr>
          <p:cNvPr id="10" name="Textfeld 9">
            <a:extLst>
              <a:ext uri="{FF2B5EF4-FFF2-40B4-BE49-F238E27FC236}">
                <a16:creationId xmlns:a16="http://schemas.microsoft.com/office/drawing/2014/main" id="{98F9E453-AEB8-C30B-8D13-FCC7E8002822}"/>
              </a:ext>
            </a:extLst>
          </p:cNvPr>
          <p:cNvSpPr txBox="1"/>
          <p:nvPr/>
        </p:nvSpPr>
        <p:spPr>
          <a:xfrm>
            <a:off x="7354447" y="4316213"/>
            <a:ext cx="501262" cy="646331"/>
          </a:xfrm>
          <a:prstGeom prst="rect">
            <a:avLst/>
          </a:prstGeom>
          <a:noFill/>
        </p:spPr>
        <p:txBody>
          <a:bodyPr wrap="square" rtlCol="0">
            <a:spAutoFit/>
          </a:bodyPr>
          <a:lstStyle/>
          <a:p>
            <a:r>
              <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rPr>
              <a:t>5</a:t>
            </a:r>
          </a:p>
          <a:p>
            <a:endParaRPr lang="de-DE" dirty="0"/>
          </a:p>
        </p:txBody>
      </p:sp>
      <p:sp>
        <p:nvSpPr>
          <p:cNvPr id="11" name="Textfeld 10">
            <a:extLst>
              <a:ext uri="{FF2B5EF4-FFF2-40B4-BE49-F238E27FC236}">
                <a16:creationId xmlns:a16="http://schemas.microsoft.com/office/drawing/2014/main" id="{2C87A69D-E8CF-5722-21B9-F6FF11BAC5F2}"/>
              </a:ext>
            </a:extLst>
          </p:cNvPr>
          <p:cNvSpPr txBox="1"/>
          <p:nvPr/>
        </p:nvSpPr>
        <p:spPr>
          <a:xfrm>
            <a:off x="7349065" y="4890930"/>
            <a:ext cx="501262" cy="646331"/>
          </a:xfrm>
          <a:prstGeom prst="rect">
            <a:avLst/>
          </a:prstGeom>
          <a:noFill/>
        </p:spPr>
        <p:txBody>
          <a:bodyPr wrap="square" rtlCol="0">
            <a:spAutoFit/>
          </a:bodyPr>
          <a:lstStyle/>
          <a:p>
            <a:r>
              <a:rPr lang="de-DE" b="1" dirty="0">
                <a:solidFill>
                  <a:srgbClr val="3E5A2D"/>
                </a:solidFill>
                <a:latin typeface="Tempus Sans ITC" panose="04020404030D07020202" pitchFamily="82" charset="0"/>
                <a:ea typeface="Calibri" panose="020F0502020204030204" pitchFamily="34" charset="0"/>
                <a:cs typeface="Times New Roman" panose="02020603050405020304" pitchFamily="18" charset="0"/>
              </a:rPr>
              <a:t>3</a:t>
            </a:r>
            <a:endPar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684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B32E970D-C70A-A9AB-D0CA-826E0EA8C42E}"/>
              </a:ext>
            </a:extLst>
          </p:cNvPr>
          <p:cNvGraphicFramePr>
            <a:graphicFrameLocks noGrp="1"/>
          </p:cNvGraphicFramePr>
          <p:nvPr>
            <p:extLst>
              <p:ext uri="{D42A27DB-BD31-4B8C-83A1-F6EECF244321}">
                <p14:modId xmlns:p14="http://schemas.microsoft.com/office/powerpoint/2010/main" val="1740290101"/>
              </p:ext>
            </p:extLst>
          </p:nvPr>
        </p:nvGraphicFramePr>
        <p:xfrm>
          <a:off x="961126" y="3252623"/>
          <a:ext cx="7221747" cy="2143040"/>
        </p:xfrm>
        <a:graphic>
          <a:graphicData uri="http://schemas.openxmlformats.org/drawingml/2006/table">
            <a:tbl>
              <a:tblPr firstRow="1" firstCol="1" bandRow="1"/>
              <a:tblGrid>
                <a:gridCol w="1012336">
                  <a:extLst>
                    <a:ext uri="{9D8B030D-6E8A-4147-A177-3AD203B41FA5}">
                      <a16:colId xmlns:a16="http://schemas.microsoft.com/office/drawing/2014/main" val="4163834789"/>
                    </a:ext>
                  </a:extLst>
                </a:gridCol>
                <a:gridCol w="4845027">
                  <a:extLst>
                    <a:ext uri="{9D8B030D-6E8A-4147-A177-3AD203B41FA5}">
                      <a16:colId xmlns:a16="http://schemas.microsoft.com/office/drawing/2014/main" val="1116064158"/>
                    </a:ext>
                  </a:extLst>
                </a:gridCol>
                <a:gridCol w="1364384">
                  <a:extLst>
                    <a:ext uri="{9D8B030D-6E8A-4147-A177-3AD203B41FA5}">
                      <a16:colId xmlns:a16="http://schemas.microsoft.com/office/drawing/2014/main" val="1653221963"/>
                    </a:ext>
                  </a:extLst>
                </a:gridCol>
              </a:tblGrid>
              <a:tr h="694235">
                <a:tc>
                  <a:txBody>
                    <a:bodyPr/>
                    <a:lstStyle/>
                    <a:p>
                      <a:pPr algn="ctr">
                        <a:lnSpc>
                          <a:spcPct val="107000"/>
                        </a:lnSpc>
                        <a:spcBef>
                          <a:spcPts val="300"/>
                        </a:spcBef>
                        <a:spcAft>
                          <a:spcPts val="300"/>
                        </a:spcAft>
                      </a:pPr>
                      <a:r>
                        <a:rPr lang="de-DE"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Item</a:t>
                      </a:r>
                      <a:endParaRPr lang="de-DE"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l">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Beobachtung</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Bef>
                          <a:spcPts val="300"/>
                        </a:spcBef>
                        <a:spcAft>
                          <a:spcPts val="300"/>
                        </a:spcAft>
                      </a:pPr>
                      <a: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Punktwert</a:t>
                      </a:r>
                      <a:br>
                        <a:rPr lang="de-DE"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‚fast nie‘ bis </a:t>
                      </a:r>
                      <a:b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 ‚fast immer‘)</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56986198"/>
                  </a:ext>
                </a:extLst>
              </a:tr>
              <a:tr h="315170">
                <a:tc gridSpan="3">
                  <a:txBody>
                    <a:bodyPr/>
                    <a:lstStyle/>
                    <a:p>
                      <a:pPr algn="l">
                        <a:lnSpc>
                          <a:spcPct val="107000"/>
                        </a:lnSpc>
                        <a:spcBef>
                          <a:spcPts val="300"/>
                        </a:spcBef>
                        <a:spcAft>
                          <a:spcPts val="300"/>
                        </a:spcAft>
                      </a:pPr>
                      <a:r>
                        <a:rPr lang="de-DE" sz="1400" i="1" dirty="0">
                          <a:effectLst/>
                          <a:latin typeface="Arial" panose="020B0604020202020204" pitchFamily="34" charset="0"/>
                          <a:ea typeface="Calibri" panose="020F0502020204030204" pitchFamily="34" charset="0"/>
                          <a:cs typeface="Times New Roman" panose="02020603050405020304" pitchFamily="18" charset="0"/>
                        </a:rPr>
                        <a:t>Skala B: Umgang mit sozial belastenden Situationen</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lnL w="1270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de-DE"/>
                    </a:p>
                  </a:txBody>
                  <a:tcPr/>
                </a:tc>
                <a:extLst>
                  <a:ext uri="{0D108BD9-81ED-4DB2-BD59-A6C34878D82A}">
                    <a16:rowId xmlns:a16="http://schemas.microsoft.com/office/drawing/2014/main" val="2251935487"/>
                  </a:ext>
                </a:extLst>
              </a:tr>
              <a:tr h="478544">
                <a:tc>
                  <a:txBody>
                    <a:bodyPr/>
                    <a:lstStyle/>
                    <a:p>
                      <a:pPr algn="ctr">
                        <a:lnSpc>
                          <a:spcPct val="107000"/>
                        </a:lnSpc>
                        <a:spcBef>
                          <a:spcPts val="300"/>
                        </a:spcBef>
                        <a:spcAft>
                          <a:spcPts val="300"/>
                        </a:spcAft>
                      </a:pPr>
                      <a:r>
                        <a:rPr lang="de-DE" sz="1400" b="1" dirty="0">
                          <a:effectLst/>
                          <a:latin typeface="Arial" panose="020B0604020202020204" pitchFamily="34" charset="0"/>
                          <a:ea typeface="Calibri" panose="020F0502020204030204" pitchFamily="34" charset="0"/>
                          <a:cs typeface="Times New Roman" panose="02020603050405020304" pitchFamily="18" charset="0"/>
                        </a:rPr>
                        <a:t>8</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r>
                        <a:rPr lang="de-DE" sz="1400" kern="1200" dirty="0">
                          <a:solidFill>
                            <a:schemeClr val="tx1"/>
                          </a:solidFill>
                          <a:effectLst/>
                          <a:latin typeface="Arial" panose="020B0604020202020204" pitchFamily="34" charset="0"/>
                          <a:ea typeface="+mn-ea"/>
                          <a:cs typeface="Arial" panose="020B0604020202020204" pitchFamily="34" charset="0"/>
                        </a:rPr>
                        <a:t>Frederick zeigt sehr oft Unruhe in alltäglichen Übergangssituationen.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414585"/>
                  </a:ext>
                </a:extLst>
              </a:tr>
              <a:tr h="655091">
                <a:tc>
                  <a:txBody>
                    <a:bodyPr/>
                    <a:lstStyle/>
                    <a:p>
                      <a:pPr algn="ctr">
                        <a:lnSpc>
                          <a:spcPct val="107000"/>
                        </a:lnSpc>
                        <a:spcBef>
                          <a:spcPts val="300"/>
                        </a:spcBef>
                        <a:spcAft>
                          <a:spcPts val="300"/>
                        </a:spcAft>
                      </a:pPr>
                      <a:r>
                        <a:rPr lang="de-DE" sz="1400" b="1" dirty="0">
                          <a:effectLst/>
                          <a:latin typeface="Arial" panose="020B0604020202020204" pitchFamily="34" charset="0"/>
                          <a:ea typeface="Calibri" panose="020F0502020204030204" pitchFamily="34" charset="0"/>
                          <a:cs typeface="Times New Roman" panose="02020603050405020304" pitchFamily="18" charset="0"/>
                        </a:rPr>
                        <a:t>9</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r>
                        <a:rPr lang="de-DE" sz="1400" kern="1200" dirty="0">
                          <a:solidFill>
                            <a:schemeClr val="tx1"/>
                          </a:solidFill>
                          <a:effectLst/>
                          <a:latin typeface="Arial" panose="020B0604020202020204" pitchFamily="34" charset="0"/>
                          <a:ea typeface="+mn-ea"/>
                          <a:cs typeface="Arial" panose="020B0604020202020204" pitchFamily="34" charset="0"/>
                        </a:rPr>
                        <a:t>Auch „klammert“ sich Frederick fast immer an seine Mutter oder seinen Vater, wenn sie ihn in die Kita bringen.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Bef>
                          <a:spcPts val="300"/>
                        </a:spcBef>
                        <a:spcAft>
                          <a:spcPts val="300"/>
                        </a:spcAft>
                      </a:pP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582068"/>
                  </a:ext>
                </a:extLst>
              </a:tr>
            </a:tbl>
          </a:graphicData>
        </a:graphic>
      </p:graphicFrame>
      <p:sp>
        <p:nvSpPr>
          <p:cNvPr id="2" name="Titel 1">
            <a:extLst>
              <a:ext uri="{FF2B5EF4-FFF2-40B4-BE49-F238E27FC236}">
                <a16:creationId xmlns:a16="http://schemas.microsoft.com/office/drawing/2014/main" id="{7684DCD7-6F30-9BA4-9779-A88BC173356B}"/>
              </a:ext>
            </a:extLst>
          </p:cNvPr>
          <p:cNvSpPr>
            <a:spLocks noGrp="1"/>
          </p:cNvSpPr>
          <p:nvPr>
            <p:ph type="title"/>
          </p:nvPr>
        </p:nvSpPr>
        <p:spPr>
          <a:xfrm>
            <a:off x="253744" y="366736"/>
            <a:ext cx="7886700" cy="716998"/>
          </a:xfrm>
        </p:spPr>
        <p:txBody>
          <a:bodyPr/>
          <a:lstStyle/>
          <a:p>
            <a:r>
              <a:rPr lang="de-DE" sz="2400" i="0" dirty="0">
                <a:solidFill>
                  <a:srgbClr val="70AD47">
                    <a:lumMod val="50000"/>
                  </a:srgbClr>
                </a:solidFill>
                <a:latin typeface="+mj-lt"/>
                <a:cs typeface="Calibri" panose="020F0502020204030204" pitchFamily="34" charset="0"/>
              </a:rPr>
              <a:t>Gemeinsame Einschätzung</a:t>
            </a:r>
            <a:br>
              <a:rPr lang="de-DE" sz="2400" i="0" dirty="0">
                <a:solidFill>
                  <a:srgbClr val="70AD47">
                    <a:lumMod val="50000"/>
                  </a:srgbClr>
                </a:solidFill>
                <a:latin typeface="+mj-lt"/>
                <a:cs typeface="Calibri" panose="020F0502020204030204" pitchFamily="34" charset="0"/>
              </a:rPr>
            </a:br>
            <a:r>
              <a:rPr lang="de-DE" sz="2400" i="0" dirty="0">
                <a:solidFill>
                  <a:srgbClr val="70AD47">
                    <a:lumMod val="50000"/>
                  </a:srgbClr>
                </a:solidFill>
                <a:latin typeface="+mj-lt"/>
                <a:cs typeface="Calibri" panose="020F0502020204030204" pitchFamily="34" charset="0"/>
              </a:rPr>
              <a:t>Frederick</a:t>
            </a:r>
            <a:r>
              <a:rPr lang="de-DE" sz="2400" i="0" dirty="0">
                <a:solidFill>
                  <a:srgbClr val="70AD47">
                    <a:lumMod val="50000"/>
                  </a:srgbClr>
                </a:solidFill>
                <a:latin typeface="+mj-lt"/>
              </a:rPr>
              <a:t> - </a:t>
            </a:r>
            <a:r>
              <a:rPr lang="de-DE" sz="2400" i="0" dirty="0">
                <a:solidFill>
                  <a:srgbClr val="70AD47">
                    <a:lumMod val="50000"/>
                  </a:srgbClr>
                </a:solidFill>
                <a:latin typeface="+mj-lt"/>
                <a:cs typeface="Calibri" panose="020F0502020204030204" pitchFamily="34" charset="0"/>
              </a:rPr>
              <a:t>S</a:t>
            </a:r>
            <a:r>
              <a:rPr lang="de-DE" sz="2400" i="0" dirty="0">
                <a:solidFill>
                  <a:srgbClr val="70AD47">
                    <a:lumMod val="50000"/>
                  </a:srgbClr>
                </a:solidFill>
                <a:latin typeface="+mj-lt"/>
              </a:rPr>
              <a:t>kala B </a:t>
            </a:r>
            <a:br>
              <a:rPr lang="de-DE" sz="3200" dirty="0">
                <a:solidFill>
                  <a:srgbClr val="70AD47">
                    <a:lumMod val="50000"/>
                  </a:srgbClr>
                </a:solidFill>
                <a:latin typeface="Calibri" panose="020F0502020204030204" pitchFamily="34" charset="0"/>
                <a:cs typeface="Calibri" panose="020F0502020204030204" pitchFamily="34" charset="0"/>
              </a:rPr>
            </a:br>
            <a:endParaRPr lang="de-DE" dirty="0"/>
          </a:p>
        </p:txBody>
      </p:sp>
      <p:sp>
        <p:nvSpPr>
          <p:cNvPr id="3" name="Textfeld 13">
            <a:extLst>
              <a:ext uri="{FF2B5EF4-FFF2-40B4-BE49-F238E27FC236}">
                <a16:creationId xmlns:a16="http://schemas.microsoft.com/office/drawing/2014/main" id="{A9AC1114-60FC-C88F-26B4-F99BBAB7D8ED}"/>
              </a:ext>
            </a:extLst>
          </p:cNvPr>
          <p:cNvSpPr txBox="1"/>
          <p:nvPr/>
        </p:nvSpPr>
        <p:spPr>
          <a:xfrm>
            <a:off x="454539" y="1467519"/>
            <a:ext cx="8172625" cy="1785104"/>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600" dirty="0">
              <a:effectLst/>
              <a:latin typeface="Arial" panose="020B0604020202020204" pitchFamily="34" charset="0"/>
              <a:cs typeface="Arial" panose="020B0604020202020204" pitchFamily="34" charset="0"/>
            </a:endParaRPr>
          </a:p>
          <a:p>
            <a:r>
              <a:rPr lang="de-DE" sz="1600" dirty="0">
                <a:effectLst/>
                <a:latin typeface="Arial" panose="020B0604020202020204" pitchFamily="34" charset="0"/>
                <a:cs typeface="Arial" panose="020B0604020202020204" pitchFamily="34" charset="0"/>
              </a:rPr>
              <a:t>Bitte schätzen Sie das Verhalten von Frederick auf Grundlage der Beobachtung </a:t>
            </a:r>
            <a:r>
              <a:rPr lang="de-DE" sz="1600" dirty="0">
                <a:latin typeface="Arial" panose="020B0604020202020204" pitchFamily="34" charset="0"/>
                <a:cs typeface="Arial" panose="020B0604020202020204" pitchFamily="34" charset="0"/>
              </a:rPr>
              <a:t>seiner Bezugsfachkraft in den letzten vier Wochen ein. </a:t>
            </a:r>
            <a:endParaRPr lang="de-DE" sz="1050" dirty="0">
              <a:effectLst/>
              <a:latin typeface="Arial" panose="020B0604020202020204" pitchFamily="34" charset="0"/>
              <a:cs typeface="Arial" panose="020B0604020202020204" pitchFamily="34" charset="0"/>
            </a:endParaRPr>
          </a:p>
          <a:p>
            <a:endParaRPr lang="de-DE" sz="500"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	</a:t>
            </a:r>
          </a:p>
          <a:p>
            <a:pPr algn="ctr"/>
            <a:r>
              <a:rPr lang="de-DE" sz="1600" b="1" dirty="0">
                <a:latin typeface="Arial" panose="020B0604020202020204" pitchFamily="34" charset="0"/>
                <a:cs typeface="Arial" panose="020B0604020202020204" pitchFamily="34" charset="0"/>
              </a:rPr>
              <a:t>0</a:t>
            </a:r>
            <a:r>
              <a:rPr lang="de-DE" sz="1600" dirty="0">
                <a:latin typeface="Arial" panose="020B0604020202020204" pitchFamily="34" charset="0"/>
                <a:cs typeface="Arial" panose="020B0604020202020204" pitchFamily="34" charset="0"/>
              </a:rPr>
              <a:t> =</a:t>
            </a:r>
            <a:r>
              <a:rPr lang="de-DE" sz="1600" b="1" dirty="0">
                <a:effectLst/>
                <a:latin typeface="Arial" panose="020B0604020202020204" pitchFamily="34" charset="0"/>
                <a:cs typeface="Arial" panose="020B0604020202020204" pitchFamily="34" charset="0"/>
              </a:rPr>
              <a:t> fast nie; 1 = sehr selten; 2 = selten; 3 = oft; 4 = sehr oft, 5 = fast immer</a:t>
            </a:r>
            <a:endParaRPr lang="de-DE" sz="1600" dirty="0">
              <a:latin typeface="Arial" panose="020B0604020202020204" pitchFamily="34" charset="0"/>
              <a:cs typeface="Arial" panose="020B0604020202020204" pitchFamily="34" charset="0"/>
            </a:endParaRPr>
          </a:p>
          <a:p>
            <a:endParaRPr lang="de-DE" sz="900" dirty="0">
              <a:effectLst/>
              <a:latin typeface="Arial" panose="020B0604020202020204" pitchFamily="34" charset="0"/>
              <a:cs typeface="Arial" panose="020B0604020202020204" pitchFamily="34" charset="0"/>
            </a:endParaRPr>
          </a:p>
          <a:p>
            <a:r>
              <a:rPr lang="de-DE" sz="1600" b="1"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2315F28-C80C-B42F-DCA8-215AA027D1C0}"/>
              </a:ext>
            </a:extLst>
          </p:cNvPr>
          <p:cNvSpPr txBox="1"/>
          <p:nvPr/>
        </p:nvSpPr>
        <p:spPr>
          <a:xfrm>
            <a:off x="8008373" y="640398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MIII.2_Folie </a:t>
            </a:r>
            <a:r>
              <a:rPr lang="de-DE" sz="1200" dirty="0">
                <a:solidFill>
                  <a:schemeClr val="bg1"/>
                </a:solidFill>
                <a:latin typeface="+mj-lt"/>
                <a:ea typeface="Times New Roman" panose="02020603050405020304" pitchFamily="18" charset="0"/>
                <a:cs typeface="Arial" panose="020B0604020202020204" pitchFamily="34" charset="0"/>
              </a:rPr>
              <a:t>6</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98F9E453-AEB8-C30B-8D13-FCC7E8002822}"/>
              </a:ext>
            </a:extLst>
          </p:cNvPr>
          <p:cNvSpPr txBox="1"/>
          <p:nvPr/>
        </p:nvSpPr>
        <p:spPr>
          <a:xfrm>
            <a:off x="7316866" y="4324143"/>
            <a:ext cx="501262" cy="646331"/>
          </a:xfrm>
          <a:prstGeom prst="rect">
            <a:avLst/>
          </a:prstGeom>
          <a:noFill/>
        </p:spPr>
        <p:txBody>
          <a:bodyPr wrap="square" rtlCol="0">
            <a:spAutoFit/>
          </a:bodyPr>
          <a:lstStyle/>
          <a:p>
            <a:r>
              <a:rPr lang="de-DE" b="1" dirty="0">
                <a:solidFill>
                  <a:srgbClr val="3E5A2D"/>
                </a:solidFill>
                <a:latin typeface="Tempus Sans ITC" panose="04020404030D07020202" pitchFamily="82" charset="0"/>
                <a:ea typeface="Calibri" panose="020F0502020204030204" pitchFamily="34" charset="0"/>
                <a:cs typeface="Times New Roman" panose="02020603050405020304" pitchFamily="18" charset="0"/>
              </a:rPr>
              <a:t>4</a:t>
            </a:r>
            <a:endPar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endParaRPr>
          </a:p>
          <a:p>
            <a:endParaRPr lang="de-DE" dirty="0"/>
          </a:p>
        </p:txBody>
      </p:sp>
      <p:sp>
        <p:nvSpPr>
          <p:cNvPr id="11" name="Textfeld 10">
            <a:extLst>
              <a:ext uri="{FF2B5EF4-FFF2-40B4-BE49-F238E27FC236}">
                <a16:creationId xmlns:a16="http://schemas.microsoft.com/office/drawing/2014/main" id="{2C87A69D-E8CF-5722-21B9-F6FF11BAC5F2}"/>
              </a:ext>
            </a:extLst>
          </p:cNvPr>
          <p:cNvSpPr txBox="1"/>
          <p:nvPr/>
        </p:nvSpPr>
        <p:spPr>
          <a:xfrm>
            <a:off x="7328155" y="4882481"/>
            <a:ext cx="501262" cy="369332"/>
          </a:xfrm>
          <a:prstGeom prst="rect">
            <a:avLst/>
          </a:prstGeom>
          <a:noFill/>
        </p:spPr>
        <p:txBody>
          <a:bodyPr wrap="square" rtlCol="0">
            <a:spAutoFit/>
          </a:bodyPr>
          <a:lstStyle/>
          <a:p>
            <a:r>
              <a:rPr lang="de-DE" b="1" dirty="0">
                <a:solidFill>
                  <a:srgbClr val="3E5A2D"/>
                </a:solidFill>
                <a:latin typeface="Tempus Sans ITC" panose="04020404030D07020202" pitchFamily="82" charset="0"/>
                <a:ea typeface="Calibri" panose="020F0502020204030204" pitchFamily="34" charset="0"/>
                <a:cs typeface="Times New Roman" panose="02020603050405020304" pitchFamily="18" charset="0"/>
              </a:rPr>
              <a:t>5</a:t>
            </a:r>
            <a:endParaRPr lang="de-DE" sz="1800" b="1" i="0" dirty="0">
              <a:solidFill>
                <a:srgbClr val="3E5A2D"/>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1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CBB22E-55FB-4D60-8285-4BB872DC8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088E2-4892-4D71-BADE-1407C1CA00E0}">
  <ds:schemaRefs>
    <ds:schemaRef ds:uri="http://schemas.microsoft.com/sharepoint/v3/contenttype/forms"/>
  </ds:schemaRefs>
</ds:datastoreItem>
</file>

<file path=customXml/itemProps3.xml><?xml version="1.0" encoding="utf-8"?>
<ds:datastoreItem xmlns:ds="http://schemas.openxmlformats.org/officeDocument/2006/customXml" ds:itemID="{2C07B84E-A24B-4538-B35D-84DDE63D07F3}">
  <ds:schemaRefs>
    <ds:schemaRef ds:uri="http://purl.org/dc/terms/"/>
    <ds:schemaRef ds:uri="e783ef8e-bb79-4f38-9dbd-9f8d8348981d"/>
    <ds:schemaRef ds:uri="http://purl.org/dc/dcmitype/"/>
    <ds:schemaRef ds:uri="f2f26e37-2538-4b86-b16b-bd0cee86e888"/>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970</Words>
  <Application>Microsoft Office PowerPoint</Application>
  <PresentationFormat>Bildschirmpräsentation (4:3)</PresentationFormat>
  <Paragraphs>136</Paragraphs>
  <Slides>12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Brush Script MT</vt:lpstr>
      <vt:lpstr>Calibri</vt:lpstr>
      <vt:lpstr>Century Gothic</vt:lpstr>
      <vt:lpstr>Tempus Sans ITC</vt:lpstr>
      <vt:lpstr>1_Office</vt:lpstr>
      <vt:lpstr>PowerPoint-Präsentation</vt:lpstr>
      <vt:lpstr>PowerPoint-Präsentation</vt:lpstr>
      <vt:lpstr>Übersicht</vt:lpstr>
      <vt:lpstr>Einsatzbereich </vt:lpstr>
      <vt:lpstr>Voraussetzungen </vt:lpstr>
      <vt:lpstr>Antwortoptionen </vt:lpstr>
      <vt:lpstr>Fallvignette ‚Frederick‘ </vt:lpstr>
      <vt:lpstr>Gemeinsame Einschätzung Frederick - Skala A  </vt:lpstr>
      <vt:lpstr>Gemeinsame Einschätzung Frederick - Skala B  </vt:lpstr>
      <vt:lpstr>Gemeinsame Einschätzung Frederick - Skala C </vt:lpstr>
      <vt:lpstr>Gemeinsame Einschätzung Frederick - Skala D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144</cp:revision>
  <cp:lastPrinted>2023-02-07T08:42:21Z</cp:lastPrinted>
  <dcterms:created xsi:type="dcterms:W3CDTF">2022-10-21T08:10:30Z</dcterms:created>
  <dcterms:modified xsi:type="dcterms:W3CDTF">2025-07-07T12:45:37Z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2025-05-05T13:25:46Z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348f9d17-44d4-4f11-8268-56620218b911</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