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0"/>
  </p:notesMasterIdLst>
  <p:handoutMasterIdLst>
    <p:handoutMasterId r:id="rId21"/>
  </p:handoutMasterIdLst>
  <p:sldIdLst>
    <p:sldId id="421" r:id="rId5"/>
    <p:sldId id="377" r:id="rId6"/>
    <p:sldId id="416" r:id="rId7"/>
    <p:sldId id="417" r:id="rId8"/>
    <p:sldId id="418" r:id="rId9"/>
    <p:sldId id="419" r:id="rId10"/>
    <p:sldId id="407" r:id="rId11"/>
    <p:sldId id="409" r:id="rId12"/>
    <p:sldId id="415" r:id="rId13"/>
    <p:sldId id="410" r:id="rId14"/>
    <p:sldId id="411" r:id="rId15"/>
    <p:sldId id="412" r:id="rId16"/>
    <p:sldId id="413" r:id="rId17"/>
    <p:sldId id="420" r:id="rId18"/>
    <p:sldId id="414" r:id="rId1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0" clrIdx="0">
    <p:extLst>
      <p:ext uri="{19B8F6BF-5375-455C-9EA6-DF929625EA0E}">
        <p15:presenceInfo xmlns:p15="http://schemas.microsoft.com/office/powerpoint/2012/main" userId="S-1-5-21-2926660739-929535874-1537172451-2326" providerId="AD"/>
      </p:ext>
    </p:extLst>
  </p:cmAuthor>
  <p:cmAuthor id="2" name="Denise Pasquale" initials="DP" lastIdx="4"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229"/>
    <a:srgbClr val="57823B"/>
    <a:srgbClr val="A9D18E"/>
    <a:srgbClr val="A9CD90"/>
    <a:srgbClr val="3E5A2D"/>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A2A10-D653-4D50-A13D-B48ED8A41CAE}" v="1" dt="2025-07-07T12:37:34.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91"/>
  </p:normalViewPr>
  <p:slideViewPr>
    <p:cSldViewPr snapToGrid="0">
      <p:cViewPr varScale="1">
        <p:scale>
          <a:sx n="78" d="100"/>
          <a:sy n="78" d="100"/>
        </p:scale>
        <p:origin x="1555"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048D92AE-33C4-4EC7-B9F3-F9FDE549CE07}"/>
    <pc:docChg chg="addSld delSld modSld">
      <pc:chgData name="Pasquale, Denise" userId="96191729-288b-4ca4-8aed-6c5339c31a7e" providerId="ADAL" clId="{048D92AE-33C4-4EC7-B9F3-F9FDE549CE07}" dt="2024-09-11T12:04:14.682" v="4" actId="47"/>
      <pc:docMkLst>
        <pc:docMk/>
      </pc:docMkLst>
      <pc:sldChg chg="add">
        <pc:chgData name="Pasquale, Denise" userId="96191729-288b-4ca4-8aed-6c5339c31a7e" providerId="ADAL" clId="{048D92AE-33C4-4EC7-B9F3-F9FDE549CE07}" dt="2024-09-11T12:03:51.734" v="0"/>
        <pc:sldMkLst>
          <pc:docMk/>
          <pc:sldMk cId="3699188968" sldId="416"/>
        </pc:sldMkLst>
      </pc:sldChg>
      <pc:sldChg chg="add">
        <pc:chgData name="Pasquale, Denise" userId="96191729-288b-4ca4-8aed-6c5339c31a7e" providerId="ADAL" clId="{048D92AE-33C4-4EC7-B9F3-F9FDE549CE07}" dt="2024-09-11T12:03:51.734" v="0"/>
        <pc:sldMkLst>
          <pc:docMk/>
          <pc:sldMk cId="1801519094" sldId="417"/>
        </pc:sldMkLst>
      </pc:sldChg>
      <pc:sldChg chg="add">
        <pc:chgData name="Pasquale, Denise" userId="96191729-288b-4ca4-8aed-6c5339c31a7e" providerId="ADAL" clId="{048D92AE-33C4-4EC7-B9F3-F9FDE549CE07}" dt="2024-09-11T12:03:51.734" v="0"/>
        <pc:sldMkLst>
          <pc:docMk/>
          <pc:sldMk cId="1191946188" sldId="418"/>
        </pc:sldMkLst>
      </pc:sldChg>
      <pc:sldChg chg="add">
        <pc:chgData name="Pasquale, Denise" userId="96191729-288b-4ca4-8aed-6c5339c31a7e" providerId="ADAL" clId="{048D92AE-33C4-4EC7-B9F3-F9FDE549CE07}" dt="2024-09-11T12:03:51.734" v="0"/>
        <pc:sldMkLst>
          <pc:docMk/>
          <pc:sldMk cId="1420190162" sldId="419"/>
        </pc:sldMkLst>
      </pc:sldChg>
    </pc:docChg>
  </pc:docChgLst>
  <pc:docChgLst>
    <pc:chgData name="Pasquale, Denise" userId="96191729-288b-4ca4-8aed-6c5339c31a7e" providerId="ADAL" clId="{F8D9279E-373A-46C8-83E4-2A17DA6FDF2D}"/>
    <pc:docChg chg="undo custSel addSld modSld modMainMaster">
      <pc:chgData name="Pasquale, Denise" userId="96191729-288b-4ca4-8aed-6c5339c31a7e" providerId="ADAL" clId="{F8D9279E-373A-46C8-83E4-2A17DA6FDF2D}" dt="2024-11-26T10:13:19.959" v="868" actId="2710"/>
      <pc:docMkLst>
        <pc:docMk/>
      </pc:docMkLst>
      <pc:sldChg chg="modSp mod modAnim">
        <pc:chgData name="Pasquale, Denise" userId="96191729-288b-4ca4-8aed-6c5339c31a7e" providerId="ADAL" clId="{F8D9279E-373A-46C8-83E4-2A17DA6FDF2D}" dt="2024-11-19T14:13:23.025" v="556" actId="113"/>
        <pc:sldMkLst>
          <pc:docMk/>
          <pc:sldMk cId="3245484428" sldId="407"/>
        </pc:sldMkLst>
      </pc:sldChg>
      <pc:sldChg chg="modSp mod modAnim">
        <pc:chgData name="Pasquale, Denise" userId="96191729-288b-4ca4-8aed-6c5339c31a7e" providerId="ADAL" clId="{F8D9279E-373A-46C8-83E4-2A17DA6FDF2D}" dt="2024-11-26T09:42:03.239" v="822" actId="20577"/>
        <pc:sldMkLst>
          <pc:docMk/>
          <pc:sldMk cId="3444359247" sldId="409"/>
        </pc:sldMkLst>
      </pc:sldChg>
      <pc:sldChg chg="modSp mod modAnim">
        <pc:chgData name="Pasquale, Denise" userId="96191729-288b-4ca4-8aed-6c5339c31a7e" providerId="ADAL" clId="{F8D9279E-373A-46C8-83E4-2A17DA6FDF2D}" dt="2024-11-19T14:18:12.878" v="562" actId="255"/>
        <pc:sldMkLst>
          <pc:docMk/>
          <pc:sldMk cId="2992818058" sldId="410"/>
        </pc:sldMkLst>
      </pc:sldChg>
      <pc:sldChg chg="modSp mod modAnim">
        <pc:chgData name="Pasquale, Denise" userId="96191729-288b-4ca4-8aed-6c5339c31a7e" providerId="ADAL" clId="{F8D9279E-373A-46C8-83E4-2A17DA6FDF2D}" dt="2024-11-19T14:18:02.439" v="561" actId="113"/>
        <pc:sldMkLst>
          <pc:docMk/>
          <pc:sldMk cId="1934156242" sldId="411"/>
        </pc:sldMkLst>
      </pc:sldChg>
      <pc:sldChg chg="modSp mod modAnim">
        <pc:chgData name="Pasquale, Denise" userId="96191729-288b-4ca4-8aed-6c5339c31a7e" providerId="ADAL" clId="{F8D9279E-373A-46C8-83E4-2A17DA6FDF2D}" dt="2024-11-19T14:18:20.026" v="563" actId="113"/>
        <pc:sldMkLst>
          <pc:docMk/>
          <pc:sldMk cId="1600644206" sldId="412"/>
        </pc:sldMkLst>
      </pc:sldChg>
      <pc:sldChg chg="modSp mod modAnim">
        <pc:chgData name="Pasquale, Denise" userId="96191729-288b-4ca4-8aed-6c5339c31a7e" providerId="ADAL" clId="{F8D9279E-373A-46C8-83E4-2A17DA6FDF2D}" dt="2024-11-19T14:18:27.658" v="564" actId="113"/>
        <pc:sldMkLst>
          <pc:docMk/>
          <pc:sldMk cId="4203534360" sldId="413"/>
        </pc:sldMkLst>
      </pc:sldChg>
      <pc:sldChg chg="modSp mod modAnim">
        <pc:chgData name="Pasquale, Denise" userId="96191729-288b-4ca4-8aed-6c5339c31a7e" providerId="ADAL" clId="{F8D9279E-373A-46C8-83E4-2A17DA6FDF2D}" dt="2024-11-19T14:18:34.786" v="565" actId="113"/>
        <pc:sldMkLst>
          <pc:docMk/>
          <pc:sldMk cId="1836487732" sldId="414"/>
        </pc:sldMkLst>
      </pc:sldChg>
      <pc:sldChg chg="modSp mod modAnim">
        <pc:chgData name="Pasquale, Denise" userId="96191729-288b-4ca4-8aed-6c5339c31a7e" providerId="ADAL" clId="{F8D9279E-373A-46C8-83E4-2A17DA6FDF2D}" dt="2024-11-19T14:17:33.746" v="558" actId="113"/>
        <pc:sldMkLst>
          <pc:docMk/>
          <pc:sldMk cId="433552587" sldId="415"/>
        </pc:sldMkLst>
      </pc:sldChg>
      <pc:sldChg chg="modSp mod modAnim">
        <pc:chgData name="Pasquale, Denise" userId="96191729-288b-4ca4-8aed-6c5339c31a7e" providerId="ADAL" clId="{F8D9279E-373A-46C8-83E4-2A17DA6FDF2D}" dt="2024-11-20T09:36:42.192" v="709" actId="20577"/>
        <pc:sldMkLst>
          <pc:docMk/>
          <pc:sldMk cId="3699188968" sldId="416"/>
        </pc:sldMkLst>
      </pc:sldChg>
      <pc:sldChg chg="modSp mod modAnim">
        <pc:chgData name="Pasquale, Denise" userId="96191729-288b-4ca4-8aed-6c5339c31a7e" providerId="ADAL" clId="{F8D9279E-373A-46C8-83E4-2A17DA6FDF2D}" dt="2024-11-26T09:37:47.105" v="768" actId="20577"/>
        <pc:sldMkLst>
          <pc:docMk/>
          <pc:sldMk cId="1801519094" sldId="417"/>
        </pc:sldMkLst>
      </pc:sldChg>
      <pc:sldChg chg="modSp mod modAnim">
        <pc:chgData name="Pasquale, Denise" userId="96191729-288b-4ca4-8aed-6c5339c31a7e" providerId="ADAL" clId="{F8D9279E-373A-46C8-83E4-2A17DA6FDF2D}" dt="2024-11-26T10:12:48.025" v="862" actId="20577"/>
        <pc:sldMkLst>
          <pc:docMk/>
          <pc:sldMk cId="1191946188" sldId="418"/>
        </pc:sldMkLst>
      </pc:sldChg>
      <pc:sldChg chg="modSp mod modAnim">
        <pc:chgData name="Pasquale, Denise" userId="96191729-288b-4ca4-8aed-6c5339c31a7e" providerId="ADAL" clId="{F8D9279E-373A-46C8-83E4-2A17DA6FDF2D}" dt="2024-11-26T10:13:19.959" v="868" actId="2710"/>
        <pc:sldMkLst>
          <pc:docMk/>
          <pc:sldMk cId="1420190162" sldId="419"/>
        </pc:sldMkLst>
      </pc:sldChg>
      <pc:sldChg chg="delSp modSp add mod">
        <pc:chgData name="Pasquale, Denise" userId="96191729-288b-4ca4-8aed-6c5339c31a7e" providerId="ADAL" clId="{F8D9279E-373A-46C8-83E4-2A17DA6FDF2D}" dt="2024-11-20T09:35:53.744" v="672" actId="1076"/>
        <pc:sldMkLst>
          <pc:docMk/>
          <pc:sldMk cId="2205959141" sldId="420"/>
        </pc:sldMkLst>
      </pc:sldChg>
      <pc:sldMasterChg chg="modSldLayout">
        <pc:chgData name="Pasquale, Denise" userId="96191729-288b-4ca4-8aed-6c5339c31a7e" providerId="ADAL" clId="{F8D9279E-373A-46C8-83E4-2A17DA6FDF2D}" dt="2024-11-26T09:36:37.277" v="756" actId="20577"/>
        <pc:sldMasterMkLst>
          <pc:docMk/>
          <pc:sldMasterMk cId="862396065" sldId="2147483684"/>
        </pc:sldMasterMkLst>
        <pc:sldLayoutChg chg="modAnim">
          <pc:chgData name="Pasquale, Denise" userId="96191729-288b-4ca4-8aed-6c5339c31a7e" providerId="ADAL" clId="{F8D9279E-373A-46C8-83E4-2A17DA6FDF2D}" dt="2024-11-19T13:41:41.946" v="502"/>
          <pc:sldLayoutMkLst>
            <pc:docMk/>
            <pc:sldMasterMk cId="862396065" sldId="2147483684"/>
            <pc:sldLayoutMk cId="3694749063" sldId="2147483672"/>
          </pc:sldLayoutMkLst>
        </pc:sldLayoutChg>
        <pc:sldLayoutChg chg="modSp mod">
          <pc:chgData name="Pasquale, Denise" userId="96191729-288b-4ca4-8aed-6c5339c31a7e" providerId="ADAL" clId="{F8D9279E-373A-46C8-83E4-2A17DA6FDF2D}" dt="2024-11-26T09:36:37.277" v="756" actId="20577"/>
          <pc:sldLayoutMkLst>
            <pc:docMk/>
            <pc:sldMasterMk cId="862396065" sldId="2147483684"/>
            <pc:sldLayoutMk cId="168935451" sldId="2147483700"/>
          </pc:sldLayoutMkLst>
        </pc:sldLayoutChg>
        <pc:sldLayoutChg chg="modSp modAnim">
          <pc:chgData name="Pasquale, Denise" userId="96191729-288b-4ca4-8aed-6c5339c31a7e" providerId="ADAL" clId="{F8D9279E-373A-46C8-83E4-2A17DA6FDF2D}" dt="2024-11-19T13:41:13.331" v="498"/>
          <pc:sldLayoutMkLst>
            <pc:docMk/>
            <pc:sldMasterMk cId="862396065" sldId="2147483684"/>
            <pc:sldLayoutMk cId="3691087834" sldId="2147483705"/>
          </pc:sldLayoutMkLst>
        </pc:sldLayoutChg>
      </pc:sldMasterChg>
    </pc:docChg>
  </pc:docChgLst>
  <pc:docChgLst>
    <pc:chgData name="Lorenzen, Annika" userId="eb2b584e-3a00-4268-988d-ac854c9b6b17" providerId="ADAL" clId="{BD27241C-6FBB-44F3-B6DD-D297DC32739B}"/>
    <pc:docChg chg="undo custSel modSld modMainMaster">
      <pc:chgData name="Lorenzen, Annika" userId="eb2b584e-3a00-4268-988d-ac854c9b6b17" providerId="ADAL" clId="{BD27241C-6FBB-44F3-B6DD-D297DC32739B}" dt="2024-11-25T10:50:39.495" v="277" actId="6549"/>
      <pc:docMkLst>
        <pc:docMk/>
      </pc:docMkLst>
      <pc:sldChg chg="modSp">
        <pc:chgData name="Lorenzen, Annika" userId="eb2b584e-3a00-4268-988d-ac854c9b6b17" providerId="ADAL" clId="{BD27241C-6FBB-44F3-B6DD-D297DC32739B}" dt="2024-11-25T10:45:05.999" v="257" actId="255"/>
        <pc:sldMkLst>
          <pc:docMk/>
          <pc:sldMk cId="3444359247" sldId="409"/>
        </pc:sldMkLst>
      </pc:sldChg>
      <pc:sldChg chg="modSp">
        <pc:chgData name="Lorenzen, Annika" userId="eb2b584e-3a00-4268-988d-ac854c9b6b17" providerId="ADAL" clId="{BD27241C-6FBB-44F3-B6DD-D297DC32739B}" dt="2024-11-25T10:50:39.495" v="277" actId="6549"/>
        <pc:sldMkLst>
          <pc:docMk/>
          <pc:sldMk cId="1801519094" sldId="417"/>
        </pc:sldMkLst>
      </pc:sldChg>
      <pc:sldChg chg="modSp">
        <pc:chgData name="Lorenzen, Annika" userId="eb2b584e-3a00-4268-988d-ac854c9b6b17" providerId="ADAL" clId="{BD27241C-6FBB-44F3-B6DD-D297DC32739B}" dt="2024-11-25T10:43:55.656" v="255" actId="313"/>
        <pc:sldMkLst>
          <pc:docMk/>
          <pc:sldMk cId="1420190162" sldId="419"/>
        </pc:sldMkLst>
      </pc:sldChg>
      <pc:sldMasterChg chg="modSldLayout">
        <pc:chgData name="Lorenzen, Annika" userId="eb2b584e-3a00-4268-988d-ac854c9b6b17" providerId="ADAL" clId="{BD27241C-6FBB-44F3-B6DD-D297DC32739B}" dt="2024-11-25T10:35:07.660" v="249" actId="1036"/>
        <pc:sldMasterMkLst>
          <pc:docMk/>
          <pc:sldMasterMk cId="862396065" sldId="2147483684"/>
        </pc:sldMasterMkLst>
        <pc:sldLayoutChg chg="addSp delSp modSp">
          <pc:chgData name="Lorenzen, Annika" userId="eb2b584e-3a00-4268-988d-ac854c9b6b17" providerId="ADAL" clId="{BD27241C-6FBB-44F3-B6DD-D297DC32739B}" dt="2024-11-25T10:35:07.660" v="249" actId="1036"/>
          <pc:sldLayoutMkLst>
            <pc:docMk/>
            <pc:sldMasterMk cId="862396065" sldId="2147483684"/>
            <pc:sldLayoutMk cId="168935451" sldId="2147483700"/>
          </pc:sldLayoutMkLst>
        </pc:sldLayoutChg>
      </pc:sldMasterChg>
    </pc:docChg>
  </pc:docChgLst>
  <pc:docChgLst>
    <pc:chgData name="Maag, Denise" userId="96191729-288b-4ca4-8aed-6c5339c31a7e" providerId="ADAL" clId="{161A2A10-D653-4D50-A13D-B48ED8A41CAE}"/>
    <pc:docChg chg="addSld modSld sldOrd delMainMaster modMainMaster">
      <pc:chgData name="Maag, Denise" userId="96191729-288b-4ca4-8aed-6c5339c31a7e" providerId="ADAL" clId="{161A2A10-D653-4D50-A13D-B48ED8A41CAE}" dt="2025-07-07T12:38:56.623" v="118"/>
      <pc:docMkLst>
        <pc:docMk/>
      </pc:docMkLst>
      <pc:sldChg chg="new ord">
        <pc:chgData name="Maag, Denise" userId="96191729-288b-4ca4-8aed-6c5339c31a7e" providerId="ADAL" clId="{161A2A10-D653-4D50-A13D-B48ED8A41CAE}" dt="2025-07-07T12:38:56.623" v="118"/>
        <pc:sldMkLst>
          <pc:docMk/>
          <pc:sldMk cId="4077671518" sldId="421"/>
        </pc:sldMkLst>
      </pc:sldChg>
      <pc:sldMasterChg chg="modSldLayout sldLayoutOrd">
        <pc:chgData name="Maag, Denise" userId="96191729-288b-4ca4-8aed-6c5339c31a7e" providerId="ADAL" clId="{161A2A10-D653-4D50-A13D-B48ED8A41CAE}" dt="2025-07-07T12:38:19.365" v="115" actId="20577"/>
        <pc:sldMasterMkLst>
          <pc:docMk/>
          <pc:sldMasterMk cId="862396065" sldId="2147483684"/>
        </pc:sldMasterMkLst>
        <pc:sldLayoutChg chg="modSp mod ord">
          <pc:chgData name="Maag, Denise" userId="96191729-288b-4ca4-8aed-6c5339c31a7e" providerId="ADAL" clId="{161A2A10-D653-4D50-A13D-B48ED8A41CAE}" dt="2025-07-07T12:38:19.365" v="115" actId="20577"/>
          <pc:sldLayoutMkLst>
            <pc:docMk/>
            <pc:sldMasterMk cId="862396065" sldId="2147483684"/>
            <pc:sldLayoutMk cId="1174498750" sldId="2147483707"/>
          </pc:sldLayoutMkLst>
          <pc:spChg chg="mod">
            <ac:chgData name="Maag, Denise" userId="96191729-288b-4ca4-8aed-6c5339c31a7e" providerId="ADAL" clId="{161A2A10-D653-4D50-A13D-B48ED8A41CAE}" dt="2025-07-07T12:38:19.365" v="115" actId="20577"/>
            <ac:spMkLst>
              <pc:docMk/>
              <pc:sldMasterMk cId="862396065" sldId="2147483684"/>
              <pc:sldLayoutMk cId="1174498750" sldId="2147483707"/>
              <ac:spMk id="16" creationId="{FA3632BE-8CBE-4C33-9264-EF476F2C9295}"/>
            </ac:spMkLst>
          </pc:spChg>
        </pc:sldLayoutChg>
      </pc:sldMasterChg>
      <pc:sldMasterChg chg="del sldLayoutOrd">
        <pc:chgData name="Maag, Denise" userId="96191729-288b-4ca4-8aed-6c5339c31a7e" providerId="ADAL" clId="{161A2A10-D653-4D50-A13D-B48ED8A41CAE}" dt="2025-07-07T12:37:53.310" v="1" actId="2696"/>
        <pc:sldMasterMkLst>
          <pc:docMk/>
          <pc:sldMasterMk cId="1598136816" sldId="2147483706"/>
        </pc:sldMasterMkLst>
      </pc:sldMasterChg>
    </pc:docChg>
  </pc:docChgLst>
  <pc:docChgLst>
    <pc:chgData name="Pasquale, Denise" userId="96191729-288b-4ca4-8aed-6c5339c31a7e" providerId="ADAL" clId="{2561803C-3117-47BA-A483-19654838653B}"/>
    <pc:docChg chg="modSld">
      <pc:chgData name="Pasquale, Denise" userId="96191729-288b-4ca4-8aed-6c5339c31a7e" providerId="ADAL" clId="{2561803C-3117-47BA-A483-19654838653B}" dt="2025-05-05T13:21:13.296" v="5" actId="5793"/>
      <pc:docMkLst>
        <pc:docMk/>
      </pc:docMkLst>
      <pc:sldChg chg="modSp mod">
        <pc:chgData name="Pasquale, Denise" userId="96191729-288b-4ca4-8aed-6c5339c31a7e" providerId="ADAL" clId="{2561803C-3117-47BA-A483-19654838653B}" dt="2025-05-05T13:21:13.296" v="5" actId="5793"/>
        <pc:sldMkLst>
          <pc:docMk/>
          <pc:sldMk cId="1836487732" sldId="414"/>
        </pc:sldMkLst>
        <pc:spChg chg="mod">
          <ac:chgData name="Pasquale, Denise" userId="96191729-288b-4ca4-8aed-6c5339c31a7e" providerId="ADAL" clId="{2561803C-3117-47BA-A483-19654838653B}" dt="2025-05-05T13:21:13.296" v="5" actId="5793"/>
          <ac:spMkLst>
            <pc:docMk/>
            <pc:sldMk cId="1836487732" sldId="414"/>
            <ac:spMk id="3" creationId="{161243AE-FDC1-B458-E83F-E768401721F2}"/>
          </ac:spMkLst>
        </pc:spChg>
      </pc:sldChg>
    </pc:docChg>
  </pc:docChgLst>
  <pc:docChgLst>
    <pc:chgData name="Pasquale, Denise" userId="96191729-288b-4ca4-8aed-6c5339c31a7e" providerId="ADAL" clId="{BB41AB01-6A9C-4081-95E1-A60C1EEC227F}"/>
    <pc:docChg chg="undo custSel modSld">
      <pc:chgData name="Pasquale, Denise" userId="96191729-288b-4ca4-8aed-6c5339c31a7e" providerId="ADAL" clId="{BB41AB01-6A9C-4081-95E1-A60C1EEC227F}" dt="2025-02-25T13:29:48.173" v="8" actId="20577"/>
      <pc:docMkLst>
        <pc:docMk/>
      </pc:docMkLst>
      <pc:sldChg chg="modSp mod">
        <pc:chgData name="Pasquale, Denise" userId="96191729-288b-4ca4-8aed-6c5339c31a7e" providerId="ADAL" clId="{BB41AB01-6A9C-4081-95E1-A60C1EEC227F}" dt="2025-02-25T13:29:48.173" v="8" actId="20577"/>
        <pc:sldMkLst>
          <pc:docMk/>
          <pc:sldMk cId="1836487732" sldId="414"/>
        </pc:sldMkLst>
      </pc:sldChg>
      <pc:sldChg chg="modSp mod">
        <pc:chgData name="Pasquale, Denise" userId="96191729-288b-4ca4-8aed-6c5339c31a7e" providerId="ADAL" clId="{BB41AB01-6A9C-4081-95E1-A60C1EEC227F}" dt="2025-02-25T13:27:36.301" v="0" actId="20577"/>
        <pc:sldMkLst>
          <pc:docMk/>
          <pc:sldMk cId="1420190162" sldId="419"/>
        </pc:sldMkLst>
      </pc:sldChg>
    </pc:docChg>
  </pc:docChgLst>
  <pc:docChgLst>
    <pc:chgData name="Pasquale, Denise" userId="96191729-288b-4ca4-8aed-6c5339c31a7e" providerId="ADAL" clId="{3582A086-339B-482F-B02C-0C40E902E36A}"/>
    <pc:docChg chg="undo redo custSel modSld">
      <pc:chgData name="Pasquale, Denise" userId="96191729-288b-4ca4-8aed-6c5339c31a7e" providerId="ADAL" clId="{3582A086-339B-482F-B02C-0C40E902E36A}" dt="2024-09-10T08:46:25.520" v="54" actId="1037"/>
      <pc:docMkLst>
        <pc:docMk/>
      </pc:docMkLst>
      <pc:sldChg chg="addSp delSp modSp mod delAnim modAnim">
        <pc:chgData name="Pasquale, Denise" userId="96191729-288b-4ca4-8aed-6c5339c31a7e" providerId="ADAL" clId="{3582A086-339B-482F-B02C-0C40E902E36A}" dt="2024-09-10T08:46:25.520" v="54" actId="1037"/>
        <pc:sldMkLst>
          <pc:docMk/>
          <pc:sldMk cId="433552587"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C46229"/>
          </a:solidFill>
        </p:spPr>
        <p:txBody>
          <a:bodyPr wrap="square" rtlCol="0">
            <a:spAutoFit/>
          </a:bodyPr>
          <a:lstStyle/>
          <a:p>
            <a:pPr algn="ctr"/>
            <a:r>
              <a:rPr lang="de-DE" sz="5400" dirty="0">
                <a:solidFill>
                  <a:schemeClr val="bg1"/>
                </a:solidFill>
                <a:latin typeface="+mj-lt"/>
                <a:cs typeface="Calibri" panose="020F0502020204030204" pitchFamily="34" charset="0"/>
              </a:rPr>
              <a:t>Modul III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492443"/>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Das </a:t>
            </a:r>
            <a:r>
              <a:rPr lang="de-DE" sz="2600" dirty="0" err="1">
                <a:latin typeface="Arial" panose="020B0604020202020204" pitchFamily="34" charset="0"/>
                <a:cs typeface="Arial" panose="020B0604020202020204" pitchFamily="34" charset="0"/>
              </a:rPr>
              <a:t>EiBiS</a:t>
            </a:r>
            <a:r>
              <a:rPr lang="de-DE" sz="2600" dirty="0">
                <a:latin typeface="Arial" panose="020B0604020202020204" pitchFamily="34" charset="0"/>
                <a:cs typeface="Arial" panose="020B0604020202020204" pitchFamily="34" charset="0"/>
              </a:rPr>
              <a:t>-Beobachtungsverfahren</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179986" y="5537517"/>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2" y="4686322"/>
            <a:ext cx="3646117" cy="1118448"/>
          </a:xfrm>
          <a:prstGeom prst="rect">
            <a:avLst/>
          </a:prstGeom>
          <a:noFill/>
          <a:ln>
            <a:solidFill>
              <a:srgbClr val="C46229"/>
            </a:solidFill>
          </a:ln>
        </p:spPr>
        <p:txBody>
          <a:bodyPr wrap="square">
            <a:spAutoFit/>
          </a:bodyPr>
          <a:lstStyle/>
          <a:p>
            <a:pPr>
              <a:lnSpc>
                <a:spcPct val="107000"/>
              </a:lnSpc>
              <a:spcBef>
                <a:spcPts val="200"/>
              </a:spcBef>
              <a:spcAft>
                <a:spcPts val="600"/>
              </a:spcAft>
            </a:pPr>
            <a:r>
              <a:rPr lang="de-DE" sz="2400" b="1" dirty="0">
                <a:solidFill>
                  <a:srgbClr val="C46229"/>
                </a:solidFill>
                <a:effectLst/>
                <a:latin typeface="+mj-lt"/>
                <a:ea typeface="Times New Roman" panose="02020603050405020304" pitchFamily="18" charset="0"/>
                <a:cs typeface="Times New Roman" panose="02020603050405020304" pitchFamily="18" charset="0"/>
              </a:rPr>
              <a:t>MIII.1_Wissen</a:t>
            </a:r>
            <a:r>
              <a:rPr lang="de-DE" sz="2400" b="1" dirty="0">
                <a:solidFill>
                  <a:srgbClr val="C46229"/>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Hintergrund, Zielsetzung und Aufbau des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EiBiS</a:t>
            </a:r>
            <a:r>
              <a:rPr lang="de-DE" sz="1800" dirty="0">
                <a:effectLst/>
                <a:latin typeface="Arial" panose="020B0604020202020204" pitchFamily="34" charset="0"/>
                <a:ea typeface="Calibri" panose="020F0502020204030204" pitchFamily="34" charset="0"/>
                <a:cs typeface="Times New Roman" panose="02020603050405020304" pitchFamily="18" charset="0"/>
              </a:rPr>
              <a:t>-Bogens</a:t>
            </a:r>
          </a:p>
        </p:txBody>
      </p:sp>
      <p:pic>
        <p:nvPicPr>
          <p:cNvPr id="14" name="Grafik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6" name="Grafik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7" name="Grafik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22" name="Grafik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Tree>
    <p:extLst>
      <p:ext uri="{BB962C8B-B14F-4D97-AF65-F5344CB8AC3E}">
        <p14:creationId xmlns:p14="http://schemas.microsoft.com/office/powerpoint/2010/main" val="168935451"/>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3200" i="1" kern="1200" dirty="0">
                <a:solidFill>
                  <a:srgbClr val="3E5A2D"/>
                </a:solidFill>
                <a:latin typeface="Brush Script MT" panose="03060802040406070304" pitchFamily="66" charset="0"/>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MIII.1_Wissen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pic>
        <p:nvPicPr>
          <p:cNvPr id="27" name="Grafik 26">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8" name="Grafik 27"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
        <p:nvSpPr>
          <p:cNvPr id="29" name="Textfeld 28">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b="1"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MIII.1_Wissen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pic>
        <p:nvPicPr>
          <p:cNvPr id="27" name="Grafik 26">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8" name="Grafik 27"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1087834"/>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MIII.1_Wissen: Hintergrund, Zielsetzung und Aufbau des </a:t>
            </a:r>
            <a:r>
              <a:rPr kumimoji="0" lang="de-DE" sz="1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EiBiS</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-Bogens</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1174498750"/>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0"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wstiftung.de/fileadmin/bw-stiftung/Publikationen/Gesellschaft_und_Kultur/G_K_Bindungssicherheit_EiBiS_Nr._95.pdf"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6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D4A94-178D-00D3-3974-756AB5C0BBEC}"/>
              </a:ext>
            </a:extLst>
          </p:cNvPr>
          <p:cNvSpPr>
            <a:spLocks noGrp="1"/>
          </p:cNvSpPr>
          <p:nvPr>
            <p:ph type="title"/>
          </p:nvPr>
        </p:nvSpPr>
        <p:spPr>
          <a:xfrm>
            <a:off x="265793" y="435747"/>
            <a:ext cx="7886700" cy="665467"/>
          </a:xfrm>
        </p:spPr>
        <p:txBody>
          <a:bodyPr/>
          <a:lstStyle/>
          <a:p>
            <a:r>
              <a:rPr lang="de-DE" sz="2400" i="0" dirty="0">
                <a:solidFill>
                  <a:srgbClr val="70AD47">
                    <a:lumMod val="50000"/>
                  </a:srgbClr>
                </a:solidFill>
                <a:latin typeface="+mj-lt"/>
                <a:cs typeface="Calibri" panose="020F0502020204030204" pitchFamily="34" charset="0"/>
              </a:rPr>
              <a:t>Bindungsbereich (Skala) A: </a:t>
            </a:r>
            <a:br>
              <a:rPr lang="de-DE" sz="2400" i="1" dirty="0">
                <a:solidFill>
                  <a:srgbClr val="70AD47">
                    <a:lumMod val="50000"/>
                  </a:srgbClr>
                </a:solidFill>
                <a:latin typeface="+mj-lt"/>
                <a:cs typeface="Calibri" panose="020F0502020204030204" pitchFamily="34" charset="0"/>
              </a:rPr>
            </a:br>
            <a:r>
              <a:rPr lang="de-DE" sz="2000" i="0" dirty="0">
                <a:solidFill>
                  <a:srgbClr val="70AD47">
                    <a:lumMod val="50000"/>
                  </a:srgbClr>
                </a:solidFill>
                <a:latin typeface="+mj-lt"/>
                <a:cs typeface="Calibri" panose="020F0502020204030204" pitchFamily="34" charset="0"/>
              </a:rPr>
              <a:t>Nähe suchen und zulassen</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4" name="Textfeld 2">
            <a:extLst>
              <a:ext uri="{FF2B5EF4-FFF2-40B4-BE49-F238E27FC236}">
                <a16:creationId xmlns:a16="http://schemas.microsoft.com/office/drawing/2014/main" id="{847E1E7A-27ED-C0C0-FE04-F5E9D07DFC18}"/>
              </a:ext>
            </a:extLst>
          </p:cNvPr>
          <p:cNvSpPr txBox="1"/>
          <p:nvPr/>
        </p:nvSpPr>
        <p:spPr>
          <a:xfrm>
            <a:off x="481840" y="1857540"/>
            <a:ext cx="8032483" cy="3600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b="1" dirty="0">
                <a:latin typeface="Arial" panose="020B0604020202020204" pitchFamily="34" charset="0"/>
                <a:cs typeface="Arial" panose="020B0604020202020204" pitchFamily="34" charset="0"/>
                <a:sym typeface="Wingdings" pitchFamily="2" charset="2"/>
              </a:rPr>
              <a:t>Beispiel-Items:</a:t>
            </a:r>
            <a:endParaRPr lang="de-DE" sz="1600" b="1" dirty="0">
              <a:latin typeface="Arial" panose="020B0604020202020204" pitchFamily="34" charset="0"/>
              <a:cs typeface="Arial" panose="020B0604020202020204" pitchFamily="34" charset="0"/>
              <a:sym typeface="Wingdings" pitchFamily="2" charset="2"/>
            </a:endParaRPr>
          </a:p>
          <a:p>
            <a:endParaRPr lang="de-DE" sz="2800" dirty="0">
              <a:latin typeface="Arial" panose="020B0604020202020204" pitchFamily="34" charset="0"/>
              <a:cs typeface="Arial" panose="020B0604020202020204" pitchFamily="34" charset="0"/>
              <a:sym typeface="Wingdings" pitchFamily="2" charset="2"/>
            </a:endParaRPr>
          </a:p>
          <a:p>
            <a:r>
              <a:rPr lang="de-DE" sz="1600" b="1" dirty="0">
                <a:latin typeface="Arial" panose="020B0604020202020204" pitchFamily="34" charset="0"/>
                <a:cs typeface="Arial" panose="020B0604020202020204" pitchFamily="34" charset="0"/>
                <a:sym typeface="Wingdings" pitchFamily="2" charset="2"/>
              </a:rPr>
              <a:t>2.</a:t>
            </a:r>
            <a:r>
              <a:rPr lang="de-DE" b="1" dirty="0">
                <a:latin typeface="Arial" panose="020B0604020202020204" pitchFamily="34" charset="0"/>
                <a:cs typeface="Arial" panose="020B0604020202020204" pitchFamily="34" charset="0"/>
                <a:sym typeface="Wingdings" pitchFamily="2" charset="2"/>
              </a:rPr>
              <a:t> 	</a:t>
            </a:r>
            <a:r>
              <a:rPr lang="de-DE" sz="1600" b="1" dirty="0">
                <a:latin typeface="Arial" panose="020B0604020202020204" pitchFamily="34" charset="0"/>
                <a:cs typeface="Arial" panose="020B0604020202020204" pitchFamily="34" charset="0"/>
                <a:sym typeface="Wingdings" pitchFamily="2" charset="2"/>
              </a:rPr>
              <a:t>Das Kind sucht entwicklungsangemessen körperliche Nähe / 	Körperkontakt 	von / mit Bezugspersonen.</a:t>
            </a:r>
            <a:br>
              <a:rPr lang="de-DE" dirty="0">
                <a:latin typeface="Arial" panose="020B0604020202020204" pitchFamily="34" charset="0"/>
                <a:cs typeface="Arial" panose="020B0604020202020204" pitchFamily="34" charset="0"/>
                <a:sym typeface="Wingdings" pitchFamily="2" charset="2"/>
              </a:rPr>
            </a:br>
            <a:r>
              <a:rPr lang="de-DE" dirty="0">
                <a:latin typeface="Arial" panose="020B0604020202020204" pitchFamily="34"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latin typeface="Arial" panose="020B0604020202020204" pitchFamily="34" charset="0"/>
                <a:cs typeface="Arial" panose="020B0604020202020204" pitchFamily="34" charset="0"/>
                <a:sym typeface="Wingdings" pitchFamily="2" charset="2"/>
              </a:rPr>
              <a:t> 	Im Kita-Alltag sucht das Kind ab und zu nach Ruhemomenten und nach der 			Nähe der Bezugsfachkraft. Es kuschelt sich beispielsweise an die Fachkraft 			oder möchte auf ihrem Schoß sitzen oder setzt sich in ihre Nähe. </a:t>
            </a:r>
          </a:p>
          <a:p>
            <a:endParaRPr lang="de-DE" i="1" dirty="0">
              <a:latin typeface="Arial" panose="020B0604020202020204" pitchFamily="34" charset="0"/>
              <a:cs typeface="Arial" panose="020B0604020202020204" pitchFamily="34" charset="0"/>
              <a:sym typeface="Wingdings" pitchFamily="2" charset="2"/>
            </a:endParaRPr>
          </a:p>
          <a:p>
            <a:r>
              <a:rPr lang="de-DE" sz="1600" b="1" dirty="0">
                <a:latin typeface="Arial" panose="020B0604020202020204" pitchFamily="34" charset="0"/>
                <a:cs typeface="Arial" panose="020B0604020202020204" pitchFamily="34" charset="0"/>
                <a:sym typeface="Wingdings" pitchFamily="2" charset="2"/>
              </a:rPr>
              <a:t>5. 	Das Kind freut sich deutlich wahrnehmbar, aber nicht übertrieben, wenn es 	seine Hauptbezugsperson (z. B. die Mutter oder den Vater) wiedersieht.</a:t>
            </a:r>
          </a:p>
          <a:p>
            <a:r>
              <a:rPr lang="de-DE" sz="1600" i="1" dirty="0">
                <a:latin typeface="Arial" panose="020B0604020202020204" pitchFamily="34"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latin typeface="Arial" panose="020B0604020202020204" pitchFamily="34" charset="0"/>
                <a:cs typeface="Arial" panose="020B0604020202020204" pitchFamily="34" charset="0"/>
                <a:sym typeface="Wingdings" pitchFamily="2" charset="2"/>
              </a:rPr>
              <a:t> 	Das Kind strahlt, lächelt die Eltern an, geht auf sie zu. Es ist erkennbar, dass 		es sowohl die Kita gerne besucht, aber auch gerne mit der / den 					Hauptbezugsperson(en) nach Hause geht. </a:t>
            </a:r>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77AED9FF-6B22-42E9-FBC2-D141D91A7172}"/>
              </a:ext>
            </a:extLst>
          </p:cNvPr>
          <p:cNvSpPr txBox="1"/>
          <p:nvPr/>
        </p:nvSpPr>
        <p:spPr>
          <a:xfrm>
            <a:off x="8008376"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7</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Textfeld 2"/>
          <p:cNvSpPr txBox="1"/>
          <p:nvPr/>
        </p:nvSpPr>
        <p:spPr>
          <a:xfrm>
            <a:off x="6098459" y="6046838"/>
            <a:ext cx="2772697"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299281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EB2758-C8FB-169C-196F-062D059D978C}"/>
              </a:ext>
            </a:extLst>
          </p:cNvPr>
          <p:cNvSpPr>
            <a:spLocks noGrp="1"/>
          </p:cNvSpPr>
          <p:nvPr>
            <p:ph type="title"/>
          </p:nvPr>
        </p:nvSpPr>
        <p:spPr>
          <a:xfrm>
            <a:off x="265113" y="404203"/>
            <a:ext cx="7886700" cy="701731"/>
          </a:xfrm>
          <a:prstGeom prst="rect">
            <a:avLst/>
          </a:prstGeom>
        </p:spPr>
        <p:txBody>
          <a:bodyPr wrap="square">
            <a:spAutoFit/>
          </a:bodyPr>
          <a:lstStyle/>
          <a:p>
            <a:r>
              <a:rPr lang="de-DE" sz="2400" i="0" dirty="0">
                <a:solidFill>
                  <a:srgbClr val="70AD47">
                    <a:lumMod val="50000"/>
                  </a:srgbClr>
                </a:solidFill>
                <a:latin typeface="+mj-lt"/>
                <a:cs typeface="Calibri" panose="020F0502020204030204" pitchFamily="34" charset="0"/>
              </a:rPr>
              <a:t>Bindungsbereich (Skala) B: </a:t>
            </a:r>
            <a:br>
              <a:rPr lang="de-DE" sz="2400" i="0" dirty="0">
                <a:solidFill>
                  <a:srgbClr val="70AD47">
                    <a:lumMod val="50000"/>
                  </a:srgbClr>
                </a:solidFill>
                <a:latin typeface="+mj-lt"/>
                <a:cs typeface="Calibri" panose="020F0502020204030204" pitchFamily="34" charset="0"/>
              </a:rPr>
            </a:br>
            <a:r>
              <a:rPr lang="de-DE" sz="2000" i="0" dirty="0">
                <a:solidFill>
                  <a:srgbClr val="70AD47">
                    <a:lumMod val="50000"/>
                  </a:srgbClr>
                </a:solidFill>
                <a:latin typeface="+mj-lt"/>
                <a:cs typeface="Calibri" panose="020F0502020204030204" pitchFamily="34" charset="0"/>
              </a:rPr>
              <a:t>Umgang mit sozial belastenden Situationen</a:t>
            </a:r>
          </a:p>
        </p:txBody>
      </p:sp>
      <p:sp>
        <p:nvSpPr>
          <p:cNvPr id="5" name="Textfeld 2">
            <a:extLst>
              <a:ext uri="{FF2B5EF4-FFF2-40B4-BE49-F238E27FC236}">
                <a16:creationId xmlns:a16="http://schemas.microsoft.com/office/drawing/2014/main" id="{E4E44BDD-B27F-9806-6D55-48C0ABCCAAD8}"/>
              </a:ext>
            </a:extLst>
          </p:cNvPr>
          <p:cNvSpPr txBox="1"/>
          <p:nvPr/>
        </p:nvSpPr>
        <p:spPr>
          <a:xfrm>
            <a:off x="481006" y="1853322"/>
            <a:ext cx="7954431" cy="45489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b="1" dirty="0">
                <a:latin typeface="Arial" panose="020B0604020202020204" pitchFamily="34" charset="0"/>
                <a:cs typeface="Arial" panose="020B0604020202020204" pitchFamily="34" charset="0"/>
                <a:sym typeface="Wingdings" pitchFamily="2" charset="2"/>
              </a:rPr>
              <a:t>Beispiel-Items:</a:t>
            </a:r>
          </a:p>
          <a:p>
            <a:endParaRPr lang="de-DE" sz="2000" dirty="0">
              <a:latin typeface="Arial" panose="020B0604020202020204" pitchFamily="34" charset="0"/>
              <a:cs typeface="Arial" panose="020B0604020202020204" pitchFamily="34" charset="0"/>
              <a:sym typeface="Wingdings" pitchFamily="2" charset="2"/>
            </a:endParaRPr>
          </a:p>
          <a:p>
            <a:endParaRPr lang="de-DE" sz="1100" dirty="0">
              <a:latin typeface="Arial" panose="020B0604020202020204" pitchFamily="34" charset="0"/>
              <a:cs typeface="Arial" panose="020B0604020202020204" pitchFamily="34" charset="0"/>
              <a:sym typeface="Wingdings" pitchFamily="2" charset="2"/>
            </a:endParaRPr>
          </a:p>
          <a:p>
            <a:r>
              <a:rPr lang="de-DE" sz="1600" b="1" dirty="0">
                <a:latin typeface="Arial" panose="020B0604020202020204" pitchFamily="34" charset="0"/>
                <a:cs typeface="Arial" panose="020B0604020202020204" pitchFamily="34" charset="0"/>
                <a:sym typeface="Wingdings" pitchFamily="2" charset="2"/>
              </a:rPr>
              <a:t>10. 	Bei Übergängen in der Kita wirkt das Kind „unbeteiligt“ / „verstummt“. </a:t>
            </a:r>
          </a:p>
          <a:p>
            <a:r>
              <a:rPr lang="de-DE" sz="1600" i="1" dirty="0">
                <a:latin typeface="Arial" panose="020B0604020202020204" pitchFamily="34"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latin typeface="Arial" panose="020B0604020202020204" pitchFamily="34" charset="0"/>
                <a:cs typeface="Arial" panose="020B0604020202020204" pitchFamily="34" charset="0"/>
                <a:sym typeface="Wingdings" pitchFamily="2" charset="2"/>
              </a:rPr>
              <a:t> 	Das Kind zeigt keine aktive Beteiligung an den Übergängen, es beobachtet 		die Szenerie / Situation aus der „Ferne“. Beispiel: Die Gruppe wechselt vom 		Gruppenzimmer auf den Spielplatz. Das Kind beteiligt sich nicht / findet 		nicht ins Spiel, sondern steht auf dem Spielplatzgelände herum.</a:t>
            </a:r>
          </a:p>
          <a:p>
            <a:endParaRPr lang="de-DE" sz="1600" i="1" dirty="0">
              <a:latin typeface="Arial" panose="020B0604020202020204" pitchFamily="34" charset="0"/>
              <a:cs typeface="Arial" panose="020B0604020202020204" pitchFamily="34" charset="0"/>
              <a:sym typeface="Wingdings" pitchFamily="2" charset="2"/>
            </a:endParaRPr>
          </a:p>
          <a:p>
            <a:endParaRPr lang="de-DE" sz="1600" i="1" dirty="0">
              <a:latin typeface="Arial" panose="020B0604020202020204" pitchFamily="34" charset="0"/>
              <a:cs typeface="Arial" panose="020B0604020202020204" pitchFamily="34" charset="0"/>
              <a:sym typeface="Wingdings" pitchFamily="2" charset="2"/>
            </a:endParaRPr>
          </a:p>
          <a:p>
            <a:pPr>
              <a:lnSpc>
                <a:spcPct val="115000"/>
              </a:lnSpc>
            </a:pPr>
            <a:r>
              <a:rPr lang="de-DE" sz="1600" b="1" dirty="0">
                <a:effectLst/>
                <a:latin typeface="Arial" panose="020B0604020202020204" pitchFamily="34" charset="0"/>
                <a:ea typeface="Times New Roman" panose="02020603050405020304" pitchFamily="18" charset="0"/>
                <a:cs typeface="Arial" panose="020B0604020202020204" pitchFamily="34" charset="0"/>
              </a:rPr>
              <a:t>15. 	Das Kind zeigt situationsübergreifend deutliche Zeichen der</a:t>
            </a:r>
            <a:r>
              <a:rPr lang="de-DE" sz="1600" b="1" dirty="0">
                <a:latin typeface="Arial" panose="020B0604020202020204" pitchFamily="34" charset="0"/>
                <a:ea typeface="Times New Roman" panose="02020603050405020304" pitchFamily="18" charset="0"/>
                <a:cs typeface="Arial" panose="020B0604020202020204" pitchFamily="34" charset="0"/>
              </a:rPr>
              <a:t> </a:t>
            </a:r>
            <a:r>
              <a:rPr lang="de-DE" sz="1600" b="1" dirty="0">
                <a:effectLst/>
                <a:latin typeface="Arial" panose="020B0604020202020204" pitchFamily="34" charset="0"/>
                <a:ea typeface="Times New Roman" panose="02020603050405020304" pitchFamily="18" charset="0"/>
                <a:cs typeface="Arial" panose="020B0604020202020204" pitchFamily="34" charset="0"/>
              </a:rPr>
              <a:t>Anspannung. </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effectLst/>
                <a:latin typeface="Arial" panose="020B0604020202020204" pitchFamily="34" charset="0"/>
                <a:ea typeface="Times New Roman" panose="02020603050405020304" pitchFamily="18" charset="0"/>
                <a:cs typeface="Arial" panose="020B0604020202020204" pitchFamily="34" charset="0"/>
              </a:rPr>
              <a:t>Das Kind wirkt im Gruppengeschehen und im Kita-Alltag angespannt. Es 		kann sich schlecht auf die jeweilige Spielsituation einlassen, ist leicht 			abzulenken.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endParaRPr lang="de-DE" i="1" dirty="0">
              <a:latin typeface="Calibri" panose="020F0502020204030204" pitchFamily="34" charset="0"/>
              <a:cs typeface="Calibri" panose="020F0502020204030204" pitchFamily="34" charset="0"/>
              <a:sym typeface="Wingdings" pitchFamily="2" charset="2"/>
            </a:endParaRPr>
          </a:p>
          <a:p>
            <a:endParaRPr lang="de-DE" dirty="0"/>
          </a:p>
          <a:p>
            <a:pPr marL="342900" indent="-342900">
              <a:buFont typeface="Wingdings" pitchFamily="2" charset="2"/>
              <a:buChar char="à"/>
            </a:pPr>
            <a:endParaRPr lang="de-DE" dirty="0"/>
          </a:p>
        </p:txBody>
      </p:sp>
      <p:sp>
        <p:nvSpPr>
          <p:cNvPr id="6" name="Textfeld 5">
            <a:extLst>
              <a:ext uri="{FF2B5EF4-FFF2-40B4-BE49-F238E27FC236}">
                <a16:creationId xmlns:a16="http://schemas.microsoft.com/office/drawing/2014/main" id="{B87292B7-21AC-A082-8AFB-7FF7C4301023}"/>
              </a:ext>
            </a:extLst>
          </p:cNvPr>
          <p:cNvSpPr txBox="1"/>
          <p:nvPr/>
        </p:nvSpPr>
        <p:spPr>
          <a:xfrm>
            <a:off x="8008372"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8</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7" name="Textfeld 6"/>
          <p:cNvSpPr txBox="1"/>
          <p:nvPr/>
        </p:nvSpPr>
        <p:spPr>
          <a:xfrm>
            <a:off x="6098459" y="6046838"/>
            <a:ext cx="2772697"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193415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35486-1088-F8A1-66BA-F25EDEB2E363}"/>
              </a:ext>
            </a:extLst>
          </p:cNvPr>
          <p:cNvSpPr>
            <a:spLocks noGrp="1"/>
          </p:cNvSpPr>
          <p:nvPr>
            <p:ph type="title"/>
          </p:nvPr>
        </p:nvSpPr>
        <p:spPr>
          <a:xfrm>
            <a:off x="265793" y="369102"/>
            <a:ext cx="7886700" cy="732111"/>
          </a:xfrm>
        </p:spPr>
        <p:txBody>
          <a:bodyPr/>
          <a:lstStyle/>
          <a:p>
            <a:pPr>
              <a:lnSpc>
                <a:spcPct val="100000"/>
              </a:lnSpc>
            </a:pPr>
            <a:r>
              <a:rPr lang="de-DE" sz="2400" i="0" dirty="0">
                <a:solidFill>
                  <a:srgbClr val="70AD47">
                    <a:lumMod val="50000"/>
                  </a:srgbClr>
                </a:solidFill>
                <a:latin typeface="+mj-lt"/>
                <a:cs typeface="Calibri" panose="020F0502020204030204" pitchFamily="34" charset="0"/>
              </a:rPr>
              <a:t>Bindungsbereich (Skala) C: </a:t>
            </a:r>
            <a:br>
              <a:rPr lang="de-DE" sz="2400" i="0" dirty="0">
                <a:solidFill>
                  <a:srgbClr val="70AD47">
                    <a:lumMod val="50000"/>
                  </a:srgbClr>
                </a:solidFill>
                <a:latin typeface="+mj-lt"/>
                <a:cs typeface="Calibri" panose="020F0502020204030204" pitchFamily="34" charset="0"/>
              </a:rPr>
            </a:br>
            <a:r>
              <a:rPr lang="de-DE" sz="2000" i="0" dirty="0">
                <a:solidFill>
                  <a:srgbClr val="70AD47">
                    <a:lumMod val="50000"/>
                  </a:srgbClr>
                </a:solidFill>
                <a:latin typeface="+mj-lt"/>
                <a:cs typeface="Calibri" panose="020F0502020204030204" pitchFamily="34" charset="0"/>
              </a:rPr>
              <a:t>Offenheit für Neues, Explorationsfreude</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4" name="Textfeld 2">
            <a:extLst>
              <a:ext uri="{FF2B5EF4-FFF2-40B4-BE49-F238E27FC236}">
                <a16:creationId xmlns:a16="http://schemas.microsoft.com/office/drawing/2014/main" id="{8A733EEA-3937-27CE-AA55-F8390D381FAA}"/>
              </a:ext>
            </a:extLst>
          </p:cNvPr>
          <p:cNvSpPr txBox="1"/>
          <p:nvPr/>
        </p:nvSpPr>
        <p:spPr>
          <a:xfrm>
            <a:off x="481840" y="1856742"/>
            <a:ext cx="7912023" cy="42042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b="1" dirty="0">
                <a:latin typeface="Arial" panose="020B0604020202020204" pitchFamily="34" charset="0"/>
                <a:cs typeface="Arial" panose="020B0604020202020204" pitchFamily="34" charset="0"/>
                <a:sym typeface="Wingdings" pitchFamily="2" charset="2"/>
              </a:rPr>
              <a:t>Beispiel-Items:</a:t>
            </a:r>
          </a:p>
          <a:p>
            <a:endParaRPr lang="de-DE" sz="1600" dirty="0">
              <a:latin typeface="Arial" panose="020B0604020202020204" pitchFamily="34" charset="0"/>
              <a:cs typeface="Arial" panose="020B0604020202020204" pitchFamily="34" charset="0"/>
              <a:sym typeface="Wingdings" pitchFamily="2" charset="2"/>
            </a:endParaRPr>
          </a:p>
          <a:p>
            <a:endParaRPr lang="de-DE" sz="1600" dirty="0">
              <a:latin typeface="Arial" panose="020B0604020202020204" pitchFamily="34" charset="0"/>
              <a:cs typeface="Arial" panose="020B0604020202020204" pitchFamily="34" charset="0"/>
              <a:sym typeface="Wingdings" pitchFamily="2" charset="2"/>
            </a:endParaRPr>
          </a:p>
          <a:p>
            <a:pPr algn="just">
              <a:lnSpc>
                <a:spcPct val="115000"/>
              </a:lnSpc>
            </a:pPr>
            <a:r>
              <a:rPr lang="de-DE" sz="1600" b="1" dirty="0">
                <a:effectLst/>
                <a:latin typeface="Arial" panose="020B0604020202020204" pitchFamily="34" charset="0"/>
                <a:ea typeface="Times New Roman" panose="02020603050405020304" pitchFamily="18" charset="0"/>
                <a:cs typeface="Arial" panose="020B0604020202020204" pitchFamily="34" charset="0"/>
              </a:rPr>
              <a:t>19. 	Das Kind zeigt Freude an der Kooperation mit anderen Kindern. </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effectLst/>
                <a:latin typeface="Arial" panose="020B0604020202020204" pitchFamily="34" charset="0"/>
                <a:ea typeface="Times New Roman" panose="02020603050405020304" pitchFamily="18" charset="0"/>
                <a:cs typeface="Arial" panose="020B0604020202020204" pitchFamily="34" charset="0"/>
              </a:rPr>
              <a:t>Beim Spiel des Kindes sind deutliche Anzeichen des Spaßes und der 			Hingabe am Spiel erkennbar. Es kooperiert gern mit anderen.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endParaRPr lang="de-DE" sz="1600" i="1" dirty="0">
              <a:latin typeface="Arial" panose="020B0604020202020204" pitchFamily="34" charset="0"/>
              <a:cs typeface="Arial" panose="020B0604020202020204" pitchFamily="34" charset="0"/>
              <a:sym typeface="Wingdings" pitchFamily="2" charset="2"/>
            </a:endParaRPr>
          </a:p>
          <a:p>
            <a:pPr algn="just">
              <a:lnSpc>
                <a:spcPct val="115000"/>
              </a:lnSpc>
            </a:pPr>
            <a:endParaRPr lang="de-DE" sz="16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de-DE" sz="1600" b="1" dirty="0">
                <a:effectLst/>
                <a:latin typeface="Arial" panose="020B0604020202020204" pitchFamily="34" charset="0"/>
                <a:ea typeface="Times New Roman" panose="02020603050405020304" pitchFamily="18" charset="0"/>
                <a:cs typeface="Arial" panose="020B0604020202020204" pitchFamily="34" charset="0"/>
              </a:rPr>
              <a:t>25. 	Das Kind fordert andere Kinder zum Mitspielen auf. </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a:t>
            </a: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effectLst/>
                <a:latin typeface="Arial" panose="020B0604020202020204" pitchFamily="34" charset="0"/>
                <a:ea typeface="Times New Roman" panose="02020603050405020304" pitchFamily="18" charset="0"/>
                <a:cs typeface="Arial" panose="020B0604020202020204" pitchFamily="34" charset="0"/>
              </a:rPr>
              <a:t>Das Kind beteiligt andere Kinder und Erwachsene an seinem Erleben und 		kann diese miteinbeziehen. Es möchte, dass andere mit am eigenen Spiel 		teilhaben und fordert sie auch dazu auf.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endParaRPr lang="de-DE" dirty="0">
              <a:latin typeface="Calibri" panose="020F0502020204030204" pitchFamily="34" charset="0"/>
              <a:cs typeface="Calibri" panose="020F0502020204030204" pitchFamily="34" charset="0"/>
            </a:endParaRPr>
          </a:p>
          <a:p>
            <a:endParaRPr lang="de-DE" dirty="0"/>
          </a:p>
          <a:p>
            <a:pPr marL="342900" indent="-342900">
              <a:buFont typeface="Wingdings" pitchFamily="2" charset="2"/>
              <a:buChar char="à"/>
            </a:pPr>
            <a:endParaRPr lang="de-DE" dirty="0"/>
          </a:p>
        </p:txBody>
      </p:sp>
      <p:sp>
        <p:nvSpPr>
          <p:cNvPr id="5" name="Textfeld 4">
            <a:extLst>
              <a:ext uri="{FF2B5EF4-FFF2-40B4-BE49-F238E27FC236}">
                <a16:creationId xmlns:a16="http://schemas.microsoft.com/office/drawing/2014/main" id="{146F3ED9-BFDB-5595-E640-497592874CA9}"/>
              </a:ext>
            </a:extLst>
          </p:cNvPr>
          <p:cNvSpPr txBox="1"/>
          <p:nvPr/>
        </p:nvSpPr>
        <p:spPr>
          <a:xfrm>
            <a:off x="8008377"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9</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6" name="Textfeld 5"/>
          <p:cNvSpPr txBox="1"/>
          <p:nvPr/>
        </p:nvSpPr>
        <p:spPr>
          <a:xfrm>
            <a:off x="6098459" y="6046838"/>
            <a:ext cx="2772697"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160064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B7A2BC-2174-6D04-A338-24056C6E574B}"/>
              </a:ext>
            </a:extLst>
          </p:cNvPr>
          <p:cNvSpPr>
            <a:spLocks noGrp="1"/>
          </p:cNvSpPr>
          <p:nvPr>
            <p:ph type="title"/>
          </p:nvPr>
        </p:nvSpPr>
        <p:spPr>
          <a:xfrm>
            <a:off x="265113" y="409114"/>
            <a:ext cx="7886700" cy="701731"/>
          </a:xfrm>
          <a:prstGeom prst="rect">
            <a:avLst/>
          </a:prstGeom>
        </p:spPr>
        <p:txBody>
          <a:bodyPr wrap="square">
            <a:spAutoFit/>
          </a:bodyPr>
          <a:lstStyle/>
          <a:p>
            <a:r>
              <a:rPr lang="de-DE" sz="2400" i="0" dirty="0">
                <a:solidFill>
                  <a:srgbClr val="70AD47">
                    <a:lumMod val="50000"/>
                  </a:srgbClr>
                </a:solidFill>
                <a:latin typeface="+mj-lt"/>
                <a:cs typeface="Calibri" panose="020F0502020204030204" pitchFamily="34" charset="0"/>
              </a:rPr>
              <a:t>Bindungsbereich (Skala) D: </a:t>
            </a:r>
            <a:br>
              <a:rPr lang="de-DE" sz="2400" i="0" dirty="0">
                <a:solidFill>
                  <a:srgbClr val="70AD47">
                    <a:lumMod val="50000"/>
                  </a:srgbClr>
                </a:solidFill>
                <a:latin typeface="+mj-lt"/>
                <a:cs typeface="Calibri" panose="020F0502020204030204" pitchFamily="34" charset="0"/>
              </a:rPr>
            </a:br>
            <a:r>
              <a:rPr lang="de-DE" sz="2000" i="0" dirty="0">
                <a:solidFill>
                  <a:srgbClr val="70AD47">
                    <a:lumMod val="50000"/>
                  </a:srgbClr>
                </a:solidFill>
                <a:latin typeface="+mj-lt"/>
                <a:cs typeface="Calibri" panose="020F0502020204030204" pitchFamily="34" charset="0"/>
              </a:rPr>
              <a:t>Emotionsregulation und Emotionsausdruck</a:t>
            </a:r>
          </a:p>
        </p:txBody>
      </p:sp>
      <p:sp>
        <p:nvSpPr>
          <p:cNvPr id="5" name="Textfeld 2">
            <a:extLst>
              <a:ext uri="{FF2B5EF4-FFF2-40B4-BE49-F238E27FC236}">
                <a16:creationId xmlns:a16="http://schemas.microsoft.com/office/drawing/2014/main" id="{B2801286-BC00-235C-33F4-C901BDB87F5B}"/>
              </a:ext>
            </a:extLst>
          </p:cNvPr>
          <p:cNvSpPr txBox="1"/>
          <p:nvPr/>
        </p:nvSpPr>
        <p:spPr>
          <a:xfrm>
            <a:off x="477376" y="1847846"/>
            <a:ext cx="7939402" cy="36933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b="1" dirty="0">
                <a:latin typeface="Arial" panose="020B0604020202020204" pitchFamily="34" charset="0"/>
                <a:cs typeface="Arial" panose="020B0604020202020204" pitchFamily="34" charset="0"/>
                <a:sym typeface="Wingdings" pitchFamily="2" charset="2"/>
              </a:rPr>
              <a:t>Beispiel-Items:</a:t>
            </a:r>
          </a:p>
          <a:p>
            <a:endParaRPr lang="de-DE" sz="1600" dirty="0">
              <a:latin typeface="Arial" panose="020B0604020202020204" pitchFamily="34" charset="0"/>
              <a:cs typeface="Arial" panose="020B0604020202020204" pitchFamily="34" charset="0"/>
              <a:sym typeface="Wingdings" pitchFamily="2" charset="2"/>
            </a:endParaRPr>
          </a:p>
          <a:p>
            <a:endParaRPr lang="de-DE" sz="1600" dirty="0">
              <a:latin typeface="Arial" panose="020B0604020202020204" pitchFamily="34" charset="0"/>
              <a:cs typeface="Arial" panose="020B0604020202020204" pitchFamily="34" charset="0"/>
              <a:sym typeface="Wingdings" pitchFamily="2" charset="2"/>
            </a:endParaRPr>
          </a:p>
          <a:p>
            <a:pPr>
              <a:lnSpc>
                <a:spcPct val="115000"/>
              </a:lnSpc>
            </a:pPr>
            <a:r>
              <a:rPr lang="de-DE" sz="1600" b="1" dirty="0">
                <a:effectLst/>
                <a:latin typeface="Arial" panose="020B0604020202020204" pitchFamily="34" charset="0"/>
                <a:ea typeface="Times New Roman" panose="02020603050405020304" pitchFamily="18" charset="0"/>
                <a:cs typeface="Arial" panose="020B0604020202020204" pitchFamily="34" charset="0"/>
              </a:rPr>
              <a:t>33. 	Das Kind kann sich altersangemessen selbst beruhigen. </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e-DE" sz="1600" i="1" dirty="0">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 </a:t>
            </a:r>
            <a:r>
              <a:rPr lang="de-DE" sz="1600" dirty="0">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effectLst/>
                <a:latin typeface="Arial" panose="020B0604020202020204" pitchFamily="34" charset="0"/>
                <a:ea typeface="Times New Roman" panose="02020603050405020304" pitchFamily="18" charset="0"/>
                <a:cs typeface="Arial" panose="020B0604020202020204" pitchFamily="34" charset="0"/>
              </a:rPr>
              <a:t>Das Kind kann seine Gefühle und Erregungen altersangemessen selbst 		regulieren und benötigt dazu nicht immer die Nähe der Bezugsperson 			(situationsabhängig). Dazu werden altersangemessene Strategien genutzt. </a:t>
            </a:r>
          </a:p>
          <a:p>
            <a:pPr marL="285750" indent="-285750">
              <a:lnSpc>
                <a:spcPct val="115000"/>
              </a:lnSpc>
              <a:buFont typeface="Wingdings" pitchFamily="2" charset="2"/>
              <a:buChar char="à"/>
            </a:pPr>
            <a:endParaRPr lang="de-DE" sz="1600" i="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e-DE" sz="1600" b="1" dirty="0">
                <a:effectLst/>
                <a:latin typeface="Arial" panose="020B0604020202020204" pitchFamily="34" charset="0"/>
                <a:ea typeface="Times New Roman" panose="02020603050405020304" pitchFamily="18" charset="0"/>
                <a:cs typeface="Arial" panose="020B0604020202020204" pitchFamily="34" charset="0"/>
              </a:rPr>
              <a:t>36. 	Das Kind sucht aktiv von sich aus Hilfe, wenn es besonders aufgeregt, 	</a:t>
            </a:r>
            <a:r>
              <a:rPr lang="de-DE" sz="1600" b="1" dirty="0">
                <a:latin typeface="Arial" panose="020B0604020202020204" pitchFamily="34" charset="0"/>
                <a:ea typeface="Times New Roman" panose="02020603050405020304" pitchFamily="18" charset="0"/>
                <a:cs typeface="Arial" panose="020B0604020202020204" pitchFamily="34" charset="0"/>
              </a:rPr>
              <a:t>ä</a:t>
            </a:r>
            <a:r>
              <a:rPr lang="de-DE" sz="1600" b="1" dirty="0">
                <a:effectLst/>
                <a:latin typeface="Arial" panose="020B0604020202020204" pitchFamily="34" charset="0"/>
                <a:ea typeface="Times New Roman" panose="02020603050405020304" pitchFamily="18" charset="0"/>
                <a:cs typeface="Arial" panose="020B0604020202020204" pitchFamily="34" charset="0"/>
              </a:rPr>
              <a:t>ngstlich, wütend o. </a:t>
            </a:r>
            <a:r>
              <a:rPr lang="de-DE" sz="1600" b="1" dirty="0">
                <a:latin typeface="Arial" panose="020B0604020202020204" pitchFamily="34" charset="0"/>
                <a:ea typeface="Times New Roman" panose="02020603050405020304" pitchFamily="18" charset="0"/>
                <a:cs typeface="Arial" panose="020B0604020202020204" pitchFamily="34" charset="0"/>
              </a:rPr>
              <a:t>ä.</a:t>
            </a:r>
            <a:r>
              <a:rPr lang="de-DE" sz="1600" b="1" dirty="0">
                <a:effectLst/>
                <a:latin typeface="Arial" panose="020B0604020202020204" pitchFamily="34" charset="0"/>
                <a:ea typeface="Times New Roman" panose="02020603050405020304" pitchFamily="18" charset="0"/>
                <a:cs typeface="Arial" panose="020B0604020202020204" pitchFamily="34" charset="0"/>
              </a:rPr>
              <a:t> ist und sich nicht selbst regulieren kann.</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e-DE" sz="1600" i="1"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latin typeface="Tw Cen MT" panose="020B0602020104020603" pitchFamily="34" charset="0"/>
                <a:ea typeface="Calibri" panose="020F0502020204030204"/>
                <a:cs typeface="Calibri" panose="020F0502020204030204"/>
              </a:rPr>
              <a:t> → </a:t>
            </a:r>
            <a:r>
              <a:rPr lang="de-DE"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de-DE" sz="1600" dirty="0">
                <a:effectLst/>
                <a:latin typeface="Arial" panose="020B0604020202020204" pitchFamily="34" charset="0"/>
                <a:ea typeface="Times New Roman" panose="02020603050405020304" pitchFamily="18" charset="0"/>
                <a:cs typeface="Arial" panose="020B0604020202020204" pitchFamily="34" charset="0"/>
              </a:rPr>
              <a:t>Das Kind zieht sich in solchen Situationen nicht zurück, sondern sucht die 		Unterstützung durch die Bezugsfachkraft oder von anderen Kindern, um 		das Problem zu lösen</a:t>
            </a:r>
            <a:r>
              <a:rPr lang="de-DE" sz="1600" dirty="0">
                <a:latin typeface="Arial" panose="020B0604020202020204" pitchFamily="34" charset="0"/>
                <a:ea typeface="Times New Roman" panose="02020603050405020304" pitchFamily="18"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F38A2744-118F-937A-B5A1-AD68E6B54EB9}"/>
              </a:ext>
            </a:extLst>
          </p:cNvPr>
          <p:cNvSpPr txBox="1"/>
          <p:nvPr/>
        </p:nvSpPr>
        <p:spPr>
          <a:xfrm>
            <a:off x="8008373"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10</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7" name="Textfeld 6"/>
          <p:cNvSpPr txBox="1"/>
          <p:nvPr/>
        </p:nvSpPr>
        <p:spPr>
          <a:xfrm>
            <a:off x="6098459" y="6046838"/>
            <a:ext cx="2772697"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420353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B7A2BC-2174-6D04-A338-24056C6E574B}"/>
              </a:ext>
            </a:extLst>
          </p:cNvPr>
          <p:cNvSpPr>
            <a:spLocks noGrp="1"/>
          </p:cNvSpPr>
          <p:nvPr>
            <p:ph type="title"/>
          </p:nvPr>
        </p:nvSpPr>
        <p:spPr>
          <a:xfrm>
            <a:off x="265113" y="738215"/>
            <a:ext cx="7886700" cy="480131"/>
          </a:xfrm>
          <a:prstGeom prst="rect">
            <a:avLst/>
          </a:prstGeom>
        </p:spPr>
        <p:txBody>
          <a:bodyPr wrap="square">
            <a:spAutoFit/>
          </a:bodyPr>
          <a:lstStyle/>
          <a:p>
            <a:r>
              <a:rPr lang="de-DE" sz="2800" i="0" dirty="0">
                <a:solidFill>
                  <a:srgbClr val="70AD47">
                    <a:lumMod val="50000"/>
                  </a:srgbClr>
                </a:solidFill>
                <a:latin typeface="+mj-lt"/>
              </a:rPr>
              <a:t>Zusammenfassung</a:t>
            </a:r>
            <a:endParaRPr lang="de-DE" sz="2800" i="0" dirty="0">
              <a:solidFill>
                <a:srgbClr val="70AD47">
                  <a:lumMod val="50000"/>
                </a:srgbClr>
              </a:solidFill>
              <a:latin typeface="+mj-lt"/>
              <a:cs typeface="Calibri" panose="020F0502020204030204" pitchFamily="34" charset="0"/>
            </a:endParaRPr>
          </a:p>
        </p:txBody>
      </p:sp>
      <p:sp>
        <p:nvSpPr>
          <p:cNvPr id="5" name="Textfeld 2">
            <a:extLst>
              <a:ext uri="{FF2B5EF4-FFF2-40B4-BE49-F238E27FC236}">
                <a16:creationId xmlns:a16="http://schemas.microsoft.com/office/drawing/2014/main" id="{B2801286-BC00-235C-33F4-C901BDB87F5B}"/>
              </a:ext>
            </a:extLst>
          </p:cNvPr>
          <p:cNvSpPr txBox="1"/>
          <p:nvPr/>
        </p:nvSpPr>
        <p:spPr>
          <a:xfrm>
            <a:off x="477376" y="1847846"/>
            <a:ext cx="7939402" cy="40318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 ist </a:t>
            </a:r>
            <a:r>
              <a:rPr lang="de-DE" sz="1600" i="1" dirty="0">
                <a:latin typeface="Arial" panose="020B0604020202020204" pitchFamily="34" charset="0"/>
                <a:cs typeface="Arial" panose="020B0604020202020204" pitchFamily="34" charset="0"/>
              </a:rPr>
              <a:t>kein</a:t>
            </a:r>
            <a:r>
              <a:rPr lang="de-DE" sz="1600" dirty="0">
                <a:latin typeface="Arial" panose="020B0604020202020204" pitchFamily="34" charset="0"/>
                <a:cs typeface="Arial" panose="020B0604020202020204" pitchFamily="34" charset="0"/>
              </a:rPr>
              <a:t> psychologischer Test und </a:t>
            </a:r>
            <a:r>
              <a:rPr lang="de-DE" sz="1600" i="1" dirty="0">
                <a:latin typeface="Arial" panose="020B0604020202020204" pitchFamily="34" charset="0"/>
                <a:cs typeface="Arial" panose="020B0604020202020204" pitchFamily="34" charset="0"/>
              </a:rPr>
              <a:t>kein</a:t>
            </a:r>
            <a:r>
              <a:rPr lang="de-DE" sz="1600" dirty="0">
                <a:latin typeface="Arial" panose="020B0604020202020204" pitchFamily="34" charset="0"/>
                <a:cs typeface="Arial" panose="020B0604020202020204" pitchFamily="34" charset="0"/>
              </a:rPr>
              <a:t> klinisches Diagnose-Instrument, sondern ein wissenschaftlich und testtheoretisch abgesichertes Beobachtungsverfahren. </a:t>
            </a:r>
          </a:p>
          <a:p>
            <a:pPr marL="342900" indent="-34290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 kann wertvolle Hinweise über das bindungsbezogene Verhalten eines Kindes geben. </a:t>
            </a:r>
          </a:p>
          <a:p>
            <a:pPr marL="342900" indent="-34290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 ist keine Konkurrenz für kindbezogene Beobachtungsverfahren, sondern ergänzt diese durch bindungsbezogene Aspekte des kindlichen Verhaltens. </a:t>
            </a:r>
          </a:p>
          <a:p>
            <a:pPr marL="342900" indent="-34290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 liefert die Grundlage für pädagogische Schlussfolgerungen, allerdings werden </a:t>
            </a:r>
            <a:r>
              <a:rPr lang="de-DE" sz="1600" i="1" dirty="0">
                <a:latin typeface="Arial" panose="020B0604020202020204" pitchFamily="34" charset="0"/>
                <a:cs typeface="Arial" panose="020B0604020202020204" pitchFamily="34" charset="0"/>
              </a:rPr>
              <a:t>keine</a:t>
            </a:r>
            <a:r>
              <a:rPr lang="de-DE" sz="1600" dirty="0">
                <a:latin typeface="Arial" panose="020B0604020202020204" pitchFamily="34" charset="0"/>
                <a:cs typeface="Arial" panose="020B0604020202020204" pitchFamily="34" charset="0"/>
              </a:rPr>
              <a:t> Handlungsrezepte gegeben! </a:t>
            </a:r>
          </a:p>
          <a:p>
            <a:pPr marL="342900" indent="-34290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1600" dirty="0">
                <a:latin typeface="Arial" panose="020B0604020202020204" pitchFamily="34" charset="0"/>
                <a:cs typeface="Arial" panose="020B0604020202020204" pitchFamily="34" charset="0"/>
              </a:rPr>
              <a:t>Wichtig ist die korrekte Anwendung des </a:t>
            </a: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-Bogens und die Reflexion der Ergebnisse unter Berücksichtigung aller individuellen, vielfalts- und kulturbezogenen Aspekte.</a:t>
            </a:r>
          </a:p>
        </p:txBody>
      </p:sp>
      <p:sp>
        <p:nvSpPr>
          <p:cNvPr id="6" name="Textfeld 5">
            <a:extLst>
              <a:ext uri="{FF2B5EF4-FFF2-40B4-BE49-F238E27FC236}">
                <a16:creationId xmlns:a16="http://schemas.microsoft.com/office/drawing/2014/main" id="{F38A2744-118F-937A-B5A1-AD68E6B54EB9}"/>
              </a:ext>
            </a:extLst>
          </p:cNvPr>
          <p:cNvSpPr txBox="1"/>
          <p:nvPr/>
        </p:nvSpPr>
        <p:spPr>
          <a:xfrm>
            <a:off x="8008373"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11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20595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66F9-7ADD-4995-9287-CAFB2A258F73}"/>
              </a:ext>
            </a:extLst>
          </p:cNvPr>
          <p:cNvSpPr>
            <a:spLocks noGrp="1"/>
          </p:cNvSpPr>
          <p:nvPr>
            <p:ph type="title"/>
          </p:nvPr>
        </p:nvSpPr>
        <p:spPr>
          <a:xfrm>
            <a:off x="265793" y="727980"/>
            <a:ext cx="7886700" cy="307020"/>
          </a:xfrm>
        </p:spPr>
        <p:txBody>
          <a:bodyPr/>
          <a:lstStyle/>
          <a:p>
            <a:r>
              <a:rPr lang="de-DE" altLang="de-DE" b="0" dirty="0">
                <a:solidFill>
                  <a:schemeClr val="accent6">
                    <a:lumMod val="50000"/>
                  </a:schemeClr>
                </a:solidFill>
                <a:ea typeface="+mn-ea"/>
                <a:cs typeface="Calibri" panose="020F0502020204030204" pitchFamily="34" charset="0"/>
              </a:rPr>
              <a:t>Literatur</a:t>
            </a:r>
            <a:endParaRPr lang="de-DE" b="0" dirty="0"/>
          </a:p>
        </p:txBody>
      </p:sp>
      <p:sp>
        <p:nvSpPr>
          <p:cNvPr id="3" name="Inhaltsplatzhalter 2">
            <a:extLst>
              <a:ext uri="{FF2B5EF4-FFF2-40B4-BE49-F238E27FC236}">
                <a16:creationId xmlns:a16="http://schemas.microsoft.com/office/drawing/2014/main" id="{161243AE-FDC1-B458-E83F-E768401721F2}"/>
              </a:ext>
            </a:extLst>
          </p:cNvPr>
          <p:cNvSpPr>
            <a:spLocks noGrp="1"/>
          </p:cNvSpPr>
          <p:nvPr>
            <p:ph idx="1"/>
          </p:nvPr>
        </p:nvSpPr>
        <p:spPr>
          <a:xfrm>
            <a:off x="481165" y="1471663"/>
            <a:ext cx="7886700" cy="4351338"/>
          </a:xfrm>
        </p:spPr>
        <p:txBody>
          <a:bodyPr/>
          <a:lstStyle/>
          <a:p>
            <a:endParaRPr lang="de-DE" sz="1300" dirty="0"/>
          </a:p>
          <a:p>
            <a:r>
              <a:rPr lang="de-DE" sz="1300" dirty="0"/>
              <a:t>Fröhlich-</a:t>
            </a:r>
            <a:r>
              <a:rPr lang="de-DE" sz="1300" dirty="0" err="1"/>
              <a:t>Gildhoff</a:t>
            </a:r>
            <a:r>
              <a:rPr lang="de-DE" sz="1300" dirty="0"/>
              <a:t>, K. &amp; </a:t>
            </a:r>
            <a:r>
              <a:rPr lang="de-DE" sz="1300" dirty="0" err="1"/>
              <a:t>Hohagen</a:t>
            </a:r>
            <a:r>
              <a:rPr lang="de-DE" sz="1300" dirty="0"/>
              <a:t>, J. (2020). </a:t>
            </a:r>
            <a:r>
              <a:rPr lang="de-DE" sz="1300" i="1" dirty="0"/>
              <a:t>Handreichung zur Einschätzung der Bindungsfähigkeit in der Kita (EiBiS). Hintergründe und Erläuterungen zum Verfahren</a:t>
            </a:r>
            <a:r>
              <a:rPr lang="de-DE" sz="1300" dirty="0"/>
              <a:t>. Schriftenreihe der Baden-Württemberg Stiftung Nr. 95. Stuttgart: Baden-Württemberg Stiftung. Verfügbar unter: </a:t>
            </a:r>
            <a:r>
              <a:rPr lang="de-DE" sz="1300" u="sng" dirty="0"/>
              <a:t>https://www.bwstiftung.de/fileadmin/bw-stiftung/Publikationen/Gesellschaft_und_Kultur/G_K_Bindungssicherheit_EiBiS_Nr._95.pdf</a:t>
            </a:r>
            <a:r>
              <a:rPr lang="de-DE" sz="1300" dirty="0"/>
              <a:t> </a:t>
            </a:r>
          </a:p>
          <a:p>
            <a:r>
              <a:rPr lang="de-DE" sz="1300" dirty="0"/>
              <a:t>Glüer, M. (2013). </a:t>
            </a:r>
            <a:r>
              <a:rPr lang="de-DE" sz="1300" i="1" dirty="0"/>
              <a:t>Beziehungsqualität und kindliche Kooperations- und Bildungsbereitschaft. Eine Studie in Kindergarten und Grundschule.</a:t>
            </a:r>
            <a:r>
              <a:rPr lang="de-DE" sz="1300" dirty="0"/>
              <a:t> Wiesbaden: Springer VS.</a:t>
            </a:r>
          </a:p>
          <a:p>
            <a:r>
              <a:rPr lang="en-US" sz="1300" dirty="0" err="1"/>
              <a:t>Luthar</a:t>
            </a:r>
            <a:r>
              <a:rPr lang="en-US" sz="1300" dirty="0"/>
              <a:t>, S. S. (2006). Resilience in Development: A Synthesis of Research across Five Decades. In D. Cicchetti &amp; D. J. Cohen (Eds.), </a:t>
            </a:r>
            <a:r>
              <a:rPr lang="en-US" sz="1300" i="1" dirty="0"/>
              <a:t>Developmental Psychopathology: Risk, Disorder, and Adaptation</a:t>
            </a:r>
            <a:r>
              <a:rPr lang="en-US" sz="1300" dirty="0"/>
              <a:t> (pp. 739-795). New York: Wiley.</a:t>
            </a:r>
          </a:p>
          <a:p>
            <a:pPr marL="0" indent="0">
              <a:buNone/>
            </a:pPr>
            <a:endParaRPr lang="de-DE" sz="1300" dirty="0"/>
          </a:p>
        </p:txBody>
      </p:sp>
    </p:spTree>
    <p:extLst>
      <p:ext uri="{BB962C8B-B14F-4D97-AF65-F5344CB8AC3E}">
        <p14:creationId xmlns:p14="http://schemas.microsoft.com/office/powerpoint/2010/main" val="18364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61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788597769"/>
              </p:ext>
            </p:extLst>
          </p:nvPr>
        </p:nvGraphicFramePr>
        <p:xfrm>
          <a:off x="784583" y="1479250"/>
          <a:ext cx="7574834" cy="4739260"/>
        </p:xfrm>
        <a:graphic>
          <a:graphicData uri="http://schemas.openxmlformats.org/drawingml/2006/table">
            <a:tbl>
              <a:tblPr firstRow="1" firstCol="1" bandRow="1">
                <a:tableStyleId>{10A1B5D5-9B99-4C35-A422-299274C87663}</a:tableStyleId>
              </a:tblPr>
              <a:tblGrid>
                <a:gridCol w="1752214">
                  <a:extLst>
                    <a:ext uri="{9D8B030D-6E8A-4147-A177-3AD203B41FA5}">
                      <a16:colId xmlns:a16="http://schemas.microsoft.com/office/drawing/2014/main" val="389966353"/>
                    </a:ext>
                  </a:extLst>
                </a:gridCol>
                <a:gridCol w="5822620">
                  <a:extLst>
                    <a:ext uri="{9D8B030D-6E8A-4147-A177-3AD203B41FA5}">
                      <a16:colId xmlns:a16="http://schemas.microsoft.com/office/drawing/2014/main" val="2974971144"/>
                    </a:ext>
                  </a:extLst>
                </a:gridCol>
              </a:tblGrid>
              <a:tr h="473926">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MIII.1_Wissen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Hintergrund, Zielsetzung und Aufbau des </a:t>
                      </a:r>
                      <a:r>
                        <a:rPr lang="de-DE" sz="1400" dirty="0" err="1">
                          <a:solidFill>
                            <a:schemeClr val="bg1"/>
                          </a:solidFill>
                          <a:effectLst/>
                          <a:latin typeface="Arial" panose="020B0604020202020204" pitchFamily="34" charset="0"/>
                          <a:cs typeface="Arial" panose="020B0604020202020204" pitchFamily="34" charset="0"/>
                        </a:rPr>
                        <a:t>EiBiS</a:t>
                      </a:r>
                      <a:r>
                        <a:rPr lang="de-DE" sz="1400" dirty="0">
                          <a:solidFill>
                            <a:schemeClr val="bg1"/>
                          </a:solidFill>
                          <a:effectLst/>
                          <a:latin typeface="Arial" panose="020B0604020202020204" pitchFamily="34" charset="0"/>
                          <a:cs typeface="Arial" panose="020B0604020202020204" pitchFamily="34" charset="0"/>
                        </a:rPr>
                        <a:t>-Bogens</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extLst>
                  <a:ext uri="{0D108BD9-81ED-4DB2-BD59-A6C34878D82A}">
                    <a16:rowId xmlns:a16="http://schemas.microsoft.com/office/drawing/2014/main" val="2256489284"/>
                  </a:ext>
                </a:extLst>
              </a:tr>
              <a:tr h="473926">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MIII.1_Folie 1</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Hintergrund</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48058337"/>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2</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ea typeface="Times New Roman" panose="02020603050405020304" pitchFamily="18" charset="0"/>
                          <a:cs typeface="Arial" panose="020B0604020202020204" pitchFamily="34" charset="0"/>
                        </a:rPr>
                        <a:t>Zielsetzung</a:t>
                      </a:r>
                    </a:p>
                  </a:txBody>
                  <a:tcPr marL="68580" marR="68580" marT="0" marB="0"/>
                </a:tc>
                <a:extLst>
                  <a:ext uri="{0D108BD9-81ED-4DB2-BD59-A6C34878D82A}">
                    <a16:rowId xmlns:a16="http://schemas.microsoft.com/office/drawing/2014/main" val="1354982980"/>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Verfahren zur Bindungseinschätzung</a:t>
                      </a:r>
                      <a:endParaRPr lang="de-DE" sz="1400" b="1"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4164821"/>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4-6</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EiBiS: Beobachtungsbogen, Bindungsbereiche und Beobachtungssituationen</a:t>
                      </a:r>
                    </a:p>
                  </a:txBody>
                  <a:tcPr marL="68580" marR="68580" marT="0" marB="0"/>
                </a:tc>
                <a:extLst>
                  <a:ext uri="{0D108BD9-81ED-4DB2-BD59-A6C34878D82A}">
                    <a16:rowId xmlns:a16="http://schemas.microsoft.com/office/drawing/2014/main" val="2218794391"/>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7</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Bindungsbereich (Skala) A: Nähe suchen und zulassen</a:t>
                      </a:r>
                    </a:p>
                  </a:txBody>
                  <a:tcPr marL="68580" marR="68580" marT="0" marB="0"/>
                </a:tc>
                <a:extLst>
                  <a:ext uri="{0D108BD9-81ED-4DB2-BD59-A6C34878D82A}">
                    <a16:rowId xmlns:a16="http://schemas.microsoft.com/office/drawing/2014/main" val="3520744221"/>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8</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Bindungsbereich (Skala) B: Umgang mit sozial belastenden Situationen</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035021867"/>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9</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Bindungsbereich (Skala) C: Offenheit für Neues, Explorationsfreude</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627899481"/>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MIII.1_Folie 10</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Bindungsbereich (Skala) D: Emotionsregulation und Emotionsausdruck</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302993574"/>
                  </a:ext>
                </a:extLst>
              </a:tr>
              <a:tr h="47392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MIII.1_Folie 11</a:t>
                      </a: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Zusammenfassung</a:t>
                      </a:r>
                    </a:p>
                  </a:txBody>
                  <a:tcPr marL="68580" marR="68580" marT="0" marB="0"/>
                </a:tc>
                <a:extLst>
                  <a:ext uri="{0D108BD9-81ED-4DB2-BD59-A6C34878D82A}">
                    <a16:rowId xmlns:a16="http://schemas.microsoft.com/office/drawing/2014/main" val="227697996"/>
                  </a:ext>
                </a:extLst>
              </a:tr>
            </a:tbl>
          </a:graphicData>
        </a:graphic>
      </p:graphicFrame>
      <p:sp>
        <p:nvSpPr>
          <p:cNvPr id="4" name="Titel 3"/>
          <p:cNvSpPr>
            <a:spLocks noGrp="1"/>
          </p:cNvSpPr>
          <p:nvPr>
            <p:ph type="title"/>
          </p:nvPr>
        </p:nvSpPr>
        <p:spPr/>
        <p:txBody>
          <a:bodyPr/>
          <a:lstStyle/>
          <a:p>
            <a:r>
              <a:rPr lang="de-DE" b="0" dirty="0"/>
              <a:t>Übersicht</a:t>
            </a:r>
          </a:p>
        </p:txBody>
      </p:sp>
    </p:spTree>
    <p:extLst>
      <p:ext uri="{BB962C8B-B14F-4D97-AF65-F5344CB8AC3E}">
        <p14:creationId xmlns:p14="http://schemas.microsoft.com/office/powerpoint/2010/main" val="369918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5678D-4166-A216-9030-25A4A0AA3C2D}"/>
              </a:ext>
            </a:extLst>
          </p:cNvPr>
          <p:cNvSpPr>
            <a:spLocks noGrp="1"/>
          </p:cNvSpPr>
          <p:nvPr>
            <p:ph type="title"/>
          </p:nvPr>
        </p:nvSpPr>
        <p:spPr/>
        <p:txBody>
          <a:bodyPr/>
          <a:lstStyle/>
          <a:p>
            <a:r>
              <a:rPr lang="de-DE" sz="2800" i="0" dirty="0">
                <a:solidFill>
                  <a:srgbClr val="70AD47">
                    <a:lumMod val="50000"/>
                  </a:srgbClr>
                </a:solidFill>
                <a:latin typeface="+mj-lt"/>
                <a:cs typeface="Calibri" panose="020F0502020204030204" pitchFamily="34" charset="0"/>
              </a:rPr>
              <a:t>Hintergrund</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5" name="Textfeld 4">
            <a:extLst>
              <a:ext uri="{FF2B5EF4-FFF2-40B4-BE49-F238E27FC236}">
                <a16:creationId xmlns:a16="http://schemas.microsoft.com/office/drawing/2014/main" id="{C6A2F537-B8E7-BBEA-EF08-F7C0070C3EFD}"/>
              </a:ext>
            </a:extLst>
          </p:cNvPr>
          <p:cNvSpPr txBox="1"/>
          <p:nvPr/>
        </p:nvSpPr>
        <p:spPr>
          <a:xfrm>
            <a:off x="8008375" y="641543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Textfeld 2">
            <a:extLst>
              <a:ext uri="{FF2B5EF4-FFF2-40B4-BE49-F238E27FC236}">
                <a16:creationId xmlns:a16="http://schemas.microsoft.com/office/drawing/2014/main" id="{01081ABB-A1C3-5A27-FF76-A0E896421BBB}"/>
              </a:ext>
            </a:extLst>
          </p:cNvPr>
          <p:cNvSpPr txBox="1"/>
          <p:nvPr/>
        </p:nvSpPr>
        <p:spPr>
          <a:xfrm>
            <a:off x="493455" y="1730609"/>
            <a:ext cx="4798982" cy="3785652"/>
          </a:xfrm>
          <a:prstGeom prst="rect">
            <a:avLst/>
          </a:prstGeom>
          <a:solidFill>
            <a:schemeClr val="bg1"/>
          </a:solidFill>
        </p:spPr>
        <p:txBody>
          <a:bodyPr wrap="square" rtlCol="0">
            <a:spAutoFit/>
          </a:bodyPr>
          <a:lstStyle/>
          <a:p>
            <a:pPr>
              <a:defRPr/>
            </a:pPr>
            <a:r>
              <a:rPr lang="de-DE" sz="1600" b="1" dirty="0">
                <a:latin typeface="Arial" panose="020B0604020202020204" pitchFamily="34" charset="0"/>
                <a:cs typeface="Arial" panose="020B0604020202020204" pitchFamily="34" charset="0"/>
              </a:rPr>
              <a:t>Was ist EiBiS?</a:t>
            </a:r>
          </a:p>
          <a:p>
            <a:pPr marR="0" lvl="0" algn="l" defTabSz="457200" rtl="0" eaLnBrk="1" fontAlgn="auto" latinLnBrk="0" hangingPunct="1">
              <a:lnSpc>
                <a:spcPct val="100000"/>
              </a:lnSpc>
              <a:spcBef>
                <a:spcPts val="0"/>
              </a:spcBef>
              <a:spcAft>
                <a:spcPts val="0"/>
              </a:spcAft>
              <a:buClrTx/>
              <a:buSzTx/>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EiBiS = </a:t>
            </a:r>
            <a:r>
              <a:rPr kumimoji="0" lang="de-DE"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Ei</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nschätzung </a:t>
            </a:r>
            <a:r>
              <a:rPr lang="de-DE" sz="1600" dirty="0">
                <a:latin typeface="Arial" panose="020B0604020202020204" pitchFamily="34" charset="0"/>
                <a:cs typeface="Arial" panose="020B0604020202020204" pitchFamily="34" charset="0"/>
              </a:rPr>
              <a:t>der</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de-DE"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Bi</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ndungs</a:t>
            </a:r>
            <a:r>
              <a:rPr kumimoji="0" lang="de-DE"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icherheit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Beobachtungsverfahren zur Einschätzung der Bindungssicherheit in Kindertageseinrichtungen</a:t>
            </a:r>
            <a:br>
              <a:rPr lang="de-DE" sz="1600" dirty="0">
                <a:latin typeface="Arial" panose="020B0604020202020204" pitchFamily="34" charset="0"/>
                <a:cs typeface="Arial" panose="020B0604020202020204" pitchFamily="34" charset="0"/>
              </a:rPr>
            </a:br>
            <a:br>
              <a:rPr lang="de-DE" sz="1600" dirty="0">
                <a:latin typeface="Arial" panose="020B0604020202020204" pitchFamily="34" charset="0"/>
                <a:cs typeface="Arial" panose="020B0604020202020204" pitchFamily="34" charset="0"/>
              </a:rPr>
            </a:br>
            <a:r>
              <a:rPr kumimoji="0" lang="de-DE" sz="1600" b="0" i="0" u="none" strike="noStrike" kern="1200" cap="none" spc="0" normalizeH="0" baseline="0" noProof="0" dirty="0">
                <a:ln>
                  <a:noFill/>
                </a:ln>
                <a:effectLst/>
                <a:uLnTx/>
                <a:uFillTx/>
                <a:latin typeface="Tw Cen MT" panose="020B0602020104020603" pitchFamily="34" charset="0"/>
                <a:ea typeface="Calibri" panose="020F0502020204030204"/>
                <a:cs typeface="Calibri" panose="020F0502020204030204"/>
              </a:rPr>
              <a:t>→</a:t>
            </a:r>
            <a:r>
              <a:rPr lang="de-DE" sz="1600" dirty="0">
                <a:latin typeface="Arial" panose="020B0604020202020204" pitchFamily="34" charset="0"/>
                <a:cs typeface="Arial" panose="020B0604020202020204" pitchFamily="34" charset="0"/>
                <a:sym typeface="Wingdings" panose="05000000000000000000" pitchFamily="2" charset="2"/>
              </a:rPr>
              <a:t> </a:t>
            </a:r>
            <a:r>
              <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Einschätzung des Bindungsverhaltens in der Kita / zu den pädagogischen Fachkräften; </a:t>
            </a:r>
            <a:br>
              <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e-DE" sz="1600" b="0" u="sng" strike="noStrike" kern="1200" cap="none" spc="0" normalizeH="0" baseline="0" noProof="0" dirty="0">
                <a:ln>
                  <a:noFill/>
                </a:ln>
                <a:effectLst/>
                <a:uLnTx/>
                <a:uFillTx/>
                <a:latin typeface="Arial" panose="020B0604020202020204" pitchFamily="34" charset="0"/>
                <a:cs typeface="Arial" panose="020B0604020202020204" pitchFamily="34" charset="0"/>
              </a:rPr>
              <a:t>nicht</a:t>
            </a:r>
            <a:r>
              <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 zu den Eltern </a:t>
            </a:r>
            <a:r>
              <a:rPr lang="de-DE" sz="1600" dirty="0">
                <a:latin typeface="Arial" panose="020B0604020202020204" pitchFamily="34" charset="0"/>
                <a:cs typeface="Arial" panose="020B0604020202020204" pitchFamily="34" charset="0"/>
              </a:rPr>
              <a:t>/ </a:t>
            </a:r>
            <a:r>
              <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Erziehungsberechtigten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latin typeface="Arial" panose="020B0604020202020204" pitchFamily="34" charset="0"/>
                <a:cs typeface="Arial" panose="020B0604020202020204" pitchFamily="34" charset="0"/>
              </a:rPr>
              <a:t>Entwicklung im Zeitraum von 2016 bis 2020 durch das Zentrum für Kinder- und Jugendforschung (</a:t>
            </a:r>
            <a:r>
              <a:rPr lang="de-DE" sz="1600" dirty="0" err="1">
                <a:latin typeface="Arial" panose="020B0604020202020204" pitchFamily="34" charset="0"/>
                <a:cs typeface="Arial" panose="020B0604020202020204" pitchFamily="34" charset="0"/>
              </a:rPr>
              <a:t>ZfKJ</a:t>
            </a:r>
            <a:r>
              <a:rPr lang="de-DE" sz="1600" dirty="0">
                <a:latin typeface="Arial" panose="020B0604020202020204" pitchFamily="34" charset="0"/>
                <a:cs typeface="Arial" panose="020B0604020202020204" pitchFamily="34" charset="0"/>
              </a:rPr>
              <a:t>) in Freiburg</a:t>
            </a:r>
            <a:endParaRPr kumimoji="0" lang="de-DE" sz="16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E6AF91CB-7CCB-57C3-B674-946FC4ED5291}"/>
              </a:ext>
            </a:extLst>
          </p:cNvPr>
          <p:cNvPicPr>
            <a:picLocks noChangeAspect="1"/>
          </p:cNvPicPr>
          <p:nvPr/>
        </p:nvPicPr>
        <p:blipFill>
          <a:blip r:embed="rId2"/>
          <a:stretch>
            <a:fillRect/>
          </a:stretch>
        </p:blipFill>
        <p:spPr>
          <a:xfrm>
            <a:off x="5520099" y="1730609"/>
            <a:ext cx="2777088" cy="3925070"/>
          </a:xfrm>
          <a:prstGeom prst="rect">
            <a:avLst/>
          </a:prstGeom>
          <a:ln>
            <a:noFill/>
          </a:ln>
          <a:effectLst>
            <a:outerShdw blurRad="190500" algn="tl" rotWithShape="0">
              <a:srgbClr val="000000">
                <a:alpha val="70000"/>
              </a:srgbClr>
            </a:outerShdw>
          </a:effectLst>
        </p:spPr>
      </p:pic>
      <p:sp>
        <p:nvSpPr>
          <p:cNvPr id="7" name="Textfeld 6">
            <a:extLst>
              <a:ext uri="{FF2B5EF4-FFF2-40B4-BE49-F238E27FC236}">
                <a16:creationId xmlns:a16="http://schemas.microsoft.com/office/drawing/2014/main" id="{D28507C1-D087-FED0-93EF-DC3439B60793}"/>
              </a:ext>
            </a:extLst>
          </p:cNvPr>
          <p:cNvSpPr txBox="1"/>
          <p:nvPr/>
        </p:nvSpPr>
        <p:spPr>
          <a:xfrm rot="220967">
            <a:off x="2947911" y="5497902"/>
            <a:ext cx="3571066" cy="307777"/>
          </a:xfrm>
          <a:prstGeom prst="rect">
            <a:avLst/>
          </a:prstGeom>
          <a:solidFill>
            <a:srgbClr val="A9D18E"/>
          </a:solidFill>
          <a:ln>
            <a:solidFill>
              <a:srgbClr val="A9D18E"/>
            </a:solidFill>
          </a:ln>
        </p:spPr>
        <p:txBody>
          <a:bodyPr wrap="square" lIns="91440" tIns="45720" rIns="91440" bIns="45720" rtlCol="0" anchor="t">
            <a:spAutoFit/>
          </a:bodyPr>
          <a:lstStyle/>
          <a:p>
            <a:pPr algn="ctr"/>
            <a:r>
              <a:rPr lang="de-DE" sz="1400" dirty="0"/>
              <a:t>kostenlos als Download erhältlich</a:t>
            </a:r>
          </a:p>
        </p:txBody>
      </p:sp>
      <p:sp>
        <p:nvSpPr>
          <p:cNvPr id="8" name="Textfeld 7">
            <a:extLst>
              <a:ext uri="{FF2B5EF4-FFF2-40B4-BE49-F238E27FC236}">
                <a16:creationId xmlns:a16="http://schemas.microsoft.com/office/drawing/2014/main" id="{FA3D1A7F-CDF6-0829-2E1C-2A7E657CFC83}"/>
              </a:ext>
            </a:extLst>
          </p:cNvPr>
          <p:cNvSpPr txBox="1"/>
          <p:nvPr/>
        </p:nvSpPr>
        <p:spPr>
          <a:xfrm>
            <a:off x="493455" y="5844606"/>
            <a:ext cx="8861087" cy="707886"/>
          </a:xfrm>
          <a:prstGeom prst="rect">
            <a:avLst/>
          </a:prstGeom>
          <a:noFill/>
        </p:spPr>
        <p:txBody>
          <a:bodyPr wrap="square">
            <a:spAutoFit/>
          </a:bodyPr>
          <a:lstStyle/>
          <a:p>
            <a:pPr marL="809625" indent="-809625"/>
            <a:r>
              <a:rPr lang="de-DE" sz="1200" dirty="0">
                <a:latin typeface="Arial" panose="020B0604020202020204" pitchFamily="34" charset="0"/>
                <a:cs typeface="Arial" panose="020B0604020202020204" pitchFamily="34" charset="0"/>
              </a:rPr>
              <a:t>z. B. unter: </a:t>
            </a:r>
            <a:r>
              <a:rPr lang="de-DE" sz="1200" u="sng" dirty="0">
                <a:latin typeface="Arial" panose="020B0604020202020204" pitchFamily="34" charset="0"/>
                <a:cs typeface="Arial" panose="020B0604020202020204" pitchFamily="34" charset="0"/>
                <a:hlinkClick r:id="rId3"/>
              </a:rPr>
              <a:t>https://www.bwstiftung.de/fileadmin/bw-stiftung/Publikationen/Gesellschaft_und_Kultur/G_K_Bindungssicherheit_EiBiS_Nr._95.pdf</a:t>
            </a:r>
            <a:r>
              <a:rPr lang="de-DE" sz="12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51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5678D-4166-A216-9030-25A4A0AA3C2D}"/>
              </a:ext>
            </a:extLst>
          </p:cNvPr>
          <p:cNvSpPr>
            <a:spLocks noGrp="1"/>
          </p:cNvSpPr>
          <p:nvPr>
            <p:ph type="title"/>
          </p:nvPr>
        </p:nvSpPr>
        <p:spPr/>
        <p:txBody>
          <a:bodyPr/>
          <a:lstStyle/>
          <a:p>
            <a:r>
              <a:rPr lang="de-DE" sz="2800" i="0" dirty="0">
                <a:solidFill>
                  <a:srgbClr val="70AD47">
                    <a:lumMod val="50000"/>
                  </a:srgbClr>
                </a:solidFill>
                <a:latin typeface="+mj-lt"/>
                <a:cs typeface="Calibri" panose="020F0502020204030204" pitchFamily="34" charset="0"/>
              </a:rPr>
              <a:t>Zielsetzung</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5" name="Textfeld 4">
            <a:extLst>
              <a:ext uri="{FF2B5EF4-FFF2-40B4-BE49-F238E27FC236}">
                <a16:creationId xmlns:a16="http://schemas.microsoft.com/office/drawing/2014/main" id="{C6A2F537-B8E7-BBEA-EF08-F7C0070C3EFD}"/>
              </a:ext>
            </a:extLst>
          </p:cNvPr>
          <p:cNvSpPr txBox="1"/>
          <p:nvPr/>
        </p:nvSpPr>
        <p:spPr>
          <a:xfrm>
            <a:off x="8008375" y="641543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7" name="Textfeld 6">
            <a:extLst>
              <a:ext uri="{FF2B5EF4-FFF2-40B4-BE49-F238E27FC236}">
                <a16:creationId xmlns:a16="http://schemas.microsoft.com/office/drawing/2014/main" id="{61FFD426-C07F-1E30-25F2-8E4516E5196F}"/>
              </a:ext>
            </a:extLst>
          </p:cNvPr>
          <p:cNvSpPr txBox="1"/>
          <p:nvPr/>
        </p:nvSpPr>
        <p:spPr>
          <a:xfrm>
            <a:off x="446268" y="1750240"/>
            <a:ext cx="8157091" cy="3539430"/>
          </a:xfrm>
          <a:prstGeom prst="rect">
            <a:avLst/>
          </a:prstGeom>
          <a:solidFill>
            <a:schemeClr val="bg1"/>
          </a:solidFill>
        </p:spPr>
        <p:txBody>
          <a:bodyPr wrap="square" rtlCol="0">
            <a:spAutoFit/>
          </a:bodyPr>
          <a:lstStyle/>
          <a:p>
            <a:pPr>
              <a:defRPr/>
            </a:pPr>
            <a:r>
              <a:rPr lang="de-DE" sz="1600" b="1" dirty="0">
                <a:latin typeface="Arial" panose="020B0604020202020204" pitchFamily="34" charset="0"/>
                <a:cs typeface="Arial" panose="020B0604020202020204" pitchFamily="34" charset="0"/>
              </a:rPr>
              <a:t>Warum wurde der EiBiS-Bogen entwickelt?</a:t>
            </a:r>
          </a:p>
          <a:p>
            <a:pPr marR="0" lvl="0" algn="l" defTabSz="457200" rtl="0" eaLnBrk="1" fontAlgn="auto" latinLnBrk="0" hangingPunct="1">
              <a:lnSpc>
                <a:spcPct val="100000"/>
              </a:lnSpc>
              <a:spcBef>
                <a:spcPts val="0"/>
              </a:spcBef>
              <a:spcAft>
                <a:spcPts val="0"/>
              </a:spcAft>
              <a:buClrTx/>
              <a:buSzTx/>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Entstehung von Bindungsrepräsentationen zumeist anhand der Interaktionen von Kindern und ihren primären Bezugspersonen (Eltern, Erziehungsberechtigte) erklärt.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Aber: </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Eine feinfühlige, responsive, am Bindungsstatus des Kindes ‚ansetzende‘ Interaktionsgestaltung der pädagogischen Fachkräfte kann eine Änderung des Bindungssystems initiieren.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Neue, positive Beziehungserfahrungen können vorherige Risiken ‚</a:t>
            </a:r>
            <a:r>
              <a:rPr kumimoji="0" lang="de-DE" sz="16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abpuffern</a:t>
            </a:r>
            <a:r>
              <a:rPr lang="de-DE" sz="1600" dirty="0">
                <a:latin typeface="Arial" panose="020B0604020202020204" pitchFamily="34" charset="0"/>
                <a:cs typeface="Arial" panose="020B0604020202020204" pitchFamily="34" charset="0"/>
              </a:rPr>
              <a:t>‘</a:t>
            </a:r>
            <a:r>
              <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und kompensatorisch wirken </a:t>
            </a:r>
            <a:r>
              <a:rPr kumimoji="0" lang="de-DE"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(z. B. Glüer, 2013; s. a. </a:t>
            </a:r>
            <a:r>
              <a:rPr kumimoji="0" lang="de-DE" sz="12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Luthar</a:t>
            </a:r>
            <a:r>
              <a:rPr kumimoji="0" lang="de-DE"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de-DE" sz="1600" b="0" i="0" u="none" strike="noStrike" kern="1200" cap="none" spc="0" normalizeH="0" baseline="0" noProof="0" dirty="0">
                <a:ln>
                  <a:noFill/>
                </a:ln>
                <a:effectLst/>
                <a:uLnTx/>
                <a:uFillTx/>
                <a:latin typeface="Tw Cen MT" panose="020B0602020104020603" pitchFamily="34" charset="0"/>
                <a:ea typeface="Calibri" panose="020F0502020204030204"/>
                <a:cs typeface="Calibri" panose="020F0502020204030204"/>
              </a:rPr>
              <a:t>→  </a:t>
            </a:r>
            <a:r>
              <a:rPr kumimoji="0" lang="de-DE" sz="16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itchFamily="2" charset="2"/>
              </a:rPr>
              <a:t>Notwendigkeit: Orientierung der Interaktions- und Beziehungsgestaltung am</a:t>
            </a:r>
            <a:r>
              <a:rPr lang="de-DE" sz="1600" b="1" baseline="0" dirty="0">
                <a:latin typeface="Arial" panose="020B0604020202020204" pitchFamily="34" charset="0"/>
                <a:cs typeface="Arial" panose="020B0604020202020204" pitchFamily="34" charset="0"/>
                <a:sym typeface="Wingdings" pitchFamily="2" charset="2"/>
              </a:rPr>
              <a:t>     </a:t>
            </a:r>
            <a:endParaRPr lang="de-DE" sz="1600" b="1" dirty="0">
              <a:latin typeface="Arial" panose="020B0604020202020204" pitchFamily="34" charset="0"/>
              <a:cs typeface="Arial" panose="020B0604020202020204" pitchFamily="34" charset="0"/>
              <a:sym typeface="Wingdings" pitchFamily="2" charset="2"/>
            </a:endParaRPr>
          </a:p>
          <a:p>
            <a:pPr marR="0" lvl="0" algn="l" defTabSz="457200" rtl="0" eaLnBrk="1" fontAlgn="auto" latinLnBrk="0" hangingPunct="1">
              <a:lnSpc>
                <a:spcPct val="100000"/>
              </a:lnSpc>
              <a:spcBef>
                <a:spcPts val="0"/>
              </a:spcBef>
              <a:spcAft>
                <a:spcPts val="0"/>
              </a:spcAft>
              <a:buClrTx/>
              <a:buSzTx/>
              <a:tabLst/>
              <a:defRPr/>
            </a:pPr>
            <a:r>
              <a:rPr kumimoji="0" lang="de-DE" sz="16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Wingdings" pitchFamily="2" charset="2"/>
              </a:rPr>
              <a:t>Bindungsstatus des Kindes!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94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FBFC9-3EBD-6363-EB1F-E4F94568B461}"/>
              </a:ext>
            </a:extLst>
          </p:cNvPr>
          <p:cNvSpPr>
            <a:spLocks noGrp="1"/>
          </p:cNvSpPr>
          <p:nvPr>
            <p:ph type="title"/>
          </p:nvPr>
        </p:nvSpPr>
        <p:spPr>
          <a:xfrm>
            <a:off x="255961" y="374019"/>
            <a:ext cx="7886700" cy="1325563"/>
          </a:xfrm>
        </p:spPr>
        <p:txBody>
          <a:bodyPr/>
          <a:lstStyle/>
          <a:p>
            <a:r>
              <a:rPr lang="de-DE" sz="2800" i="0" dirty="0">
                <a:solidFill>
                  <a:srgbClr val="70AD47">
                    <a:lumMod val="50000"/>
                  </a:srgbClr>
                </a:solidFill>
                <a:latin typeface="+mj-lt"/>
                <a:cs typeface="Calibri" panose="020F0502020204030204" pitchFamily="34" charset="0"/>
              </a:rPr>
              <a:t>Verfahren zur </a:t>
            </a:r>
            <a:br>
              <a:rPr lang="de-DE" sz="2800" i="0" dirty="0">
                <a:solidFill>
                  <a:srgbClr val="70AD47">
                    <a:lumMod val="50000"/>
                  </a:srgbClr>
                </a:solidFill>
                <a:latin typeface="+mj-lt"/>
                <a:cs typeface="Calibri" panose="020F0502020204030204" pitchFamily="34" charset="0"/>
              </a:rPr>
            </a:br>
            <a:r>
              <a:rPr lang="de-DE" sz="2800" i="0" dirty="0">
                <a:solidFill>
                  <a:srgbClr val="70AD47">
                    <a:lumMod val="50000"/>
                  </a:srgbClr>
                </a:solidFill>
                <a:latin typeface="+mj-lt"/>
                <a:cs typeface="Calibri" panose="020F0502020204030204" pitchFamily="34" charset="0"/>
              </a:rPr>
              <a:t>Bindungseinschätzung</a:t>
            </a:r>
            <a:endParaRPr lang="de-DE" sz="2800" i="0" dirty="0">
              <a:latin typeface="+mj-lt"/>
            </a:endParaRPr>
          </a:p>
        </p:txBody>
      </p:sp>
      <p:sp>
        <p:nvSpPr>
          <p:cNvPr id="5" name="Textfeld 4">
            <a:extLst>
              <a:ext uri="{FF2B5EF4-FFF2-40B4-BE49-F238E27FC236}">
                <a16:creationId xmlns:a16="http://schemas.microsoft.com/office/drawing/2014/main" id="{3894D691-B8D1-BC5E-C953-3A577C544673}"/>
              </a:ext>
            </a:extLst>
          </p:cNvPr>
          <p:cNvSpPr txBox="1"/>
          <p:nvPr/>
        </p:nvSpPr>
        <p:spPr>
          <a:xfrm>
            <a:off x="8008374" y="641797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Textfeld 2">
            <a:extLst>
              <a:ext uri="{FF2B5EF4-FFF2-40B4-BE49-F238E27FC236}">
                <a16:creationId xmlns:a16="http://schemas.microsoft.com/office/drawing/2014/main" id="{61043BB9-860A-66CA-47FC-3E339338D640}"/>
              </a:ext>
            </a:extLst>
          </p:cNvPr>
          <p:cNvSpPr txBox="1"/>
          <p:nvPr/>
        </p:nvSpPr>
        <p:spPr>
          <a:xfrm>
            <a:off x="395468" y="1552591"/>
            <a:ext cx="8157091" cy="4339650"/>
          </a:xfrm>
          <a:prstGeom prst="rect">
            <a:avLst/>
          </a:prstGeom>
          <a:solidFill>
            <a:schemeClr val="bg1"/>
          </a:solid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Eine verlässliche Einschätzung des Bindungsverhaltens (Bindungsstatus, Bindungssicherheit) bedarf einer wissenschaftlich abgesicherten Grundlage.</a:t>
            </a:r>
          </a:p>
          <a:p>
            <a:pPr>
              <a:lnSpc>
                <a:spcPct val="150000"/>
              </a:lnSpc>
            </a:pPr>
            <a:endParaRPr lang="de-DE" sz="1600" b="1" dirty="0">
              <a:latin typeface="Arial" panose="020B0604020202020204" pitchFamily="34" charset="0"/>
              <a:cs typeface="Arial" panose="020B0604020202020204" pitchFamily="34" charset="0"/>
            </a:endParaRPr>
          </a:p>
          <a:p>
            <a:pPr>
              <a:lnSpc>
                <a:spcPct val="150000"/>
              </a:lnSpc>
            </a:pPr>
            <a:r>
              <a:rPr lang="de-DE" sz="1600" b="1" dirty="0">
                <a:latin typeface="Arial" panose="020B0604020202020204" pitchFamily="34" charset="0"/>
                <a:cs typeface="Arial" panose="020B0604020202020204" pitchFamily="34" charset="0"/>
                <a:sym typeface="Wingdings" pitchFamily="2" charset="2"/>
              </a:rPr>
              <a:t>Bisherige Verfahren zur Beobachtung und Einschätzung des ‚Bindungsstatus‘ von Kindern sind für Kita-Praxis eher untauglich, da:</a:t>
            </a:r>
          </a:p>
          <a:p>
            <a:pPr>
              <a:lnSpc>
                <a:spcPct val="150000"/>
              </a:lnSpc>
            </a:pPr>
            <a:endParaRPr lang="de-DE" sz="800" b="1" dirty="0">
              <a:latin typeface="Arial" panose="020B0604020202020204" pitchFamily="34" charset="0"/>
              <a:cs typeface="Arial" panose="020B0604020202020204" pitchFamily="34" charset="0"/>
              <a:sym typeface="Wingdings" pitchFamily="2" charset="2"/>
            </a:endParaRPr>
          </a:p>
          <a:p>
            <a:pPr marL="285750" lvl="1" indent="-285750">
              <a:spcBef>
                <a:spcPts val="600"/>
              </a:spcBef>
              <a:buFont typeface="Arial" panose="020B0604020202020204" pitchFamily="34" charset="0"/>
              <a:buChar char="•"/>
            </a:pPr>
            <a:r>
              <a:rPr lang="de-DE" sz="1600" dirty="0">
                <a:latin typeface="Arial" panose="020B0604020202020204" pitchFamily="34" charset="0"/>
                <a:cs typeface="Arial" panose="020B0604020202020204" pitchFamily="34" charset="0"/>
              </a:rPr>
              <a:t>Messung unterschiedlicher Aspekte von Bindung</a:t>
            </a:r>
          </a:p>
          <a:p>
            <a:pPr marL="285750" lvl="1" indent="-285750">
              <a:spcBef>
                <a:spcPts val="600"/>
              </a:spcBef>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de-DE" sz="1600" dirty="0">
                <a:latin typeface="Arial" panose="020B0604020202020204" pitchFamily="34" charset="0"/>
                <a:cs typeface="Arial" panose="020B0604020202020204" pitchFamily="34" charset="0"/>
                <a:sym typeface="Wingdings" pitchFamily="2" charset="2"/>
              </a:rPr>
              <a:t>Durchführung der Verfahren sehr zeitaufwendig </a:t>
            </a:r>
          </a:p>
          <a:p>
            <a:pPr marL="285750" indent="-285750">
              <a:spcBef>
                <a:spcPts val="600"/>
              </a:spcBef>
              <a:buFont typeface="Arial" panose="020B0604020202020204" pitchFamily="34" charset="0"/>
              <a:buChar char="•"/>
            </a:pPr>
            <a:endParaRPr lang="de-DE" sz="500" dirty="0">
              <a:latin typeface="Arial" panose="020B0604020202020204" pitchFamily="34" charset="0"/>
              <a:cs typeface="Arial" panose="020B0604020202020204" pitchFamily="34" charset="0"/>
              <a:sym typeface="Wingdings" pitchFamily="2" charset="2"/>
            </a:endParaRPr>
          </a:p>
          <a:p>
            <a:pPr marL="285750" indent="-285750">
              <a:spcBef>
                <a:spcPts val="600"/>
              </a:spcBef>
              <a:buFont typeface="Arial" panose="020B0604020202020204" pitchFamily="34" charset="0"/>
              <a:buChar char="•"/>
            </a:pPr>
            <a:r>
              <a:rPr lang="de-DE" sz="1600" dirty="0">
                <a:latin typeface="Arial" panose="020B0604020202020204" pitchFamily="34" charset="0"/>
                <a:cs typeface="Arial" panose="020B0604020202020204" pitchFamily="34" charset="0"/>
                <a:sym typeface="Wingdings" pitchFamily="2" charset="2"/>
              </a:rPr>
              <a:t>Qualifizierungsbedarf der Fachkräfte (</a:t>
            </a:r>
            <a:r>
              <a:rPr lang="de-DE" sz="1600" dirty="0" err="1">
                <a:latin typeface="Arial" panose="020B0604020202020204" pitchFamily="34" charset="0"/>
                <a:cs typeface="Arial" panose="020B0604020202020204" pitchFamily="34" charset="0"/>
                <a:sym typeface="Wingdings" pitchFamily="2" charset="2"/>
              </a:rPr>
              <a:t>Testleiter:innen</a:t>
            </a:r>
            <a:r>
              <a:rPr lang="de-DE" sz="1600" dirty="0">
                <a:latin typeface="Arial" panose="020B0604020202020204" pitchFamily="34" charset="0"/>
                <a:cs typeface="Arial" panose="020B0604020202020204" pitchFamily="34" charset="0"/>
                <a:sym typeface="Wingdings" pitchFamily="2" charset="2"/>
              </a:rPr>
              <a:t>) sehr hoch</a:t>
            </a:r>
          </a:p>
          <a:p>
            <a:pPr>
              <a:lnSpc>
                <a:spcPct val="150000"/>
              </a:lnSpc>
            </a:pPr>
            <a:endParaRPr lang="de-DE" sz="1600" b="1" dirty="0">
              <a:latin typeface="Arial" panose="020B0604020202020204" pitchFamily="34" charset="0"/>
              <a:cs typeface="Arial" panose="020B0604020202020204" pitchFamily="34" charset="0"/>
            </a:endParaRPr>
          </a:p>
          <a:p>
            <a:pPr marL="266700" indent="-266700">
              <a:spcBef>
                <a:spcPts val="600"/>
              </a:spcBef>
            </a:pPr>
            <a:r>
              <a:rPr kumimoji="0" lang="de-DE" sz="1600" b="0" i="0" u="none" strike="noStrike" kern="1200" cap="none" spc="0" normalizeH="0" baseline="0" noProof="0" dirty="0">
                <a:ln>
                  <a:noFill/>
                </a:ln>
                <a:effectLst/>
                <a:uLnTx/>
                <a:uFillTx/>
                <a:latin typeface="Tw Cen MT" panose="020B0602020104020603" pitchFamily="34" charset="0"/>
                <a:ea typeface="Calibri" panose="020F0502020204030204"/>
                <a:cs typeface="Calibri" panose="020F0502020204030204"/>
              </a:rPr>
              <a:t>→</a:t>
            </a:r>
            <a:r>
              <a:rPr lang="de-DE" sz="1600" b="1" dirty="0">
                <a:latin typeface="Arial" panose="020B0604020202020204" pitchFamily="34" charset="0"/>
                <a:cs typeface="Arial" panose="020B0604020202020204" pitchFamily="34" charset="0"/>
                <a:sym typeface="Wingdings" panose="05000000000000000000" pitchFamily="2" charset="2"/>
              </a:rPr>
              <a:t> 	Entwicklung des ‚</a:t>
            </a:r>
            <a:r>
              <a:rPr lang="de-DE" sz="1600" b="1" dirty="0" err="1">
                <a:latin typeface="Arial" panose="020B0604020202020204" pitchFamily="34" charset="0"/>
                <a:cs typeface="Arial" panose="020B0604020202020204" pitchFamily="34" charset="0"/>
                <a:sym typeface="Wingdings" panose="05000000000000000000" pitchFamily="2" charset="2"/>
              </a:rPr>
              <a:t>EiBiS</a:t>
            </a:r>
            <a:r>
              <a:rPr lang="de-DE" sz="1600" b="1" dirty="0">
                <a:latin typeface="Arial" panose="020B0604020202020204" pitchFamily="34" charset="0"/>
                <a:cs typeface="Arial" panose="020B0604020202020204" pitchFamily="34" charset="0"/>
                <a:sym typeface="Wingdings" panose="05000000000000000000" pitchFamily="2" charset="2"/>
              </a:rPr>
              <a:t>-Bogens‘, der wissenschaftlichen Gütekriterien</a:t>
            </a:r>
            <a:br>
              <a:rPr lang="de-DE" sz="1600" b="1" dirty="0">
                <a:latin typeface="Arial" panose="020B0604020202020204" pitchFamily="34" charset="0"/>
                <a:cs typeface="Arial" panose="020B0604020202020204" pitchFamily="34" charset="0"/>
                <a:sym typeface="Wingdings" panose="05000000000000000000" pitchFamily="2" charset="2"/>
              </a:rPr>
            </a:br>
            <a:r>
              <a:rPr lang="de-DE" sz="1600" b="1" dirty="0">
                <a:latin typeface="Arial" panose="020B0604020202020204" pitchFamily="34" charset="0"/>
                <a:cs typeface="Arial" panose="020B0604020202020204" pitchFamily="34" charset="0"/>
                <a:sym typeface="Wingdings" panose="05000000000000000000" pitchFamily="2" charset="2"/>
              </a:rPr>
              <a:t>entspricht und in der Kita-Praxis unterstützend eingesetzt werden kann.</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9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B2FB3-35C8-4090-8675-9ABA55B96C55}"/>
              </a:ext>
            </a:extLst>
          </p:cNvPr>
          <p:cNvSpPr>
            <a:spLocks noGrp="1"/>
          </p:cNvSpPr>
          <p:nvPr>
            <p:ph type="title"/>
          </p:nvPr>
        </p:nvSpPr>
        <p:spPr/>
        <p:txBody>
          <a:bodyPr/>
          <a:lstStyle/>
          <a:p>
            <a:r>
              <a:rPr lang="de-DE" sz="2800" i="0" dirty="0" err="1">
                <a:solidFill>
                  <a:srgbClr val="70AD47">
                    <a:lumMod val="50000"/>
                  </a:srgbClr>
                </a:solidFill>
                <a:latin typeface="+mj-lt"/>
                <a:cs typeface="Arial" panose="020B0604020202020204" pitchFamily="34" charset="0"/>
              </a:rPr>
              <a:t>EiBiS</a:t>
            </a:r>
            <a:r>
              <a:rPr lang="de-DE" sz="2800" i="0" dirty="0">
                <a:solidFill>
                  <a:srgbClr val="70AD47">
                    <a:lumMod val="50000"/>
                  </a:srgbClr>
                </a:solidFill>
                <a:latin typeface="+mj-lt"/>
              </a:rPr>
              <a:t>-</a:t>
            </a:r>
            <a:r>
              <a:rPr lang="de-DE" sz="2800" i="0" dirty="0">
                <a:solidFill>
                  <a:srgbClr val="70AD47">
                    <a:lumMod val="50000"/>
                  </a:srgbClr>
                </a:solidFill>
                <a:latin typeface="+mj-lt"/>
                <a:cs typeface="Calibri" panose="020F0502020204030204" pitchFamily="34" charset="0"/>
              </a:rPr>
              <a:t>Beobachtungsbogen</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4" name="Textfeld 2">
            <a:extLst>
              <a:ext uri="{FF2B5EF4-FFF2-40B4-BE49-F238E27FC236}">
                <a16:creationId xmlns:a16="http://schemas.microsoft.com/office/drawing/2014/main" id="{9E63F7BE-657B-CF3A-A434-5D6746417130}"/>
              </a:ext>
            </a:extLst>
          </p:cNvPr>
          <p:cNvSpPr txBox="1"/>
          <p:nvPr/>
        </p:nvSpPr>
        <p:spPr>
          <a:xfrm>
            <a:off x="540640" y="1814328"/>
            <a:ext cx="7940831" cy="30469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de-DE" sz="1600" dirty="0">
                <a:latin typeface="Arial" panose="020B0604020202020204" pitchFamily="34" charset="0"/>
                <a:cs typeface="Arial" panose="020B0604020202020204" pitchFamily="34" charset="0"/>
              </a:rPr>
              <a:t>Der </a:t>
            </a:r>
            <a:r>
              <a:rPr lang="de-DE" sz="1600" b="1"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-Beobachtungsbogen ist in </a:t>
            </a:r>
            <a:r>
              <a:rPr lang="de-DE" sz="1600" b="1" dirty="0">
                <a:latin typeface="Arial" panose="020B0604020202020204" pitchFamily="34" charset="0"/>
                <a:cs typeface="Arial" panose="020B0604020202020204" pitchFamily="34" charset="0"/>
              </a:rPr>
              <a:t>vier</a:t>
            </a:r>
            <a:r>
              <a:rPr lang="de-DE" sz="1600" dirty="0">
                <a:latin typeface="Arial" panose="020B0604020202020204" pitchFamily="34" charset="0"/>
                <a:cs typeface="Arial" panose="020B0604020202020204" pitchFamily="34" charset="0"/>
              </a:rPr>
              <a:t> verschiedene Bereiche unterteilt, die jeweils einen anderen inhaltlichen Teil des Bindungskonstrukts abdecken (</a:t>
            </a:r>
            <a:r>
              <a:rPr lang="de-DE" sz="1600" dirty="0">
                <a:latin typeface="Arial" panose="020B0604020202020204" pitchFamily="34" charset="0"/>
                <a:cs typeface="Arial" panose="020B0604020202020204" pitchFamily="34" charset="0"/>
                <a:sym typeface="Wingdings" pitchFamily="2" charset="2"/>
              </a:rPr>
              <a:t>Subskalen).</a:t>
            </a:r>
          </a:p>
          <a:p>
            <a:pPr>
              <a:lnSpc>
                <a:spcPct val="150000"/>
              </a:lnSpc>
            </a:pPr>
            <a:endParaRPr lang="de-DE" sz="1600" b="1" dirty="0">
              <a:latin typeface="Arial" panose="020B0604020202020204" pitchFamily="34" charset="0"/>
              <a:cs typeface="Arial" panose="020B0604020202020204" pitchFamily="34" charset="0"/>
              <a:sym typeface="Wingdings" pitchFamily="2" charset="2"/>
            </a:endParaRPr>
          </a:p>
          <a:p>
            <a:pPr>
              <a:lnSpc>
                <a:spcPct val="150000"/>
              </a:lnSpc>
            </a:pPr>
            <a:r>
              <a:rPr lang="de-DE" sz="1600" b="1" dirty="0">
                <a:latin typeface="Arial" panose="020B0604020202020204" pitchFamily="34" charset="0"/>
                <a:cs typeface="Arial" panose="020B0604020202020204" pitchFamily="34" charset="0"/>
                <a:sym typeface="Wingdings" pitchFamily="2" charset="2"/>
              </a:rPr>
              <a:t>Vier Subskalen</a:t>
            </a:r>
          </a:p>
          <a:p>
            <a:pPr>
              <a:lnSpc>
                <a:spcPct val="150000"/>
              </a:lnSpc>
            </a:pPr>
            <a:r>
              <a:rPr lang="de-DE" sz="1600" dirty="0">
                <a:latin typeface="Arial" panose="020B0604020202020204" pitchFamily="34" charset="0"/>
                <a:cs typeface="Arial" panose="020B0604020202020204" pitchFamily="34" charset="0"/>
                <a:sym typeface="Wingdings" pitchFamily="2" charset="2"/>
              </a:rPr>
              <a:t>A	Nähe suchen und zulassen</a:t>
            </a:r>
          </a:p>
          <a:p>
            <a:pPr>
              <a:lnSpc>
                <a:spcPct val="150000"/>
              </a:lnSpc>
            </a:pPr>
            <a:r>
              <a:rPr lang="de-DE" sz="1600" dirty="0">
                <a:latin typeface="Arial" panose="020B0604020202020204" pitchFamily="34" charset="0"/>
                <a:cs typeface="Arial" panose="020B0604020202020204" pitchFamily="34" charset="0"/>
                <a:sym typeface="Wingdings" pitchFamily="2" charset="2"/>
              </a:rPr>
              <a:t>B	Umgang mit sozial belastenden Situationen</a:t>
            </a:r>
          </a:p>
          <a:p>
            <a:pPr>
              <a:lnSpc>
                <a:spcPct val="150000"/>
              </a:lnSpc>
            </a:pPr>
            <a:r>
              <a:rPr lang="de-DE" sz="1600" dirty="0">
                <a:latin typeface="Arial" panose="020B0604020202020204" pitchFamily="34" charset="0"/>
                <a:cs typeface="Arial" panose="020B0604020202020204" pitchFamily="34" charset="0"/>
                <a:sym typeface="Wingdings" pitchFamily="2" charset="2"/>
              </a:rPr>
              <a:t>C	Offenheit für Neues, Explorationsfreude</a:t>
            </a:r>
          </a:p>
          <a:p>
            <a:pPr>
              <a:lnSpc>
                <a:spcPct val="150000"/>
              </a:lnSpc>
            </a:pPr>
            <a:r>
              <a:rPr lang="de-DE" sz="1600" dirty="0">
                <a:latin typeface="Arial" panose="020B0604020202020204" pitchFamily="34" charset="0"/>
                <a:cs typeface="Arial" panose="020B0604020202020204" pitchFamily="34" charset="0"/>
                <a:sym typeface="Wingdings" pitchFamily="2" charset="2"/>
              </a:rPr>
              <a:t>D	Emotionsregulation und Emotionsausdruck</a:t>
            </a:r>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CCD0F056-877C-8BDE-2280-91848ACB0A05}"/>
              </a:ext>
            </a:extLst>
          </p:cNvPr>
          <p:cNvSpPr txBox="1"/>
          <p:nvPr/>
        </p:nvSpPr>
        <p:spPr>
          <a:xfrm>
            <a:off x="8008375"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4548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41624-B475-4820-A08F-A181EB8DCD78}"/>
              </a:ext>
            </a:extLst>
          </p:cNvPr>
          <p:cNvSpPr>
            <a:spLocks noGrp="1"/>
          </p:cNvSpPr>
          <p:nvPr>
            <p:ph type="title"/>
          </p:nvPr>
        </p:nvSpPr>
        <p:spPr/>
        <p:txBody>
          <a:bodyPr/>
          <a:lstStyle/>
          <a:p>
            <a:r>
              <a:rPr lang="de-DE" sz="2800" i="0" dirty="0">
                <a:solidFill>
                  <a:srgbClr val="70AD47">
                    <a:lumMod val="50000"/>
                  </a:srgbClr>
                </a:solidFill>
                <a:latin typeface="+mn-lt"/>
                <a:cs typeface="Calibri" panose="020F0502020204030204" pitchFamily="34" charset="0"/>
              </a:rPr>
              <a:t>Bindungsbereiche</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4" name="Textfeld 2">
            <a:extLst>
              <a:ext uri="{FF2B5EF4-FFF2-40B4-BE49-F238E27FC236}">
                <a16:creationId xmlns:a16="http://schemas.microsoft.com/office/drawing/2014/main" id="{1A18EF37-4EA4-32D4-2054-877527E3E5A2}"/>
              </a:ext>
            </a:extLst>
          </p:cNvPr>
          <p:cNvSpPr txBox="1"/>
          <p:nvPr/>
        </p:nvSpPr>
        <p:spPr>
          <a:xfrm>
            <a:off x="480412" y="1934368"/>
            <a:ext cx="8183419" cy="333572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latin typeface="Arial" panose="020B0604020202020204" pitchFamily="34" charset="0"/>
                <a:cs typeface="Arial" panose="020B0604020202020204" pitchFamily="34" charset="0"/>
              </a:rPr>
              <a:t>Zu jedem dieser vier Bereiche gibt es bindungsrelevante Verhaltensweisen des einzuschätzenden Kindes.</a:t>
            </a:r>
          </a:p>
          <a:p>
            <a:pPr marL="285750" indent="-285750">
              <a:buFont typeface="Arial" panose="020B0604020202020204" pitchFamily="34" charset="0"/>
              <a:buChar char="•"/>
            </a:pPr>
            <a:endParaRPr lang="de-DE" sz="1600" b="1" dirty="0">
              <a:latin typeface="Arial" panose="020B0604020202020204" pitchFamily="34" charset="0"/>
              <a:cs typeface="Arial" panose="020B0604020202020204" pitchFamily="34" charset="0"/>
            </a:endParaRPr>
          </a:p>
          <a:p>
            <a:r>
              <a:rPr lang="de-DE" sz="1600" dirty="0">
                <a:latin typeface="Tw Cen MT" panose="020B0602020104020603" pitchFamily="34" charset="0"/>
                <a:ea typeface="Calibri" panose="020F0502020204030204"/>
                <a:cs typeface="Calibri" panose="020F0502020204030204"/>
              </a:rPr>
              <a:t>→ </a:t>
            </a:r>
            <a:r>
              <a:rPr lang="de-DE" sz="1600" b="1" dirty="0">
                <a:latin typeface="Arial" panose="020B0604020202020204" pitchFamily="34" charset="0"/>
                <a:cs typeface="Arial" panose="020B0604020202020204" pitchFamily="34" charset="0"/>
              </a:rPr>
              <a:t>Diese insgesamt 36 Beobachtungssituationen werden auch Items genannt. </a:t>
            </a:r>
          </a:p>
          <a:p>
            <a:r>
              <a:rPr lang="de-DE" sz="1600" dirty="0">
                <a:latin typeface="Tw Cen MT" panose="020B0602020104020603" pitchFamily="34" charset="0"/>
                <a:ea typeface="Calibri" panose="020F0502020204030204"/>
                <a:cs typeface="Calibri" panose="020F0502020204030204"/>
              </a:rPr>
              <a:t>→ </a:t>
            </a:r>
            <a:r>
              <a:rPr lang="de-DE" sz="1600" b="1" dirty="0">
                <a:latin typeface="Arial" panose="020B0604020202020204" pitchFamily="34" charset="0"/>
                <a:cs typeface="Arial" panose="020B0604020202020204" pitchFamily="34" charset="0"/>
              </a:rPr>
              <a:t>Jede Subskala hat eine unterschiedliche Anzahl an Items.</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Vor der Nutzung des </a:t>
            </a: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-Bogens ist es wichtig, sich mit allen </a:t>
            </a:r>
            <a:r>
              <a:rPr lang="de-DE" sz="1600" dirty="0" err="1">
                <a:latin typeface="Arial" panose="020B0604020202020204" pitchFamily="34" charset="0"/>
                <a:cs typeface="Arial" panose="020B0604020202020204" pitchFamily="34" charset="0"/>
              </a:rPr>
              <a:t>EiBiS</a:t>
            </a:r>
            <a:r>
              <a:rPr lang="de-DE" sz="1600">
                <a:latin typeface="Arial" panose="020B0604020202020204" pitchFamily="34" charset="0"/>
                <a:cs typeface="Arial" panose="020B0604020202020204" pitchFamily="34" charset="0"/>
              </a:rPr>
              <a:t>-Items auseinanderzusetzen </a:t>
            </a:r>
            <a:r>
              <a:rPr lang="de-DE" sz="1600" dirty="0">
                <a:latin typeface="Arial" panose="020B0604020202020204" pitchFamily="34" charset="0"/>
                <a:cs typeface="Arial" panose="020B0604020202020204" pitchFamily="34" charset="0"/>
              </a:rPr>
              <a:t>und die Erläuterungen zu den Beobachtungssituationen zu lesen. </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sym typeface="Wingdings" pitchFamily="2" charset="2"/>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342900" indent="-342900">
              <a:buFont typeface="Wingdings" pitchFamily="2" charset="2"/>
              <a:buChar char="à"/>
            </a:pPr>
            <a:endParaRPr lang="de-DE" sz="1600" dirty="0">
              <a:latin typeface="Arial" panose="020B0604020202020204" pitchFamily="34" charset="0"/>
              <a:cs typeface="Arial" panose="020B0604020202020204" pitchFamily="34" charset="0"/>
            </a:endParaRPr>
          </a:p>
        </p:txBody>
      </p:sp>
      <p:grpSp>
        <p:nvGrpSpPr>
          <p:cNvPr id="3" name="Gruppieren 2"/>
          <p:cNvGrpSpPr/>
          <p:nvPr/>
        </p:nvGrpSpPr>
        <p:grpSpPr>
          <a:xfrm>
            <a:off x="6265733" y="3946987"/>
            <a:ext cx="2263830" cy="2227671"/>
            <a:chOff x="6265733" y="3946987"/>
            <a:chExt cx="2263830" cy="2227671"/>
          </a:xfrm>
        </p:grpSpPr>
        <p:sp>
          <p:nvSpPr>
            <p:cNvPr id="5" name="Rechteck: gefaltete Ecke 4">
              <a:extLst>
                <a:ext uri="{FF2B5EF4-FFF2-40B4-BE49-F238E27FC236}">
                  <a16:creationId xmlns:a16="http://schemas.microsoft.com/office/drawing/2014/main" id="{6C55667E-683B-F1DB-620E-FC0665A49F8B}"/>
                </a:ext>
              </a:extLst>
            </p:cNvPr>
            <p:cNvSpPr/>
            <p:nvPr/>
          </p:nvSpPr>
          <p:spPr>
            <a:xfrm>
              <a:off x="6265733" y="4075472"/>
              <a:ext cx="2263830" cy="2099186"/>
            </a:xfrm>
            <a:custGeom>
              <a:avLst/>
              <a:gdLst>
                <a:gd name="connsiteX0" fmla="*/ 0 w 2263830"/>
                <a:gd name="connsiteY0" fmla="*/ 0 h 2099186"/>
                <a:gd name="connsiteX1" fmla="*/ 543319 w 2263830"/>
                <a:gd name="connsiteY1" fmla="*/ 0 h 2099186"/>
                <a:gd name="connsiteX2" fmla="*/ 1041362 w 2263830"/>
                <a:gd name="connsiteY2" fmla="*/ 0 h 2099186"/>
                <a:gd name="connsiteX3" fmla="*/ 1652596 w 2263830"/>
                <a:gd name="connsiteY3" fmla="*/ 0 h 2099186"/>
                <a:gd name="connsiteX4" fmla="*/ 2263830 w 2263830"/>
                <a:gd name="connsiteY4" fmla="*/ 0 h 2099186"/>
                <a:gd name="connsiteX5" fmla="*/ 2263830 w 2263830"/>
                <a:gd name="connsiteY5" fmla="*/ 530758 h 2099186"/>
                <a:gd name="connsiteX6" fmla="*/ 2263830 w 2263830"/>
                <a:gd name="connsiteY6" fmla="*/ 1045102 h 2099186"/>
                <a:gd name="connsiteX7" fmla="*/ 2263830 w 2263830"/>
                <a:gd name="connsiteY7" fmla="*/ 1641521 h 2099186"/>
                <a:gd name="connsiteX8" fmla="*/ 1806165 w 2263830"/>
                <a:gd name="connsiteY8" fmla="*/ 2099186 h 2099186"/>
                <a:gd name="connsiteX9" fmla="*/ 1258295 w 2263830"/>
                <a:gd name="connsiteY9" fmla="*/ 2099186 h 2099186"/>
                <a:gd name="connsiteX10" fmla="*/ 674302 w 2263830"/>
                <a:gd name="connsiteY10" fmla="*/ 2099186 h 2099186"/>
                <a:gd name="connsiteX11" fmla="*/ 0 w 2263830"/>
                <a:gd name="connsiteY11" fmla="*/ 2099186 h 2099186"/>
                <a:gd name="connsiteX12" fmla="*/ 0 w 2263830"/>
                <a:gd name="connsiteY12" fmla="*/ 1378465 h 2099186"/>
                <a:gd name="connsiteX13" fmla="*/ 0 w 2263830"/>
                <a:gd name="connsiteY13" fmla="*/ 678737 h 2099186"/>
                <a:gd name="connsiteX14" fmla="*/ 0 w 2263830"/>
                <a:gd name="connsiteY14" fmla="*/ 0 h 2099186"/>
                <a:gd name="connsiteX0" fmla="*/ 1806165 w 2263830"/>
                <a:gd name="connsiteY0" fmla="*/ 2099186 h 2099186"/>
                <a:gd name="connsiteX1" fmla="*/ 1897698 w 2263830"/>
                <a:gd name="connsiteY1" fmla="*/ 1733054 h 2099186"/>
                <a:gd name="connsiteX2" fmla="*/ 2263830 w 2263830"/>
                <a:gd name="connsiteY2" fmla="*/ 1641521 h 2099186"/>
                <a:gd name="connsiteX3" fmla="*/ 1806165 w 2263830"/>
                <a:gd name="connsiteY3" fmla="*/ 2099186 h 2099186"/>
                <a:gd name="connsiteX0" fmla="*/ 1806165 w 2263830"/>
                <a:gd name="connsiteY0" fmla="*/ 2099186 h 2099186"/>
                <a:gd name="connsiteX1" fmla="*/ 1897698 w 2263830"/>
                <a:gd name="connsiteY1" fmla="*/ 1733054 h 2099186"/>
                <a:gd name="connsiteX2" fmla="*/ 2263830 w 2263830"/>
                <a:gd name="connsiteY2" fmla="*/ 1641521 h 2099186"/>
                <a:gd name="connsiteX3" fmla="*/ 1806165 w 2263830"/>
                <a:gd name="connsiteY3" fmla="*/ 2099186 h 2099186"/>
                <a:gd name="connsiteX4" fmla="*/ 1186048 w 2263830"/>
                <a:gd name="connsiteY4" fmla="*/ 2099186 h 2099186"/>
                <a:gd name="connsiteX5" fmla="*/ 583993 w 2263830"/>
                <a:gd name="connsiteY5" fmla="*/ 2099186 h 2099186"/>
                <a:gd name="connsiteX6" fmla="*/ 0 w 2263830"/>
                <a:gd name="connsiteY6" fmla="*/ 2099186 h 2099186"/>
                <a:gd name="connsiteX7" fmla="*/ 0 w 2263830"/>
                <a:gd name="connsiteY7" fmla="*/ 1378465 h 2099186"/>
                <a:gd name="connsiteX8" fmla="*/ 0 w 2263830"/>
                <a:gd name="connsiteY8" fmla="*/ 657745 h 2099186"/>
                <a:gd name="connsiteX9" fmla="*/ 0 w 2263830"/>
                <a:gd name="connsiteY9" fmla="*/ 0 h 2099186"/>
                <a:gd name="connsiteX10" fmla="*/ 588596 w 2263830"/>
                <a:gd name="connsiteY10" fmla="*/ 0 h 2099186"/>
                <a:gd name="connsiteX11" fmla="*/ 1131915 w 2263830"/>
                <a:gd name="connsiteY11" fmla="*/ 0 h 2099186"/>
                <a:gd name="connsiteX12" fmla="*/ 1652596 w 2263830"/>
                <a:gd name="connsiteY12" fmla="*/ 0 h 2099186"/>
                <a:gd name="connsiteX13" fmla="*/ 2263830 w 2263830"/>
                <a:gd name="connsiteY13" fmla="*/ 0 h 2099186"/>
                <a:gd name="connsiteX14" fmla="*/ 2263830 w 2263830"/>
                <a:gd name="connsiteY14" fmla="*/ 563589 h 2099186"/>
                <a:gd name="connsiteX15" fmla="*/ 2263830 w 2263830"/>
                <a:gd name="connsiteY15" fmla="*/ 1061517 h 2099186"/>
                <a:gd name="connsiteX16" fmla="*/ 2263830 w 2263830"/>
                <a:gd name="connsiteY16" fmla="*/ 1641521 h 209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3830" h="2099186" stroke="0" extrusionOk="0">
                  <a:moveTo>
                    <a:pt x="0" y="0"/>
                  </a:moveTo>
                  <a:cubicBezTo>
                    <a:pt x="117570" y="-17965"/>
                    <a:pt x="386434" y="19361"/>
                    <a:pt x="543319" y="0"/>
                  </a:cubicBezTo>
                  <a:cubicBezTo>
                    <a:pt x="700204" y="-19361"/>
                    <a:pt x="911318" y="9046"/>
                    <a:pt x="1041362" y="0"/>
                  </a:cubicBezTo>
                  <a:cubicBezTo>
                    <a:pt x="1171406" y="-9046"/>
                    <a:pt x="1462973" y="13976"/>
                    <a:pt x="1652596" y="0"/>
                  </a:cubicBezTo>
                  <a:cubicBezTo>
                    <a:pt x="1842219" y="-13976"/>
                    <a:pt x="2028089" y="23780"/>
                    <a:pt x="2263830" y="0"/>
                  </a:cubicBezTo>
                  <a:cubicBezTo>
                    <a:pt x="2254221" y="192714"/>
                    <a:pt x="2265608" y="279855"/>
                    <a:pt x="2263830" y="530758"/>
                  </a:cubicBezTo>
                  <a:cubicBezTo>
                    <a:pt x="2262052" y="781661"/>
                    <a:pt x="2267277" y="937727"/>
                    <a:pt x="2263830" y="1045102"/>
                  </a:cubicBezTo>
                  <a:cubicBezTo>
                    <a:pt x="2260383" y="1152477"/>
                    <a:pt x="2280096" y="1444027"/>
                    <a:pt x="2263830" y="1641521"/>
                  </a:cubicBezTo>
                  <a:cubicBezTo>
                    <a:pt x="2037527" y="1859464"/>
                    <a:pt x="2017686" y="1895069"/>
                    <a:pt x="1806165" y="2099186"/>
                  </a:cubicBezTo>
                  <a:cubicBezTo>
                    <a:pt x="1602170" y="2089126"/>
                    <a:pt x="1485039" y="2107153"/>
                    <a:pt x="1258295" y="2099186"/>
                  </a:cubicBezTo>
                  <a:cubicBezTo>
                    <a:pt x="1031551" y="2091220"/>
                    <a:pt x="935396" y="2117475"/>
                    <a:pt x="674302" y="2099186"/>
                  </a:cubicBezTo>
                  <a:cubicBezTo>
                    <a:pt x="413208" y="2080897"/>
                    <a:pt x="177101" y="2111277"/>
                    <a:pt x="0" y="2099186"/>
                  </a:cubicBezTo>
                  <a:cubicBezTo>
                    <a:pt x="23800" y="1899255"/>
                    <a:pt x="28846" y="1675547"/>
                    <a:pt x="0" y="1378465"/>
                  </a:cubicBezTo>
                  <a:cubicBezTo>
                    <a:pt x="-28846" y="1081383"/>
                    <a:pt x="4290" y="831943"/>
                    <a:pt x="0" y="678737"/>
                  </a:cubicBezTo>
                  <a:cubicBezTo>
                    <a:pt x="-4290" y="525531"/>
                    <a:pt x="-5369" y="225980"/>
                    <a:pt x="0" y="0"/>
                  </a:cubicBezTo>
                  <a:close/>
                </a:path>
                <a:path w="2263830" h="2099186" fill="darkenLess" stroke="0" extrusionOk="0">
                  <a:moveTo>
                    <a:pt x="1806165" y="2099186"/>
                  </a:moveTo>
                  <a:cubicBezTo>
                    <a:pt x="1845361" y="2006839"/>
                    <a:pt x="1844875" y="1871652"/>
                    <a:pt x="1897698" y="1733054"/>
                  </a:cubicBezTo>
                  <a:cubicBezTo>
                    <a:pt x="2041688" y="1687844"/>
                    <a:pt x="2090488" y="1684030"/>
                    <a:pt x="2263830" y="1641521"/>
                  </a:cubicBezTo>
                  <a:cubicBezTo>
                    <a:pt x="2048143" y="1823115"/>
                    <a:pt x="1932729" y="2013046"/>
                    <a:pt x="1806165" y="2099186"/>
                  </a:cubicBezTo>
                  <a:close/>
                </a:path>
                <a:path w="2263830" h="2099186" fill="none" extrusionOk="0">
                  <a:moveTo>
                    <a:pt x="1806165" y="2099186"/>
                  </a:moveTo>
                  <a:cubicBezTo>
                    <a:pt x="1834461" y="2014084"/>
                    <a:pt x="1864702" y="1883366"/>
                    <a:pt x="1897698" y="1733054"/>
                  </a:cubicBezTo>
                  <a:cubicBezTo>
                    <a:pt x="1995344" y="1690844"/>
                    <a:pt x="2122255" y="1680746"/>
                    <a:pt x="2263830" y="1641521"/>
                  </a:cubicBezTo>
                  <a:cubicBezTo>
                    <a:pt x="2075017" y="1817193"/>
                    <a:pt x="1928867" y="1998539"/>
                    <a:pt x="1806165" y="2099186"/>
                  </a:cubicBezTo>
                  <a:cubicBezTo>
                    <a:pt x="1577407" y="2094281"/>
                    <a:pt x="1381280" y="2087493"/>
                    <a:pt x="1186048" y="2099186"/>
                  </a:cubicBezTo>
                  <a:cubicBezTo>
                    <a:pt x="990816" y="2110879"/>
                    <a:pt x="874281" y="2083886"/>
                    <a:pt x="583993" y="2099186"/>
                  </a:cubicBezTo>
                  <a:cubicBezTo>
                    <a:pt x="293705" y="2114486"/>
                    <a:pt x="162439" y="2093265"/>
                    <a:pt x="0" y="2099186"/>
                  </a:cubicBezTo>
                  <a:cubicBezTo>
                    <a:pt x="-29676" y="1927261"/>
                    <a:pt x="-18919" y="1574221"/>
                    <a:pt x="0" y="1378465"/>
                  </a:cubicBezTo>
                  <a:cubicBezTo>
                    <a:pt x="18919" y="1182709"/>
                    <a:pt x="-13327" y="811081"/>
                    <a:pt x="0" y="657745"/>
                  </a:cubicBezTo>
                  <a:cubicBezTo>
                    <a:pt x="13327" y="504409"/>
                    <a:pt x="-20772" y="135941"/>
                    <a:pt x="0" y="0"/>
                  </a:cubicBezTo>
                  <a:cubicBezTo>
                    <a:pt x="173707" y="-14436"/>
                    <a:pt x="428223" y="-25104"/>
                    <a:pt x="588596" y="0"/>
                  </a:cubicBezTo>
                  <a:cubicBezTo>
                    <a:pt x="748969" y="25104"/>
                    <a:pt x="1016396" y="13987"/>
                    <a:pt x="1131915" y="0"/>
                  </a:cubicBezTo>
                  <a:cubicBezTo>
                    <a:pt x="1247434" y="-13987"/>
                    <a:pt x="1445638" y="-14409"/>
                    <a:pt x="1652596" y="0"/>
                  </a:cubicBezTo>
                  <a:cubicBezTo>
                    <a:pt x="1859554" y="14409"/>
                    <a:pt x="2109472" y="7903"/>
                    <a:pt x="2263830" y="0"/>
                  </a:cubicBezTo>
                  <a:cubicBezTo>
                    <a:pt x="2270337" y="202742"/>
                    <a:pt x="2273175" y="435549"/>
                    <a:pt x="2263830" y="563589"/>
                  </a:cubicBezTo>
                  <a:cubicBezTo>
                    <a:pt x="2254485" y="691629"/>
                    <a:pt x="2281176" y="817197"/>
                    <a:pt x="2263830" y="1061517"/>
                  </a:cubicBezTo>
                  <a:cubicBezTo>
                    <a:pt x="2246484" y="1305837"/>
                    <a:pt x="2284188" y="1458505"/>
                    <a:pt x="2263830" y="1641521"/>
                  </a:cubicBezTo>
                </a:path>
                <a:path w="2263830" h="2099186" fill="none" stroke="0" extrusionOk="0">
                  <a:moveTo>
                    <a:pt x="1806165" y="2099186"/>
                  </a:moveTo>
                  <a:cubicBezTo>
                    <a:pt x="1837903" y="2026114"/>
                    <a:pt x="1856792" y="1835852"/>
                    <a:pt x="1897698" y="1733054"/>
                  </a:cubicBezTo>
                  <a:cubicBezTo>
                    <a:pt x="2070318" y="1685278"/>
                    <a:pt x="2095840" y="1684367"/>
                    <a:pt x="2263830" y="1641521"/>
                  </a:cubicBezTo>
                  <a:cubicBezTo>
                    <a:pt x="2106191" y="1781563"/>
                    <a:pt x="2020463" y="1873442"/>
                    <a:pt x="1806165" y="2099186"/>
                  </a:cubicBezTo>
                  <a:cubicBezTo>
                    <a:pt x="1594529" y="2071018"/>
                    <a:pt x="1325603" y="2092692"/>
                    <a:pt x="1204110" y="2099186"/>
                  </a:cubicBezTo>
                  <a:cubicBezTo>
                    <a:pt x="1082617" y="2105680"/>
                    <a:pt x="853271" y="2123379"/>
                    <a:pt x="638178" y="2099186"/>
                  </a:cubicBezTo>
                  <a:cubicBezTo>
                    <a:pt x="423085" y="2074993"/>
                    <a:pt x="302322" y="2084976"/>
                    <a:pt x="0" y="2099186"/>
                  </a:cubicBezTo>
                  <a:cubicBezTo>
                    <a:pt x="-26577" y="1809376"/>
                    <a:pt x="32508" y="1767632"/>
                    <a:pt x="0" y="1441441"/>
                  </a:cubicBezTo>
                  <a:cubicBezTo>
                    <a:pt x="-32508" y="1115250"/>
                    <a:pt x="31139" y="1096313"/>
                    <a:pt x="0" y="804688"/>
                  </a:cubicBezTo>
                  <a:cubicBezTo>
                    <a:pt x="-31139" y="513063"/>
                    <a:pt x="5726" y="201579"/>
                    <a:pt x="0" y="0"/>
                  </a:cubicBezTo>
                  <a:cubicBezTo>
                    <a:pt x="174109" y="18794"/>
                    <a:pt x="314023" y="3095"/>
                    <a:pt x="520681" y="0"/>
                  </a:cubicBezTo>
                  <a:cubicBezTo>
                    <a:pt x="727339" y="-3095"/>
                    <a:pt x="883615" y="19902"/>
                    <a:pt x="1086638" y="0"/>
                  </a:cubicBezTo>
                  <a:cubicBezTo>
                    <a:pt x="1289661" y="-19902"/>
                    <a:pt x="1408276" y="-27351"/>
                    <a:pt x="1697873" y="0"/>
                  </a:cubicBezTo>
                  <a:cubicBezTo>
                    <a:pt x="1987471" y="27351"/>
                    <a:pt x="1987090" y="8334"/>
                    <a:pt x="2263830" y="0"/>
                  </a:cubicBezTo>
                  <a:cubicBezTo>
                    <a:pt x="2278582" y="281705"/>
                    <a:pt x="2267283" y="406389"/>
                    <a:pt x="2263830" y="563589"/>
                  </a:cubicBezTo>
                  <a:cubicBezTo>
                    <a:pt x="2260377" y="720789"/>
                    <a:pt x="2273205" y="959885"/>
                    <a:pt x="2263830" y="1077932"/>
                  </a:cubicBezTo>
                  <a:cubicBezTo>
                    <a:pt x="2254455" y="1195979"/>
                    <a:pt x="2261497" y="1374525"/>
                    <a:pt x="2263830" y="1641521"/>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219033472">
                    <a:prstGeom prst="foldedCorner">
                      <a:avLst>
                        <a:gd name="adj" fmla="val 21802"/>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b="1"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b="1" dirty="0">
                  <a:solidFill>
                    <a:srgbClr val="000000"/>
                  </a:solidFill>
                  <a:latin typeface="+mj-lt"/>
                  <a:cs typeface="Cavolini" panose="020B0502040204020203" pitchFamily="66" charset="0"/>
                  <a:sym typeface="Wingdings" panose="05000000000000000000" pitchFamily="2" charset="2"/>
                </a:rPr>
                <a:t>Vor der Anwendung des </a:t>
              </a:r>
              <a:r>
                <a:rPr lang="de-DE" sz="1200" b="1" dirty="0" err="1">
                  <a:solidFill>
                    <a:srgbClr val="000000"/>
                  </a:solidFill>
                  <a:latin typeface="+mj-lt"/>
                  <a:cs typeface="Cavolini" panose="020B0502040204020203" pitchFamily="66" charset="0"/>
                  <a:sym typeface="Wingdings" panose="05000000000000000000" pitchFamily="2" charset="2"/>
                </a:rPr>
                <a:t>EiBiS</a:t>
              </a:r>
              <a:r>
                <a:rPr lang="de-DE" sz="1200" b="1" dirty="0">
                  <a:solidFill>
                    <a:srgbClr val="000000"/>
                  </a:solidFill>
                  <a:latin typeface="+mj-lt"/>
                  <a:cs typeface="Cavolini" panose="020B0502040204020203" pitchFamily="66" charset="0"/>
                  <a:sym typeface="Wingdings" panose="05000000000000000000" pitchFamily="2" charset="2"/>
                </a:rPr>
                <a:t>-Bogens im eigenen Praxis-Alltag</a:t>
              </a:r>
              <a:r>
                <a:rPr kumimoji="0" lang="de-DE" sz="1200" b="1" i="0" strike="noStrike" kern="1200" cap="none" spc="0" normalizeH="0" baseline="0" noProof="0" dirty="0">
                  <a:ln>
                    <a:noFill/>
                  </a:ln>
                  <a:solidFill>
                    <a:srgbClr val="000000"/>
                  </a:solidFill>
                  <a:effectLst/>
                  <a:uLnTx/>
                  <a:uFillTx/>
                  <a:latin typeface="+mj-lt"/>
                  <a:cs typeface="Cavolini" panose="020B0502040204020203" pitchFamily="66" charset="0"/>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1" i="0" strike="noStrike" kern="1200" cap="none" spc="0" normalizeH="0" baseline="0" noProof="0" dirty="0">
                <a:ln>
                  <a:noFill/>
                </a:ln>
                <a:solidFill>
                  <a:srgbClr val="000000"/>
                </a:solidFill>
                <a:effectLst/>
                <a:uLnTx/>
                <a:uFillTx/>
                <a:latin typeface="+mj-lt"/>
                <a:cs typeface="Cavolini" panose="020B0502040204020203" pitchFamily="66" charset="0"/>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a:solidFill>
                    <a:srgbClr val="C46229"/>
                  </a:solidFill>
                  <a:latin typeface="+mj-lt"/>
                  <a:cs typeface="Cavolini" panose="020B0502040204020203" pitchFamily="66" charset="0"/>
                  <a:sym typeface="Wingdings" panose="05000000000000000000" pitchFamily="2" charset="2"/>
                </a:rPr>
                <a:t> </a:t>
              </a:r>
              <a:r>
                <a:rPr kumimoji="0" lang="de-DE" sz="1150" b="0" i="0" u="none" strike="noStrike" kern="1200" cap="none" spc="0" normalizeH="0" baseline="0" noProof="0" dirty="0">
                  <a:ln>
                    <a:noFill/>
                  </a:ln>
                  <a:solidFill>
                    <a:srgbClr val="C46229"/>
                  </a:solidFill>
                  <a:effectLst/>
                  <a:uLnTx/>
                  <a:uFillTx/>
                  <a:latin typeface="Tw Cen MT" panose="020B0602020104020603" pitchFamily="34" charset="0"/>
                  <a:ea typeface="Calibri" panose="020F0502020204030204"/>
                  <a:cs typeface="Calibri" panose="020F0502020204030204"/>
                </a:rPr>
                <a:t>→ </a:t>
              </a:r>
              <a:r>
                <a:rPr lang="de-DE" sz="1150" b="1" dirty="0" err="1">
                  <a:solidFill>
                    <a:srgbClr val="C46229"/>
                  </a:solidFill>
                  <a:latin typeface="+mj-lt"/>
                  <a:cs typeface="Cavolini" panose="020B0502040204020203" pitchFamily="66" charset="0"/>
                  <a:sym typeface="Wingdings" panose="05000000000000000000" pitchFamily="2" charset="2"/>
                </a:rPr>
                <a:t>EiBiS</a:t>
              </a:r>
              <a:r>
                <a:rPr lang="de-DE" sz="1150" b="1" dirty="0">
                  <a:solidFill>
                    <a:srgbClr val="C46229"/>
                  </a:solidFill>
                  <a:latin typeface="+mj-lt"/>
                  <a:cs typeface="Cavolini" panose="020B0502040204020203" pitchFamily="66" charset="0"/>
                  <a:sym typeface="Wingdings" panose="05000000000000000000" pitchFamily="2" charset="2"/>
                </a:rPr>
                <a:t>-Items lesen!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1" dirty="0">
                <a:solidFill>
                  <a:srgbClr val="C46229"/>
                </a:solidFill>
                <a:latin typeface="+mj-lt"/>
                <a:cs typeface="Cavolini" panose="020B0502040204020203" pitchFamily="66" charset="0"/>
                <a:sym typeface="Wingdings" panose="05000000000000000000" pitchFamily="2" charset="2"/>
              </a:endParaRPr>
            </a:p>
            <a:p>
              <a:pPr marR="0" lvl="0" algn="l" defTabSz="457200" rtl="0" eaLnBrk="1" fontAlgn="auto" latinLnBrk="0" hangingPunct="1">
                <a:lnSpc>
                  <a:spcPct val="100000"/>
                </a:lnSpc>
                <a:spcBef>
                  <a:spcPts val="0"/>
                </a:spcBef>
                <a:spcAft>
                  <a:spcPts val="0"/>
                </a:spcAft>
                <a:buClrTx/>
                <a:buSzTx/>
                <a:tabLst/>
                <a:defRPr/>
              </a:pPr>
              <a:r>
                <a:rPr lang="de-DE" sz="1200" b="1" dirty="0">
                  <a:solidFill>
                    <a:srgbClr val="C46229"/>
                  </a:solidFill>
                  <a:latin typeface="+mj-lt"/>
                  <a:cs typeface="Cavolini" panose="020B0502040204020203" pitchFamily="66" charset="0"/>
                  <a:sym typeface="Wingdings" panose="05000000000000000000" pitchFamily="2" charset="2"/>
                </a:rPr>
                <a:t> </a:t>
              </a:r>
              <a:r>
                <a:rPr kumimoji="0" lang="de-DE" sz="1150" b="0" i="0" u="none" strike="noStrike" kern="1200" cap="none" spc="0" normalizeH="0" baseline="0" noProof="0" dirty="0">
                  <a:ln>
                    <a:noFill/>
                  </a:ln>
                  <a:solidFill>
                    <a:srgbClr val="C46229"/>
                  </a:solidFill>
                  <a:effectLst/>
                  <a:uLnTx/>
                  <a:uFillTx/>
                  <a:latin typeface="Tw Cen MT" panose="020B0602020104020603" pitchFamily="34" charset="0"/>
                  <a:ea typeface="Calibri" panose="020F0502020204030204"/>
                  <a:cs typeface="Calibri" panose="020F0502020204030204"/>
                </a:rPr>
                <a:t>→ </a:t>
              </a:r>
              <a:r>
                <a:rPr lang="de-DE" sz="1150" b="1" dirty="0" err="1">
                  <a:solidFill>
                    <a:srgbClr val="C46229"/>
                  </a:solidFill>
                  <a:latin typeface="+mj-lt"/>
                  <a:cs typeface="Cavolini" panose="020B0502040204020203" pitchFamily="66" charset="0"/>
                  <a:sym typeface="Wingdings" panose="05000000000000000000" pitchFamily="2" charset="2"/>
                </a:rPr>
                <a:t>EiBiS</a:t>
              </a:r>
              <a:r>
                <a:rPr lang="de-DE" sz="1150" b="1" dirty="0">
                  <a:solidFill>
                    <a:srgbClr val="C46229"/>
                  </a:solidFill>
                  <a:latin typeface="+mj-lt"/>
                  <a:cs typeface="Cavolini" panose="020B0502040204020203" pitchFamily="66" charset="0"/>
                  <a:sym typeface="Wingdings" panose="05000000000000000000" pitchFamily="2" charset="2"/>
                </a:rPr>
                <a:t>-Übung machen!</a:t>
              </a:r>
              <a:endParaRPr kumimoji="0" lang="de-DE" sz="1150" b="1" i="0" u="none" strike="noStrike" kern="1200" cap="none" spc="0" normalizeH="0" baseline="0" noProof="0" dirty="0">
                <a:ln>
                  <a:noFill/>
                </a:ln>
                <a:solidFill>
                  <a:srgbClr val="C46229"/>
                </a:solidFill>
                <a:effectLst/>
                <a:uLnTx/>
                <a:uFillTx/>
                <a:latin typeface="+mj-lt"/>
                <a:cs typeface="Cavolini" panose="020B0502040204020203" pitchFamily="66" charset="0"/>
              </a:endParaRPr>
            </a:p>
          </p:txBody>
        </p:sp>
        <p:sp>
          <p:nvSpPr>
            <p:cNvPr id="6" name="Rechteck 5">
              <a:extLst>
                <a:ext uri="{FF2B5EF4-FFF2-40B4-BE49-F238E27FC236}">
                  <a16:creationId xmlns:a16="http://schemas.microsoft.com/office/drawing/2014/main" id="{35610440-D473-56C0-0A3B-CF24A8892AAD}"/>
                </a:ext>
              </a:extLst>
            </p:cNvPr>
            <p:cNvSpPr/>
            <p:nvPr/>
          </p:nvSpPr>
          <p:spPr>
            <a:xfrm rot="1913051">
              <a:off x="6295027" y="3969176"/>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26816" y="-1165"/>
                    <a:pt x="70208" y="-4902"/>
                    <a:pt x="130199" y="0"/>
                  </a:cubicBezTo>
                  <a:cubicBezTo>
                    <a:pt x="153441" y="150248"/>
                    <a:pt x="153750" y="354189"/>
                    <a:pt x="130199" y="520384"/>
                  </a:cubicBezTo>
                  <a:cubicBezTo>
                    <a:pt x="97261" y="515037"/>
                    <a:pt x="33542" y="525735"/>
                    <a:pt x="0" y="520384"/>
                  </a:cubicBezTo>
                  <a:cubicBezTo>
                    <a:pt x="24759" y="281270"/>
                    <a:pt x="-16179" y="225126"/>
                    <a:pt x="0" y="0"/>
                  </a:cubicBezTo>
                  <a:close/>
                </a:path>
                <a:path w="130199" h="520384" stroke="0" extrusionOk="0">
                  <a:moveTo>
                    <a:pt x="0" y="0"/>
                  </a:moveTo>
                  <a:cubicBezTo>
                    <a:pt x="57422" y="2158"/>
                    <a:pt x="71990" y="-6233"/>
                    <a:pt x="130199" y="0"/>
                  </a:cubicBezTo>
                  <a:cubicBezTo>
                    <a:pt x="141173" y="140636"/>
                    <a:pt x="132490" y="378365"/>
                    <a:pt x="130199" y="520384"/>
                  </a:cubicBezTo>
                  <a:cubicBezTo>
                    <a:pt x="71444" y="520199"/>
                    <a:pt x="57228" y="518108"/>
                    <a:pt x="0" y="520384"/>
                  </a:cubicBezTo>
                  <a:cubicBezTo>
                    <a:pt x="-20718" y="400844"/>
                    <a:pt x="-9883" y="214456"/>
                    <a:pt x="0" y="0"/>
                  </a:cubicBezTo>
                  <a:close/>
                </a:path>
              </a:pathLst>
            </a:custGeom>
            <a:solidFill>
              <a:schemeClr val="bg2"/>
            </a:solidFill>
            <a:ln>
              <a:extLst>
                <a:ext uri="{C807C97D-BFC1-408E-A445-0C87EB9F89A2}">
                  <ask:lineSketchStyleProps xmlns:ask="http://schemas.microsoft.com/office/drawing/2018/sketchyshapes" sd="399220884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5F07544D-F315-E61D-1377-C0956B1CD4A3}"/>
                </a:ext>
              </a:extLst>
            </p:cNvPr>
            <p:cNvSpPr/>
            <p:nvPr/>
          </p:nvSpPr>
          <p:spPr>
            <a:xfrm rot="19414497">
              <a:off x="8391856" y="3946987"/>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61150" y="-905"/>
                    <a:pt x="85201" y="3689"/>
                    <a:pt x="130199" y="0"/>
                  </a:cubicBezTo>
                  <a:cubicBezTo>
                    <a:pt x="133136" y="123480"/>
                    <a:pt x="136966" y="284954"/>
                    <a:pt x="130199" y="520384"/>
                  </a:cubicBezTo>
                  <a:cubicBezTo>
                    <a:pt x="96239" y="522019"/>
                    <a:pt x="55811" y="521080"/>
                    <a:pt x="0" y="520384"/>
                  </a:cubicBezTo>
                  <a:cubicBezTo>
                    <a:pt x="14789" y="300902"/>
                    <a:pt x="-23827" y="137777"/>
                    <a:pt x="0" y="0"/>
                  </a:cubicBezTo>
                  <a:close/>
                </a:path>
                <a:path w="130199" h="520384" stroke="0" extrusionOk="0">
                  <a:moveTo>
                    <a:pt x="0" y="0"/>
                  </a:moveTo>
                  <a:cubicBezTo>
                    <a:pt x="54041" y="541"/>
                    <a:pt x="81173" y="5517"/>
                    <a:pt x="130199" y="0"/>
                  </a:cubicBezTo>
                  <a:cubicBezTo>
                    <a:pt x="150366" y="118633"/>
                    <a:pt x="135271" y="287620"/>
                    <a:pt x="130199" y="520384"/>
                  </a:cubicBezTo>
                  <a:cubicBezTo>
                    <a:pt x="92295" y="526638"/>
                    <a:pt x="41393" y="526420"/>
                    <a:pt x="0" y="520384"/>
                  </a:cubicBezTo>
                  <a:cubicBezTo>
                    <a:pt x="6620" y="320869"/>
                    <a:pt x="19064" y="160222"/>
                    <a:pt x="0" y="0"/>
                  </a:cubicBezTo>
                  <a:close/>
                </a:path>
              </a:pathLst>
            </a:custGeom>
            <a:solidFill>
              <a:schemeClr val="bg2"/>
            </a:solidFill>
            <a:ln>
              <a:extLst>
                <a:ext uri="{C807C97D-BFC1-408E-A445-0C87EB9F89A2}">
                  <ask:lineSketchStyleProps xmlns:ask="http://schemas.microsoft.com/office/drawing/2018/sketchyshapes" sd="170044278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8" name="Textfeld 7">
            <a:extLst>
              <a:ext uri="{FF2B5EF4-FFF2-40B4-BE49-F238E27FC236}">
                <a16:creationId xmlns:a16="http://schemas.microsoft.com/office/drawing/2014/main" id="{B033ACCF-742A-7AEB-4042-C42E7610228E}"/>
              </a:ext>
            </a:extLst>
          </p:cNvPr>
          <p:cNvSpPr txBox="1"/>
          <p:nvPr/>
        </p:nvSpPr>
        <p:spPr>
          <a:xfrm>
            <a:off x="8007926" y="6410719"/>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5</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44435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B2FB3-35C8-4090-8675-9ABA55B96C55}"/>
              </a:ext>
            </a:extLst>
          </p:cNvPr>
          <p:cNvSpPr>
            <a:spLocks noGrp="1"/>
          </p:cNvSpPr>
          <p:nvPr>
            <p:ph type="title"/>
          </p:nvPr>
        </p:nvSpPr>
        <p:spPr/>
        <p:txBody>
          <a:bodyPr/>
          <a:lstStyle/>
          <a:p>
            <a:r>
              <a:rPr lang="de-DE" sz="2800" i="0" dirty="0">
                <a:solidFill>
                  <a:srgbClr val="70AD47">
                    <a:lumMod val="50000"/>
                  </a:srgbClr>
                </a:solidFill>
                <a:latin typeface="+mj-lt"/>
                <a:cs typeface="Arial" panose="020B0604020202020204" pitchFamily="34" charset="0"/>
              </a:rPr>
              <a:t>Beobachtungssituationen</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5" name="Textfeld 4">
            <a:extLst>
              <a:ext uri="{FF2B5EF4-FFF2-40B4-BE49-F238E27FC236}">
                <a16:creationId xmlns:a16="http://schemas.microsoft.com/office/drawing/2014/main" id="{CCD0F056-877C-8BDE-2280-91848ACB0A05}"/>
              </a:ext>
            </a:extLst>
          </p:cNvPr>
          <p:cNvSpPr txBox="1"/>
          <p:nvPr/>
        </p:nvSpPr>
        <p:spPr>
          <a:xfrm>
            <a:off x="8008375"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MIII.1_Folie 6</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pic>
        <p:nvPicPr>
          <p:cNvPr id="6" name="Grafik 5">
            <a:extLst>
              <a:ext uri="{FF2B5EF4-FFF2-40B4-BE49-F238E27FC236}">
                <a16:creationId xmlns:a16="http://schemas.microsoft.com/office/drawing/2014/main" id="{B7411D46-FF1A-AB05-6DBD-411A93FCE383}"/>
              </a:ext>
            </a:extLst>
          </p:cNvPr>
          <p:cNvPicPr>
            <a:picLocks noChangeAspect="1"/>
          </p:cNvPicPr>
          <p:nvPr/>
        </p:nvPicPr>
        <p:blipFill>
          <a:blip r:embed="rId2"/>
          <a:stretch>
            <a:fillRect/>
          </a:stretch>
        </p:blipFill>
        <p:spPr>
          <a:xfrm>
            <a:off x="1217405" y="1390760"/>
            <a:ext cx="6492886" cy="4863846"/>
          </a:xfrm>
          <a:prstGeom prst="rect">
            <a:avLst/>
          </a:prstGeom>
        </p:spPr>
      </p:pic>
    </p:spTree>
    <p:extLst>
      <p:ext uri="{BB962C8B-B14F-4D97-AF65-F5344CB8AC3E}">
        <p14:creationId xmlns:p14="http://schemas.microsoft.com/office/powerpoint/2010/main" val="433552587"/>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CF9B42-A869-4273-9D91-1D430B291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F53A1-EB56-412C-B4FF-02B450A3F903}">
  <ds:schemaRefs>
    <ds:schemaRef ds:uri="http://schemas.microsoft.com/sharepoint/v3/contenttype/forms"/>
  </ds:schemaRefs>
</ds:datastoreItem>
</file>

<file path=customXml/itemProps3.xml><?xml version="1.0" encoding="utf-8"?>
<ds:datastoreItem xmlns:ds="http://schemas.openxmlformats.org/officeDocument/2006/customXml" ds:itemID="{A2183DE9-715B-46A2-83F8-A2DD6DE5FFBD}">
  <ds:schemaRefs>
    <ds:schemaRef ds:uri="f2f26e37-2538-4b86-b16b-bd0cee86e888"/>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783ef8e-bb79-4f38-9dbd-9f8d8348981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1406</Words>
  <Application>Microsoft Office PowerPoint</Application>
  <PresentationFormat>Bildschirmpräsentation (4:3)</PresentationFormat>
  <Paragraphs>147</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Brush Script MT</vt:lpstr>
      <vt:lpstr>Calibri</vt:lpstr>
      <vt:lpstr>Century Gothic</vt:lpstr>
      <vt:lpstr>Tw Cen MT</vt:lpstr>
      <vt:lpstr>Wingdings</vt:lpstr>
      <vt:lpstr>1_Office</vt:lpstr>
      <vt:lpstr>PowerPoint-Präsentation</vt:lpstr>
      <vt:lpstr>PowerPoint-Präsentation</vt:lpstr>
      <vt:lpstr>Übersicht</vt:lpstr>
      <vt:lpstr>Hintergrund </vt:lpstr>
      <vt:lpstr>Zielsetzung </vt:lpstr>
      <vt:lpstr>Verfahren zur  Bindungseinschätzung</vt:lpstr>
      <vt:lpstr>EiBiS-Beobachtungsbogen </vt:lpstr>
      <vt:lpstr>Bindungsbereiche </vt:lpstr>
      <vt:lpstr>Beobachtungssituationen </vt:lpstr>
      <vt:lpstr>Bindungsbereich (Skala) A:  Nähe suchen und zulassen </vt:lpstr>
      <vt:lpstr>Bindungsbereich (Skala) B:  Umgang mit sozial belastenden Situationen</vt:lpstr>
      <vt:lpstr>Bindungsbereich (Skala) C:  Offenheit für Neues, Explorationsfreude </vt:lpstr>
      <vt:lpstr>Bindungsbereich (Skala) D:  Emotionsregulation und Emotionsausdruck</vt:lpstr>
      <vt:lpstr>Zusammenfassung</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155</cp:revision>
  <cp:lastPrinted>2023-02-07T08:42:21Z</cp:lastPrinted>
  <dcterms:created xsi:type="dcterms:W3CDTF">2022-10-21T08:10:30Z</dcterms:created>
  <dcterms:modified xsi:type="dcterms:W3CDTF">2025-07-07T12:39:03Z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2025-02-25T13:27:45Z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f62abad8-d257-4d43-8a19-67ee78235978</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