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2"/>
  </p:notesMasterIdLst>
  <p:handoutMasterIdLst>
    <p:handoutMasterId r:id="rId13"/>
  </p:handoutMasterIdLst>
  <p:sldIdLst>
    <p:sldId id="312" r:id="rId5"/>
    <p:sldId id="307" r:id="rId6"/>
    <p:sldId id="305" r:id="rId7"/>
    <p:sldId id="308" r:id="rId8"/>
    <p:sldId id="306" r:id="rId9"/>
    <p:sldId id="309" r:id="rId10"/>
    <p:sldId id="310" r:id="rId11"/>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Lorenzen" initials="AL" lastIdx="7" clrIdx="0">
    <p:extLst>
      <p:ext uri="{19B8F6BF-5375-455C-9EA6-DF929625EA0E}">
        <p15:presenceInfo xmlns:p15="http://schemas.microsoft.com/office/powerpoint/2012/main" userId="S-1-5-21-2926660739-929535874-1537172451-2326" providerId="AD"/>
      </p:ext>
    </p:extLst>
  </p:cmAuthor>
  <p:cmAuthor id="2" name="Denise Pasquale" initials="DP" lastIdx="1" clrIdx="1">
    <p:extLst>
      <p:ext uri="{19B8F6BF-5375-455C-9EA6-DF929625EA0E}">
        <p15:presenceInfo xmlns:p15="http://schemas.microsoft.com/office/powerpoint/2012/main" userId="Denise Pasqu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23B"/>
    <a:srgbClr val="3E5A2D"/>
    <a:srgbClr val="A9CD90"/>
    <a:srgbClr val="C46229"/>
    <a:srgbClr val="EAB08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09DBF-D1C1-44EF-B0AB-5C941731F696}" v="1" dt="2025-07-07T12:20:59.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91"/>
  </p:normalViewPr>
  <p:slideViewPr>
    <p:cSldViewPr snapToGrid="0">
      <p:cViewPr varScale="1">
        <p:scale>
          <a:sx n="78" d="100"/>
          <a:sy n="78" d="100"/>
        </p:scale>
        <p:origin x="1790" y="62"/>
      </p:cViewPr>
      <p:guideLst>
        <p:guide orient="horz" pos="411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quale, Denise" userId="96191729-288b-4ca4-8aed-6c5339c31a7e" providerId="ADAL" clId="{77C56C5B-27D2-492D-A806-54B554A94EC2}"/>
    <pc:docChg chg="modSld modMainMaster">
      <pc:chgData name="Pasquale, Denise" userId="96191729-288b-4ca4-8aed-6c5339c31a7e" providerId="ADAL" clId="{77C56C5B-27D2-492D-A806-54B554A94EC2}" dt="2024-12-12T13:04:56.608" v="49" actId="1076"/>
      <pc:docMkLst>
        <pc:docMk/>
      </pc:docMkLst>
      <pc:sldChg chg="modSp mod modAnim">
        <pc:chgData name="Pasquale, Denise" userId="96191729-288b-4ca4-8aed-6c5339c31a7e" providerId="ADAL" clId="{77C56C5B-27D2-492D-A806-54B554A94EC2}" dt="2024-12-12T13:04:56.608" v="49" actId="1076"/>
        <pc:sldMkLst>
          <pc:docMk/>
          <pc:sldMk cId="1682308408" sldId="305"/>
        </pc:sldMkLst>
      </pc:sldChg>
      <pc:sldChg chg="modSp mod modAnim">
        <pc:chgData name="Pasquale, Denise" userId="96191729-288b-4ca4-8aed-6c5339c31a7e" providerId="ADAL" clId="{77C56C5B-27D2-492D-A806-54B554A94EC2}" dt="2024-12-12T13:03:16.468" v="40"/>
        <pc:sldMkLst>
          <pc:docMk/>
          <pc:sldMk cId="499167536" sldId="306"/>
        </pc:sldMkLst>
      </pc:sldChg>
      <pc:sldChg chg="modSp mod modAnim">
        <pc:chgData name="Pasquale, Denise" userId="96191729-288b-4ca4-8aed-6c5339c31a7e" providerId="ADAL" clId="{77C56C5B-27D2-492D-A806-54B554A94EC2}" dt="2024-12-12T13:03:49.435" v="42"/>
        <pc:sldMkLst>
          <pc:docMk/>
          <pc:sldMk cId="3807016027" sldId="308"/>
        </pc:sldMkLst>
      </pc:sldChg>
      <pc:sldChg chg="modSp modAnim">
        <pc:chgData name="Pasquale, Denise" userId="96191729-288b-4ca4-8aed-6c5339c31a7e" providerId="ADAL" clId="{77C56C5B-27D2-492D-A806-54B554A94EC2}" dt="2024-12-12T13:04:17.265" v="47" actId="255"/>
        <pc:sldMkLst>
          <pc:docMk/>
          <pc:sldMk cId="2534483933" sldId="309"/>
        </pc:sldMkLst>
      </pc:sldChg>
      <pc:sldChg chg="modAnim">
        <pc:chgData name="Pasquale, Denise" userId="96191729-288b-4ca4-8aed-6c5339c31a7e" providerId="ADAL" clId="{77C56C5B-27D2-492D-A806-54B554A94EC2}" dt="2024-12-12T13:04:43.235" v="48"/>
        <pc:sldMkLst>
          <pc:docMk/>
          <pc:sldMk cId="880858085" sldId="310"/>
        </pc:sldMkLst>
      </pc:sldChg>
      <pc:sldMasterChg chg="modSldLayout">
        <pc:chgData name="Pasquale, Denise" userId="96191729-288b-4ca4-8aed-6c5339c31a7e" providerId="ADAL" clId="{77C56C5B-27D2-492D-A806-54B554A94EC2}" dt="2024-12-12T13:01:10.031" v="13"/>
        <pc:sldMasterMkLst>
          <pc:docMk/>
          <pc:sldMasterMk cId="862396065" sldId="2147483684"/>
        </pc:sldMasterMkLst>
        <pc:sldLayoutChg chg="modSp modAnim">
          <pc:chgData name="Pasquale, Denise" userId="96191729-288b-4ca4-8aed-6c5339c31a7e" providerId="ADAL" clId="{77C56C5B-27D2-492D-A806-54B554A94EC2}" dt="2024-12-12T13:01:10.031" v="13"/>
          <pc:sldLayoutMkLst>
            <pc:docMk/>
            <pc:sldMasterMk cId="862396065" sldId="2147483684"/>
            <pc:sldLayoutMk cId="3891991669" sldId="2147483673"/>
          </pc:sldLayoutMkLst>
        </pc:sldLayoutChg>
        <pc:sldLayoutChg chg="modSp modAnim">
          <pc:chgData name="Pasquale, Denise" userId="96191729-288b-4ca4-8aed-6c5339c31a7e" providerId="ADAL" clId="{77C56C5B-27D2-492D-A806-54B554A94EC2}" dt="2024-12-12T13:00:46.050" v="7"/>
          <pc:sldLayoutMkLst>
            <pc:docMk/>
            <pc:sldMasterMk cId="862396065" sldId="2147483684"/>
            <pc:sldLayoutMk cId="565988311" sldId="2147483705"/>
          </pc:sldLayoutMkLst>
        </pc:sldLayoutChg>
      </pc:sldMasterChg>
    </pc:docChg>
  </pc:docChgLst>
  <pc:docChgLst>
    <pc:chgData name="Pasquale, Denise" userId="96191729-288b-4ca4-8aed-6c5339c31a7e" providerId="ADAL" clId="{CE0573DA-9D81-4D7C-88F6-73F25113D21E}"/>
    <pc:docChg chg="modSld">
      <pc:chgData name="Pasquale, Denise" userId="96191729-288b-4ca4-8aed-6c5339c31a7e" providerId="ADAL" clId="{CE0573DA-9D81-4D7C-88F6-73F25113D21E}" dt="2025-05-05T12:15:49.486" v="56" actId="20577"/>
      <pc:docMkLst>
        <pc:docMk/>
      </pc:docMkLst>
      <pc:sldChg chg="modSp mod">
        <pc:chgData name="Pasquale, Denise" userId="96191729-288b-4ca4-8aed-6c5339c31a7e" providerId="ADAL" clId="{CE0573DA-9D81-4D7C-88F6-73F25113D21E}" dt="2025-05-05T12:14:08.869" v="51" actId="20577"/>
        <pc:sldMkLst>
          <pc:docMk/>
          <pc:sldMk cId="1682308408" sldId="305"/>
        </pc:sldMkLst>
        <pc:graphicFrameChg chg="modGraphic">
          <ac:chgData name="Pasquale, Denise" userId="96191729-288b-4ca4-8aed-6c5339c31a7e" providerId="ADAL" clId="{CE0573DA-9D81-4D7C-88F6-73F25113D21E}" dt="2025-05-05T12:14:08.869" v="51" actId="20577"/>
          <ac:graphicFrameMkLst>
            <pc:docMk/>
            <pc:sldMk cId="1682308408" sldId="305"/>
            <ac:graphicFrameMk id="3" creationId="{8C3DE644-5624-AC9F-25BA-702E16B3C1DC}"/>
          </ac:graphicFrameMkLst>
        </pc:graphicFrameChg>
      </pc:sldChg>
      <pc:sldChg chg="modSp mod">
        <pc:chgData name="Pasquale, Denise" userId="96191729-288b-4ca4-8aed-6c5339c31a7e" providerId="ADAL" clId="{CE0573DA-9D81-4D7C-88F6-73F25113D21E}" dt="2025-05-05T12:15:49.486" v="56" actId="20577"/>
        <pc:sldMkLst>
          <pc:docMk/>
          <pc:sldMk cId="3807016027" sldId="308"/>
        </pc:sldMkLst>
        <pc:spChg chg="mod">
          <ac:chgData name="Pasquale, Denise" userId="96191729-288b-4ca4-8aed-6c5339c31a7e" providerId="ADAL" clId="{CE0573DA-9D81-4D7C-88F6-73F25113D21E}" dt="2025-05-05T12:15:49.486" v="56" actId="20577"/>
          <ac:spMkLst>
            <pc:docMk/>
            <pc:sldMk cId="3807016027" sldId="308"/>
            <ac:spMk id="4" creationId="{D7A8A5E7-9F92-D969-C693-BC0983FF266E}"/>
          </ac:spMkLst>
        </pc:spChg>
      </pc:sldChg>
    </pc:docChg>
  </pc:docChgLst>
  <pc:docChgLst>
    <pc:chgData name="Dörte Weltzien" userId="fec659a6a03e9aa3" providerId="LiveId" clId="{FE8BA3BE-21A7-4639-A231-3CF09C3DDA42}"/>
    <pc:docChg chg="custSel addSld delSld modSld sldOrd modMainMaster">
      <pc:chgData name="Dörte Weltzien" userId="fec659a6a03e9aa3" providerId="LiveId" clId="{FE8BA3BE-21A7-4639-A231-3CF09C3DDA42}" dt="2023-02-09T20:02:42.271" v="125" actId="47"/>
      <pc:docMkLst>
        <pc:docMk/>
      </pc:docMkLst>
      <pc:sldChg chg="del">
        <pc:chgData name="Dörte Weltzien" userId="fec659a6a03e9aa3" providerId="LiveId" clId="{FE8BA3BE-21A7-4639-A231-3CF09C3DDA42}" dt="2023-02-09T19:58:23.603" v="5" actId="47"/>
        <pc:sldMkLst>
          <pc:docMk/>
          <pc:sldMk cId="4282847541" sldId="258"/>
        </pc:sldMkLst>
      </pc:sldChg>
      <pc:sldChg chg="addSp modSp add del">
        <pc:chgData name="Dörte Weltzien" userId="fec659a6a03e9aa3" providerId="LiveId" clId="{FE8BA3BE-21A7-4639-A231-3CF09C3DDA42}" dt="2023-02-09T20:02:42.271" v="125" actId="47"/>
        <pc:sldMkLst>
          <pc:docMk/>
          <pc:sldMk cId="1689236105" sldId="266"/>
        </pc:sldMkLst>
      </pc:sldChg>
      <pc:sldChg chg="add del">
        <pc:chgData name="Dörte Weltzien" userId="fec659a6a03e9aa3" providerId="LiveId" clId="{FE8BA3BE-21A7-4639-A231-3CF09C3DDA42}" dt="2023-02-09T20:00:59.223" v="108" actId="47"/>
        <pc:sldMkLst>
          <pc:docMk/>
          <pc:sldMk cId="1335917544" sldId="289"/>
        </pc:sldMkLst>
      </pc:sldChg>
      <pc:sldChg chg="add del">
        <pc:chgData name="Dörte Weltzien" userId="fec659a6a03e9aa3" providerId="LiveId" clId="{FE8BA3BE-21A7-4639-A231-3CF09C3DDA42}" dt="2023-02-09T20:00:19.703" v="58" actId="47"/>
        <pc:sldMkLst>
          <pc:docMk/>
          <pc:sldMk cId="137879205" sldId="291"/>
        </pc:sldMkLst>
      </pc:sldChg>
      <pc:sldChg chg="del">
        <pc:chgData name="Dörte Weltzien" userId="fec659a6a03e9aa3" providerId="LiveId" clId="{FE8BA3BE-21A7-4639-A231-3CF09C3DDA42}" dt="2023-02-09T19:58:33.757" v="7" actId="47"/>
        <pc:sldMkLst>
          <pc:docMk/>
          <pc:sldMk cId="2369221290" sldId="301"/>
        </pc:sldMkLst>
      </pc:sldChg>
      <pc:sldChg chg="del">
        <pc:chgData name="Dörte Weltzien" userId="fec659a6a03e9aa3" providerId="LiveId" clId="{FE8BA3BE-21A7-4639-A231-3CF09C3DDA42}" dt="2023-02-09T19:58:33.757" v="7" actId="47"/>
        <pc:sldMkLst>
          <pc:docMk/>
          <pc:sldMk cId="3353132210" sldId="303"/>
        </pc:sldMkLst>
      </pc:sldChg>
      <pc:sldChg chg="del">
        <pc:chgData name="Dörte Weltzien" userId="fec659a6a03e9aa3" providerId="LiveId" clId="{FE8BA3BE-21A7-4639-A231-3CF09C3DDA42}" dt="2023-02-09T19:58:33.757" v="7" actId="47"/>
        <pc:sldMkLst>
          <pc:docMk/>
          <pc:sldMk cId="834100698" sldId="304"/>
        </pc:sldMkLst>
      </pc:sldChg>
      <pc:sldChg chg="add del">
        <pc:chgData name="Dörte Weltzien" userId="fec659a6a03e9aa3" providerId="LiveId" clId="{FE8BA3BE-21A7-4639-A231-3CF09C3DDA42}" dt="2023-02-09T19:59:01.608" v="9" actId="47"/>
        <pc:sldMkLst>
          <pc:docMk/>
          <pc:sldMk cId="2604475262" sldId="304"/>
        </pc:sldMkLst>
      </pc:sldChg>
      <pc:sldChg chg="del">
        <pc:chgData name="Dörte Weltzien" userId="fec659a6a03e9aa3" providerId="LiveId" clId="{FE8BA3BE-21A7-4639-A231-3CF09C3DDA42}" dt="2023-02-09T19:58:33.757" v="7" actId="47"/>
        <pc:sldMkLst>
          <pc:docMk/>
          <pc:sldMk cId="1437402361" sldId="305"/>
        </pc:sldMkLst>
      </pc:sldChg>
      <pc:sldChg chg="delSp modSp add mod ord">
        <pc:chgData name="Dörte Weltzien" userId="fec659a6a03e9aa3" providerId="LiveId" clId="{FE8BA3BE-21A7-4639-A231-3CF09C3DDA42}" dt="2023-02-09T19:59:19.109" v="14" actId="478"/>
        <pc:sldMkLst>
          <pc:docMk/>
          <pc:sldMk cId="1682308408" sldId="305"/>
        </pc:sldMkLst>
      </pc:sldChg>
      <pc:sldChg chg="addSp delSp modSp new mod">
        <pc:chgData name="Dörte Weltzien" userId="fec659a6a03e9aa3" providerId="LiveId" clId="{FE8BA3BE-21A7-4639-A231-3CF09C3DDA42}" dt="2023-02-09T20:02:20.605" v="120" actId="20577"/>
        <pc:sldMkLst>
          <pc:docMk/>
          <pc:sldMk cId="499167536" sldId="306"/>
        </pc:sldMkLst>
      </pc:sldChg>
      <pc:sldChg chg="new">
        <pc:chgData name="Dörte Weltzien" userId="fec659a6a03e9aa3" providerId="LiveId" clId="{FE8BA3BE-21A7-4639-A231-3CF09C3DDA42}" dt="2023-02-09T19:58:18.994" v="4" actId="680"/>
        <pc:sldMkLst>
          <pc:docMk/>
          <pc:sldMk cId="1240420745" sldId="307"/>
        </pc:sldMkLst>
      </pc:sldChg>
      <pc:sldChg chg="addSp delSp modSp new mod">
        <pc:chgData name="Dörte Weltzien" userId="fec659a6a03e9aa3" providerId="LiveId" clId="{FE8BA3BE-21A7-4639-A231-3CF09C3DDA42}" dt="2023-02-09T20:02:10.542" v="117" actId="6549"/>
        <pc:sldMkLst>
          <pc:docMk/>
          <pc:sldMk cId="3807016027" sldId="308"/>
        </pc:sldMkLst>
      </pc:sldChg>
      <pc:sldChg chg="addSp delSp modSp new mod">
        <pc:chgData name="Dörte Weltzien" userId="fec659a6a03e9aa3" providerId="LiveId" clId="{FE8BA3BE-21A7-4639-A231-3CF09C3DDA42}" dt="2023-02-09T20:02:27.786" v="123" actId="20577"/>
        <pc:sldMkLst>
          <pc:docMk/>
          <pc:sldMk cId="2534483933" sldId="309"/>
        </pc:sldMkLst>
      </pc:sldChg>
      <pc:sldMasterChg chg="modSldLayout sldLayoutOrd">
        <pc:chgData name="Dörte Weltzien" userId="fec659a6a03e9aa3" providerId="LiveId" clId="{FE8BA3BE-21A7-4639-A231-3CF09C3DDA42}" dt="2023-02-09T19:57:58.019" v="2" actId="6549"/>
        <pc:sldMasterMkLst>
          <pc:docMk/>
          <pc:sldMasterMk cId="862396065" sldId="2147483684"/>
        </pc:sldMasterMkLst>
        <pc:sldLayoutChg chg="modSp">
          <pc:chgData name="Dörte Weltzien" userId="fec659a6a03e9aa3" providerId="LiveId" clId="{FE8BA3BE-21A7-4639-A231-3CF09C3DDA42}" dt="2023-02-09T19:57:58.019" v="2" actId="6549"/>
          <pc:sldLayoutMkLst>
            <pc:docMk/>
            <pc:sldMasterMk cId="862396065" sldId="2147483684"/>
            <pc:sldLayoutMk cId="3891991669" sldId="2147483673"/>
          </pc:sldLayoutMkLst>
        </pc:sldLayoutChg>
        <pc:sldLayoutChg chg="ord">
          <pc:chgData name="Dörte Weltzien" userId="fec659a6a03e9aa3" providerId="LiveId" clId="{FE8BA3BE-21A7-4639-A231-3CF09C3DDA42}" dt="2023-02-09T19:57:43.021" v="0" actId="20578"/>
          <pc:sldLayoutMkLst>
            <pc:docMk/>
            <pc:sldMasterMk cId="862396065" sldId="2147483684"/>
            <pc:sldLayoutMk cId="3716798364" sldId="2147483697"/>
          </pc:sldLayoutMkLst>
        </pc:sldLayoutChg>
      </pc:sldMasterChg>
    </pc:docChg>
  </pc:docChgLst>
  <pc:docChgLst>
    <pc:chgData name="Pasquale, Denise" userId="96191729-288b-4ca4-8aed-6c5339c31a7e" providerId="ADAL" clId="{D251EB8E-AA83-40B1-AA99-74613018C351}"/>
    <pc:docChg chg="modMainMaster">
      <pc:chgData name="Pasquale, Denise" userId="96191729-288b-4ca4-8aed-6c5339c31a7e" providerId="ADAL" clId="{D251EB8E-AA83-40B1-AA99-74613018C351}" dt="2025-01-07T10:58:58.614" v="1" actId="1076"/>
      <pc:docMkLst>
        <pc:docMk/>
      </pc:docMkLst>
      <pc:sldMasterChg chg="modSldLayout">
        <pc:chgData name="Pasquale, Denise" userId="96191729-288b-4ca4-8aed-6c5339c31a7e" providerId="ADAL" clId="{D251EB8E-AA83-40B1-AA99-74613018C351}" dt="2025-01-07T10:58:58.614" v="1" actId="1076"/>
        <pc:sldMasterMkLst>
          <pc:docMk/>
          <pc:sldMasterMk cId="862396065" sldId="2147483684"/>
        </pc:sldMasterMkLst>
        <pc:sldLayoutChg chg="modSp mod">
          <pc:chgData name="Pasquale, Denise" userId="96191729-288b-4ca4-8aed-6c5339c31a7e" providerId="ADAL" clId="{D251EB8E-AA83-40B1-AA99-74613018C351}" dt="2025-01-07T10:58:58.614" v="1" actId="1076"/>
          <pc:sldLayoutMkLst>
            <pc:docMk/>
            <pc:sldMasterMk cId="862396065" sldId="2147483684"/>
            <pc:sldLayoutMk cId="3716798364" sldId="2147483697"/>
          </pc:sldLayoutMkLst>
        </pc:sldLayoutChg>
      </pc:sldMasterChg>
    </pc:docChg>
  </pc:docChgLst>
  <pc:docChgLst>
    <pc:chgData name="Maag, Denise" userId="96191729-288b-4ca4-8aed-6c5339c31a7e" providerId="ADAL" clId="{41D09DBF-D1C1-44EF-B0AB-5C941731F696}"/>
    <pc:docChg chg="addSld delSld modSld sldOrd delMainMaster modMainMaster">
      <pc:chgData name="Maag, Denise" userId="96191729-288b-4ca4-8aed-6c5339c31a7e" providerId="ADAL" clId="{41D09DBF-D1C1-44EF-B0AB-5C941731F696}" dt="2025-07-07T12:22:42.433" v="118"/>
      <pc:docMkLst>
        <pc:docMk/>
      </pc:docMkLst>
      <pc:sldChg chg="new del">
        <pc:chgData name="Maag, Denise" userId="96191729-288b-4ca4-8aed-6c5339c31a7e" providerId="ADAL" clId="{41D09DBF-D1C1-44EF-B0AB-5C941731F696}" dt="2025-07-07T12:22:39.995" v="116" actId="2696"/>
        <pc:sldMkLst>
          <pc:docMk/>
          <pc:sldMk cId="3733488739" sldId="311"/>
        </pc:sldMkLst>
      </pc:sldChg>
      <pc:sldChg chg="new ord">
        <pc:chgData name="Maag, Denise" userId="96191729-288b-4ca4-8aed-6c5339c31a7e" providerId="ADAL" clId="{41D09DBF-D1C1-44EF-B0AB-5C941731F696}" dt="2025-07-07T12:22:42.433" v="118"/>
        <pc:sldMkLst>
          <pc:docMk/>
          <pc:sldMk cId="2405165873" sldId="312"/>
        </pc:sldMkLst>
      </pc:sldChg>
      <pc:sldMasterChg chg="modSldLayout sldLayoutOrd">
        <pc:chgData name="Maag, Denise" userId="96191729-288b-4ca4-8aed-6c5339c31a7e" providerId="ADAL" clId="{41D09DBF-D1C1-44EF-B0AB-5C941731F696}" dt="2025-07-07T12:21:44.300" v="113" actId="20577"/>
        <pc:sldMasterMkLst>
          <pc:docMk/>
          <pc:sldMasterMk cId="862396065" sldId="2147483684"/>
        </pc:sldMasterMkLst>
        <pc:sldLayoutChg chg="modSp mod ord">
          <pc:chgData name="Maag, Denise" userId="96191729-288b-4ca4-8aed-6c5339c31a7e" providerId="ADAL" clId="{41D09DBF-D1C1-44EF-B0AB-5C941731F696}" dt="2025-07-07T12:21:44.300" v="113" actId="20577"/>
          <pc:sldLayoutMkLst>
            <pc:docMk/>
            <pc:sldMasterMk cId="862396065" sldId="2147483684"/>
            <pc:sldLayoutMk cId="3557129637" sldId="2147483707"/>
          </pc:sldLayoutMkLst>
          <pc:spChg chg="mod">
            <ac:chgData name="Maag, Denise" userId="96191729-288b-4ca4-8aed-6c5339c31a7e" providerId="ADAL" clId="{41D09DBF-D1C1-44EF-B0AB-5C941731F696}" dt="2025-07-07T12:21:44.300" v="113" actId="20577"/>
            <ac:spMkLst>
              <pc:docMk/>
              <pc:sldMasterMk cId="862396065" sldId="2147483684"/>
              <pc:sldLayoutMk cId="3557129637" sldId="2147483707"/>
              <ac:spMk id="16" creationId="{FA3632BE-8CBE-4C33-9264-EF476F2C9295}"/>
            </ac:spMkLst>
          </pc:spChg>
        </pc:sldLayoutChg>
      </pc:sldMasterChg>
      <pc:sldMasterChg chg="del sldLayoutOrd">
        <pc:chgData name="Maag, Denise" userId="96191729-288b-4ca4-8aed-6c5339c31a7e" providerId="ADAL" clId="{41D09DBF-D1C1-44EF-B0AB-5C941731F696}" dt="2025-07-07T12:21:19.823" v="1" actId="2696"/>
        <pc:sldMasterMkLst>
          <pc:docMk/>
          <pc:sldMasterMk cId="2334965963" sldId="214748370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83BC171B-86E0-4183-AC79-A243E8A9A740}" type="datetimeFigureOut">
              <a:rPr lang="de-DE" smtClean="0"/>
              <a:t>07.07.2025</a:t>
            </a:fld>
            <a:endParaRPr lang="de-DE"/>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68F6A29-8FA2-4A5A-96B0-CE35BCCAEB56}" type="slidenum">
              <a:rPr lang="de-DE" smtClean="0"/>
              <a:t>‹Nr.›</a:t>
            </a:fld>
            <a:endParaRPr lang="de-DE"/>
          </a:p>
        </p:txBody>
      </p:sp>
    </p:spTree>
    <p:extLst>
      <p:ext uri="{BB962C8B-B14F-4D97-AF65-F5344CB8AC3E}">
        <p14:creationId xmlns:p14="http://schemas.microsoft.com/office/powerpoint/2010/main" val="335586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45DA102D-F474-654C-8C64-F6940C9C8226}" type="datetimeFigureOut">
              <a:rPr lang="de-DE" smtClean="0"/>
              <a:t>07.07.2025</a:t>
            </a:fld>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329A6-3E7A-2E44-89CC-E308FFBCCF4D}" type="slidenum">
              <a:rPr lang="de-DE" smtClean="0"/>
              <a:t>‹Nr.›</a:t>
            </a:fld>
            <a:endParaRPr lang="de-DE"/>
          </a:p>
        </p:txBody>
      </p:sp>
    </p:spTree>
    <p:extLst>
      <p:ext uri="{BB962C8B-B14F-4D97-AF65-F5344CB8AC3E}">
        <p14:creationId xmlns:p14="http://schemas.microsoft.com/office/powerpoint/2010/main" val="15373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www.quebin.d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quebin.de/" TargetMode="External"/><Relationship Id="rId1" Type="http://schemas.openxmlformats.org/officeDocument/2006/relationships/slideMaster" Target="../slideMasters/slideMaster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29" name="Grafik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9855" y="5907868"/>
            <a:ext cx="705492" cy="816472"/>
          </a:xfrm>
          <a:prstGeom prst="rect">
            <a:avLst/>
          </a:prstGeom>
        </p:spPr>
      </p:pic>
      <p:pic>
        <p:nvPicPr>
          <p:cNvPr id="30" name="Grafik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6989" y="5889304"/>
            <a:ext cx="2026193" cy="844923"/>
          </a:xfrm>
          <a:prstGeom prst="rect">
            <a:avLst/>
          </a:prstGeom>
        </p:spPr>
      </p:pic>
      <p:sp>
        <p:nvSpPr>
          <p:cNvPr id="18" name="Textfeld 17">
            <a:extLst>
              <a:ext uri="{FF2B5EF4-FFF2-40B4-BE49-F238E27FC236}">
                <a16:creationId xmlns:a16="http://schemas.microsoft.com/office/drawing/2014/main" id="{8CC96D4B-CECF-143A-C795-A8FD9225DD19}"/>
              </a:ext>
            </a:extLst>
          </p:cNvPr>
          <p:cNvSpPr txBox="1"/>
          <p:nvPr userDrawn="1"/>
        </p:nvSpPr>
        <p:spPr>
          <a:xfrm>
            <a:off x="315095" y="285297"/>
            <a:ext cx="3268365" cy="1446550"/>
          </a:xfrm>
          <a:prstGeom prst="rect">
            <a:avLst/>
          </a:prstGeom>
          <a:noFill/>
        </p:spPr>
        <p:txBody>
          <a:bodyPr wrap="square" rtlCol="0">
            <a:spAutoFit/>
          </a:bodyPr>
          <a:lstStyle/>
          <a:p>
            <a:r>
              <a:rPr lang="de-DE" sz="2000" b="1" dirty="0">
                <a:latin typeface="+mj-lt"/>
                <a:cs typeface="Calibri" panose="020F0502020204030204" pitchFamily="34" charset="0"/>
              </a:rPr>
              <a:t>QU</a:t>
            </a:r>
            <a:r>
              <a:rPr lang="de-DE" sz="2000" dirty="0">
                <a:latin typeface="+mj-lt"/>
                <a:cs typeface="Calibri" panose="020F0502020204030204" pitchFamily="34" charset="0"/>
              </a:rPr>
              <a:t>ALITÄTS</a:t>
            </a:r>
            <a:r>
              <a:rPr lang="de-DE" sz="2000" b="1" dirty="0">
                <a:latin typeface="+mj-lt"/>
                <a:cs typeface="Calibri" panose="020F0502020204030204" pitchFamily="34" charset="0"/>
              </a:rPr>
              <a:t>E</a:t>
            </a:r>
            <a:r>
              <a:rPr lang="de-DE" sz="2000" dirty="0">
                <a:latin typeface="+mj-lt"/>
                <a:cs typeface="Calibri" panose="020F0502020204030204" pitchFamily="34" charset="0"/>
              </a:rPr>
              <a:t>NTWICKLUNG </a:t>
            </a:r>
            <a:r>
              <a:rPr lang="de-DE" sz="2000" b="1" dirty="0">
                <a:latin typeface="+mj-lt"/>
                <a:cs typeface="Calibri" panose="020F0502020204030204" pitchFamily="34" charset="0"/>
              </a:rPr>
              <a:t>B</a:t>
            </a:r>
            <a:r>
              <a:rPr lang="de-DE" sz="2000" dirty="0">
                <a:latin typeface="+mj-lt"/>
                <a:cs typeface="Calibri" panose="020F0502020204030204" pitchFamily="34" charset="0"/>
              </a:rPr>
              <a:t>INDUNGSBEZOGENER </a:t>
            </a:r>
          </a:p>
          <a:p>
            <a:r>
              <a:rPr lang="de-DE" sz="2000" b="1" dirty="0">
                <a:latin typeface="+mj-lt"/>
                <a:cs typeface="Calibri" panose="020F0502020204030204" pitchFamily="34" charset="0"/>
              </a:rPr>
              <a:t>IN</a:t>
            </a:r>
            <a:r>
              <a:rPr lang="de-DE" sz="2000" dirty="0">
                <a:latin typeface="+mj-lt"/>
                <a:cs typeface="Calibri" panose="020F0502020204030204" pitchFamily="34" charset="0"/>
              </a:rPr>
              <a:t>TERAKTIONEN </a:t>
            </a:r>
          </a:p>
          <a:p>
            <a:r>
              <a:rPr lang="de-DE" sz="1400" dirty="0">
                <a:latin typeface="+mj-lt"/>
                <a:cs typeface="Calibri" panose="020F0502020204030204" pitchFamily="34" charset="0"/>
              </a:rPr>
              <a:t>PÄDAGOGISCHER FACHKRÄFTE IN KINDERTAGESEINRICHTUNGEN</a:t>
            </a:r>
          </a:p>
        </p:txBody>
      </p:sp>
      <p:sp>
        <p:nvSpPr>
          <p:cNvPr id="20" name="Textfeld 19">
            <a:extLst>
              <a:ext uri="{FF2B5EF4-FFF2-40B4-BE49-F238E27FC236}">
                <a16:creationId xmlns:a16="http://schemas.microsoft.com/office/drawing/2014/main" id="{000914EA-ABD1-25B3-AEDB-E9E8E6101BFF}"/>
              </a:ext>
            </a:extLst>
          </p:cNvPr>
          <p:cNvSpPr txBox="1"/>
          <p:nvPr userDrawn="1"/>
        </p:nvSpPr>
        <p:spPr>
          <a:xfrm>
            <a:off x="1274290" y="2598003"/>
            <a:ext cx="3268365" cy="923330"/>
          </a:xfrm>
          <a:prstGeom prst="rect">
            <a:avLst/>
          </a:prstGeom>
          <a:solidFill>
            <a:srgbClr val="3E5A2D"/>
          </a:solidFill>
        </p:spPr>
        <p:txBody>
          <a:bodyPr wrap="square" rtlCol="0">
            <a:spAutoFit/>
          </a:bodyPr>
          <a:lstStyle/>
          <a:p>
            <a:pPr algn="ctr"/>
            <a:r>
              <a:rPr lang="de-DE" sz="5400" dirty="0">
                <a:solidFill>
                  <a:schemeClr val="bg1"/>
                </a:solidFill>
                <a:latin typeface="+mj-lt"/>
                <a:cs typeface="Calibri" panose="020F0502020204030204" pitchFamily="34" charset="0"/>
              </a:rPr>
              <a:t>Modul I</a:t>
            </a:r>
          </a:p>
        </p:txBody>
      </p:sp>
      <p:sp>
        <p:nvSpPr>
          <p:cNvPr id="21" name="Textfeld 20">
            <a:extLst>
              <a:ext uri="{FF2B5EF4-FFF2-40B4-BE49-F238E27FC236}">
                <a16:creationId xmlns:a16="http://schemas.microsoft.com/office/drawing/2014/main" id="{4516C2B3-8524-D47E-1A6F-7E0872ECBE17}"/>
              </a:ext>
            </a:extLst>
          </p:cNvPr>
          <p:cNvSpPr txBox="1"/>
          <p:nvPr userDrawn="1"/>
        </p:nvSpPr>
        <p:spPr>
          <a:xfrm>
            <a:off x="454109" y="3676352"/>
            <a:ext cx="8366041" cy="892552"/>
          </a:xfrm>
          <a:prstGeom prst="rect">
            <a:avLst/>
          </a:prstGeom>
          <a:solidFill>
            <a:srgbClr val="EAB086"/>
          </a:solidFill>
        </p:spPr>
        <p:txBody>
          <a:bodyPr wrap="square" rtlCol="0">
            <a:spAutoFit/>
          </a:bodyPr>
          <a:lstStyle/>
          <a:p>
            <a:pPr algn="ctr"/>
            <a:r>
              <a:rPr lang="de-DE" sz="2600" dirty="0">
                <a:latin typeface="Arial" panose="020B0604020202020204" pitchFamily="34" charset="0"/>
                <a:cs typeface="Arial" panose="020B0604020202020204" pitchFamily="34" charset="0"/>
              </a:rPr>
              <a:t>Grundlagenwissen: Bindung im Kontext der Frühkindlichen Bildung, Betreuung und Erziehung </a:t>
            </a:r>
          </a:p>
        </p:txBody>
      </p:sp>
      <p:sp>
        <p:nvSpPr>
          <p:cNvPr id="23" name="Textfeld 22">
            <a:extLst>
              <a:ext uri="{FF2B5EF4-FFF2-40B4-BE49-F238E27FC236}">
                <a16:creationId xmlns:a16="http://schemas.microsoft.com/office/drawing/2014/main" id="{97E33219-442A-6876-34D4-AEA2FBC4BF7A}"/>
              </a:ext>
            </a:extLst>
          </p:cNvPr>
          <p:cNvSpPr txBox="1"/>
          <p:nvPr userDrawn="1"/>
        </p:nvSpPr>
        <p:spPr>
          <a:xfrm>
            <a:off x="444544" y="5393888"/>
            <a:ext cx="3707026" cy="1169551"/>
          </a:xfrm>
          <a:prstGeom prst="rect">
            <a:avLst/>
          </a:prstGeom>
          <a:noFill/>
          <a:ln w="28575">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b="0"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Evangelische Hochschule Freiburg,</a:t>
            </a:r>
          </a:p>
          <a:p>
            <a:pPr marL="180975" indent="0" algn="l"/>
            <a:r>
              <a:rPr lang="de-DE" sz="1000" dirty="0">
                <a:latin typeface="Arial" panose="020B0604020202020204" pitchFamily="34" charset="0"/>
                <a:cs typeface="Arial" panose="020B0604020202020204" pitchFamily="34" charset="0"/>
              </a:rPr>
              <a:t>Zentrum für Kinder- und Jugendforschung</a:t>
            </a:r>
          </a:p>
          <a:p>
            <a:pPr marL="180975" indent="0" algn="l"/>
            <a:r>
              <a:rPr lang="de-DE" sz="1000" dirty="0">
                <a:latin typeface="Arial" panose="020B0604020202020204" pitchFamily="34" charset="0"/>
                <a:cs typeface="Arial" panose="020B0604020202020204" pitchFamily="34" charset="0"/>
              </a:rPr>
              <a:t>QuebIn – Qualitätsentwicklung bindungsbezogener Interaktionen in Kindertageseinrichtungen</a:t>
            </a:r>
          </a:p>
          <a:p>
            <a:pPr marL="180975" indent="0" algn="l"/>
            <a:r>
              <a:rPr lang="de-DE" sz="1000" dirty="0">
                <a:latin typeface="Arial" panose="020B0604020202020204" pitchFamily="34" charset="0"/>
                <a:cs typeface="Arial" panose="020B0604020202020204" pitchFamily="34" charset="0"/>
                <a:hlinkClick r:id="rId4"/>
              </a:rPr>
              <a:t>www.quebin.de</a:t>
            </a:r>
            <a:endParaRPr lang="de-DE" sz="1000" dirty="0">
              <a:latin typeface="Arial" panose="020B0604020202020204" pitchFamily="34" charset="0"/>
              <a:cs typeface="Arial" panose="020B0604020202020204" pitchFamily="34" charset="0"/>
            </a:endParaRPr>
          </a:p>
          <a:p>
            <a:pPr marL="180975" indent="0" algn="l"/>
            <a:endParaRPr lang="de-DE" sz="1000" dirty="0">
              <a:latin typeface="Arial" panose="020B0604020202020204" pitchFamily="34" charset="0"/>
              <a:cs typeface="Arial" panose="020B0604020202020204" pitchFamily="34" charset="0"/>
            </a:endParaRPr>
          </a:p>
          <a:p>
            <a:pPr marL="180975" indent="0" algn="l"/>
            <a:r>
              <a:rPr lang="de-DE" sz="1000" dirty="0">
                <a:latin typeface="Arial" panose="020B0604020202020204" pitchFamily="34" charset="0"/>
                <a:cs typeface="Arial" panose="020B0604020202020204" pitchFamily="34" charset="0"/>
              </a:rPr>
              <a:t>Alle Rechte vorbehalten</a:t>
            </a:r>
          </a:p>
        </p:txBody>
      </p:sp>
      <p:sp>
        <p:nvSpPr>
          <p:cNvPr id="12" name="Textfeld 11">
            <a:extLst>
              <a:ext uri="{FF2B5EF4-FFF2-40B4-BE49-F238E27FC236}">
                <a16:creationId xmlns:a16="http://schemas.microsoft.com/office/drawing/2014/main" id="{C3AE423A-CD6E-5581-1AD7-FD6D3339EBED}"/>
              </a:ext>
            </a:extLst>
          </p:cNvPr>
          <p:cNvSpPr txBox="1"/>
          <p:nvPr userDrawn="1"/>
        </p:nvSpPr>
        <p:spPr>
          <a:xfrm>
            <a:off x="4843596" y="4621670"/>
            <a:ext cx="3646117" cy="1303114"/>
          </a:xfrm>
          <a:prstGeom prst="rect">
            <a:avLst/>
          </a:prstGeom>
          <a:noFill/>
          <a:ln>
            <a:solidFill>
              <a:srgbClr val="3E5A2D"/>
            </a:solidFill>
          </a:ln>
        </p:spPr>
        <p:txBody>
          <a:bodyPr wrap="square">
            <a:spAutoFit/>
          </a:bodyPr>
          <a:lstStyle/>
          <a:p>
            <a:pPr>
              <a:lnSpc>
                <a:spcPct val="107000"/>
              </a:lnSpc>
              <a:spcBef>
                <a:spcPts val="200"/>
              </a:spcBef>
              <a:spcAft>
                <a:spcPts val="600"/>
              </a:spcAft>
            </a:pPr>
            <a:r>
              <a:rPr lang="de-DE" sz="2400" b="1" dirty="0">
                <a:solidFill>
                  <a:srgbClr val="3E5A2D"/>
                </a:solidFill>
                <a:effectLst/>
                <a:latin typeface="+mj-lt"/>
                <a:ea typeface="Times New Roman" panose="02020603050405020304" pitchFamily="18" charset="0"/>
                <a:cs typeface="Times New Roman" panose="02020603050405020304" pitchFamily="18" charset="0"/>
              </a:rPr>
              <a:t>MI.3_Wissen </a:t>
            </a:r>
          </a:p>
          <a:p>
            <a:r>
              <a:rPr lang="de-DE" sz="1600" dirty="0">
                <a:effectLst/>
                <a:latin typeface="Arial" panose="020B0604020202020204" pitchFamily="34" charset="0"/>
                <a:ea typeface="Calibri" panose="020F0502020204030204" pitchFamily="34" charset="0"/>
                <a:cs typeface="Times New Roman" panose="02020603050405020304" pitchFamily="18" charset="0"/>
              </a:rPr>
              <a:t>Die Bedeutung pädagogischer Fachkräfte beim Aufbau sicherer Bindungserfahrungen</a:t>
            </a:r>
          </a:p>
        </p:txBody>
      </p:sp>
      <p:pic>
        <p:nvPicPr>
          <p:cNvPr id="27" name="Grafi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12262" y="6056586"/>
            <a:ext cx="1001178" cy="710257"/>
          </a:xfrm>
          <a:prstGeom prst="rect">
            <a:avLst/>
          </a:prstGeom>
        </p:spPr>
      </p:pic>
      <p:pic>
        <p:nvPicPr>
          <p:cNvPr id="31" name="Grafik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59996" y="285297"/>
            <a:ext cx="2846593" cy="1481880"/>
          </a:xfrm>
          <a:prstGeom prst="rect">
            <a:avLst/>
          </a:prstGeom>
        </p:spPr>
      </p:pic>
    </p:spTree>
    <p:extLst>
      <p:ext uri="{BB962C8B-B14F-4D97-AF65-F5344CB8AC3E}">
        <p14:creationId xmlns:p14="http://schemas.microsoft.com/office/powerpoint/2010/main" val="3716798364"/>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rgbClr val="3E5A2D"/>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MI.3_Wissen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3E5A2D"/>
          </a:solidFill>
        </p:spPr>
        <p:txBody>
          <a:bodyPr wrap="square" rtlCol="0">
            <a:spAutoFit/>
          </a:bodyPr>
          <a:lstStyle/>
          <a:p>
            <a:pPr algn="ctr"/>
            <a:r>
              <a:rPr lang="de-DE" sz="1100" dirty="0">
                <a:solidFill>
                  <a:schemeClr val="bg1"/>
                </a:solidFill>
                <a:latin typeface="+mj-lt"/>
                <a:cs typeface="Arial" panose="020B0604020202020204" pitchFamily="34" charset="0"/>
              </a:rPr>
              <a:t>Modul I</a:t>
            </a:r>
          </a:p>
        </p:txBody>
      </p:sp>
      <p:sp>
        <p:nvSpPr>
          <p:cNvPr id="25" name="Textfeld 24">
            <a:extLst>
              <a:ext uri="{FF2B5EF4-FFF2-40B4-BE49-F238E27FC236}">
                <a16:creationId xmlns:a16="http://schemas.microsoft.com/office/drawing/2014/main" id="{092825DE-3914-49D9-A916-75189A64360B}"/>
              </a:ext>
            </a:extLst>
          </p:cNvPr>
          <p:cNvSpPr txBox="1"/>
          <p:nvPr userDrawn="1"/>
        </p:nvSpPr>
        <p:spPr>
          <a:xfrm>
            <a:off x="7993898" y="6477066"/>
            <a:ext cx="1153130" cy="276999"/>
          </a:xfrm>
          <a:prstGeom prst="rect">
            <a:avLst/>
          </a:prstGeom>
          <a:solidFill>
            <a:srgbClr val="C46229"/>
          </a:solidFill>
          <a:ln>
            <a:noFill/>
          </a:ln>
        </p:spPr>
        <p:txBody>
          <a:bodyPr wrap="square" rtlCol="0">
            <a:spAutoFit/>
          </a:bodyPr>
          <a:lstStyle/>
          <a:p>
            <a:pPr algn="ctr"/>
            <a:endParaRPr lang="de-DE" sz="1200" dirty="0">
              <a:latin typeface="+mj-lt"/>
              <a:cs typeface="Arial" panose="020B0604020202020204" pitchFamily="34" charset="0"/>
            </a:endParaRPr>
          </a:p>
        </p:txBody>
      </p:sp>
      <p:pic>
        <p:nvPicPr>
          <p:cNvPr id="26" name="Grafik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10" y="6405070"/>
            <a:ext cx="340840" cy="394457"/>
          </a:xfrm>
          <a:prstGeom prst="rect">
            <a:avLst/>
          </a:prstGeom>
        </p:spPr>
      </p:pic>
      <p:pic>
        <p:nvPicPr>
          <p:cNvPr id="27" name="Grafik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6377101"/>
            <a:ext cx="1080077" cy="450393"/>
          </a:xfrm>
          <a:prstGeom prst="rect">
            <a:avLst/>
          </a:prstGeom>
        </p:spPr>
      </p:pic>
    </p:spTree>
    <p:extLst>
      <p:ext uri="{BB962C8B-B14F-4D97-AF65-F5344CB8AC3E}">
        <p14:creationId xmlns:p14="http://schemas.microsoft.com/office/powerpoint/2010/main" val="3891991669"/>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cxnSp>
        <p:nvCxnSpPr>
          <p:cNvPr id="7" name="Gerade Verbindung 5">
            <a:extLst>
              <a:ext uri="{FF2B5EF4-FFF2-40B4-BE49-F238E27FC236}">
                <a16:creationId xmlns:a16="http://schemas.microsoft.com/office/drawing/2014/main" id="{4CB61C17-498B-F468-1F65-4844179FA3C5}"/>
              </a:ext>
            </a:extLst>
          </p:cNvPr>
          <p:cNvCxnSpPr/>
          <p:nvPr userDrawn="1"/>
        </p:nvCxnSpPr>
        <p:spPr>
          <a:xfrm>
            <a:off x="-24360" y="1212256"/>
            <a:ext cx="6277232" cy="0"/>
          </a:xfrm>
          <a:prstGeom prst="line">
            <a:avLst/>
          </a:prstGeom>
          <a:ln w="28575">
            <a:solidFill>
              <a:srgbClr val="C46229"/>
            </a:solidFill>
          </a:ln>
        </p:spPr>
        <p:style>
          <a:lnRef idx="1">
            <a:schemeClr val="accent1"/>
          </a:lnRef>
          <a:fillRef idx="0">
            <a:schemeClr val="accent1"/>
          </a:fillRef>
          <a:effectRef idx="0">
            <a:schemeClr val="accent1"/>
          </a:effectRef>
          <a:fontRef idx="minor">
            <a:schemeClr val="tx1"/>
          </a:fontRef>
        </p:style>
      </p:cxnSp>
      <p:cxnSp>
        <p:nvCxnSpPr>
          <p:cNvPr id="8" name="Gerade Verbindung 6">
            <a:extLst>
              <a:ext uri="{FF2B5EF4-FFF2-40B4-BE49-F238E27FC236}">
                <a16:creationId xmlns:a16="http://schemas.microsoft.com/office/drawing/2014/main" id="{35775A02-B605-080A-FBC2-5181EF842B31}"/>
              </a:ext>
            </a:extLst>
          </p:cNvPr>
          <p:cNvCxnSpPr>
            <a:cxnSpLocks/>
          </p:cNvCxnSpPr>
          <p:nvPr userDrawn="1"/>
        </p:nvCxnSpPr>
        <p:spPr>
          <a:xfrm>
            <a:off x="5409377" y="1098778"/>
            <a:ext cx="3734623" cy="0"/>
          </a:xfrm>
          <a:prstGeom prst="line">
            <a:avLst/>
          </a:prstGeom>
          <a:ln w="28575">
            <a:solidFill>
              <a:srgbClr val="3E5A2D"/>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C28B42E2-6247-2E61-1B3E-38A1F814584B}"/>
              </a:ext>
            </a:extLst>
          </p:cNvPr>
          <p:cNvCxnSpPr>
            <a:cxnSpLocks/>
          </p:cNvCxnSpPr>
          <p:nvPr userDrawn="1"/>
        </p:nvCxnSpPr>
        <p:spPr>
          <a:xfrm>
            <a:off x="5727974" y="1004043"/>
            <a:ext cx="1098515" cy="0"/>
          </a:xfrm>
          <a:prstGeom prst="line">
            <a:avLst/>
          </a:prstGeom>
          <a:ln w="28575">
            <a:solidFill>
              <a:srgbClr val="A9CD90"/>
            </a:solidFill>
          </a:ln>
        </p:spPr>
        <p:style>
          <a:lnRef idx="1">
            <a:schemeClr val="accent1"/>
          </a:lnRef>
          <a:fillRef idx="0">
            <a:schemeClr val="accent1"/>
          </a:fillRef>
          <a:effectRef idx="0">
            <a:schemeClr val="accent1"/>
          </a:effectRef>
          <a:fontRef idx="minor">
            <a:schemeClr val="tx1"/>
          </a:fontRef>
        </p:style>
      </p:cxnSp>
      <p:sp>
        <p:nvSpPr>
          <p:cNvPr id="17" name="Abgerundetes Rechteck 11">
            <a:extLst>
              <a:ext uri="{FF2B5EF4-FFF2-40B4-BE49-F238E27FC236}">
                <a16:creationId xmlns:a16="http://schemas.microsoft.com/office/drawing/2014/main" id="{872E5DFE-B903-4A05-91E6-1E8616C9B5CD}"/>
              </a:ext>
            </a:extLst>
          </p:cNvPr>
          <p:cNvSpPr/>
          <p:nvPr userDrawn="1"/>
        </p:nvSpPr>
        <p:spPr>
          <a:xfrm>
            <a:off x="265794" y="1313595"/>
            <a:ext cx="8599237" cy="5034053"/>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p:nvPr>
        </p:nvSpPr>
        <p:spPr>
          <a:xfrm>
            <a:off x="265793" y="727979"/>
            <a:ext cx="7886700" cy="1325563"/>
          </a:xfrm>
          <a:prstGeom prst="rect">
            <a:avLst/>
          </a:prstGeom>
        </p:spPr>
        <p:txBody>
          <a:bodyPr/>
          <a:lstStyle>
            <a:lvl1pPr>
              <a:defRPr lang="en-US" sz="2800" i="0" kern="1200" dirty="0">
                <a:solidFill>
                  <a:schemeClr val="accent6">
                    <a:lumMod val="50000"/>
                  </a:schemeClr>
                </a:solidFill>
                <a:latin typeface="+mj-lt"/>
                <a:ea typeface="+mn-ea"/>
                <a:cs typeface="Calibri" panose="020F0502020204030204" pitchFamily="34" charset="0"/>
              </a:defRPr>
            </a:lvl1pPr>
          </a:lstStyle>
          <a:p>
            <a:r>
              <a:rPr lang="de-DE" dirty="0"/>
              <a:t>Mastertitelformat bearbeiten</a:t>
            </a:r>
            <a:endParaRPr lang="en-US" dirty="0"/>
          </a:p>
        </p:txBody>
      </p:sp>
      <p:sp>
        <p:nvSpPr>
          <p:cNvPr id="2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6" name="Textfeld 15">
            <a:extLst>
              <a:ext uri="{FF2B5EF4-FFF2-40B4-BE49-F238E27FC236}">
                <a16:creationId xmlns:a16="http://schemas.microsoft.com/office/drawing/2014/main" id="{C470F627-B1C7-3951-E92E-CA79D86E63AD}"/>
              </a:ext>
            </a:extLst>
          </p:cNvPr>
          <p:cNvSpPr txBox="1"/>
          <p:nvPr userDrawn="1"/>
        </p:nvSpPr>
        <p:spPr>
          <a:xfrm>
            <a:off x="7105796" y="701337"/>
            <a:ext cx="1145309" cy="314060"/>
          </a:xfrm>
          <a:prstGeom prst="rect">
            <a:avLst/>
          </a:prstGeom>
          <a:solidFill>
            <a:srgbClr val="EAB086"/>
          </a:solidFill>
        </p:spPr>
        <p:txBody>
          <a:bodyPr wrap="square" rtlCol="0">
            <a:spAutoFit/>
          </a:bodyPr>
          <a:lstStyle/>
          <a:p>
            <a:pPr algn="ctr">
              <a:lnSpc>
                <a:spcPct val="150000"/>
              </a:lnSpc>
              <a:spcBef>
                <a:spcPts val="0"/>
              </a:spcBef>
            </a:pPr>
            <a:r>
              <a:rPr lang="de-DE" sz="1100" dirty="0">
                <a:effectLst/>
                <a:latin typeface="+mn-lt"/>
                <a:cs typeface="Arial" panose="020B0604020202020204" pitchFamily="34" charset="0"/>
              </a:rPr>
              <a:t>MI.3_Wissen</a:t>
            </a:r>
            <a:endParaRPr lang="de-DE" sz="1100" dirty="0">
              <a:effectLst/>
              <a:latin typeface="+mn-lt"/>
              <a:ea typeface="Times New Roman" panose="02020603050405020304" pitchFamily="18" charset="0"/>
              <a:cs typeface="Arial" panose="020B0604020202020204" pitchFamily="34" charset="0"/>
            </a:endParaRPr>
          </a:p>
        </p:txBody>
      </p:sp>
      <p:pic>
        <p:nvPicPr>
          <p:cNvPr id="19" name="Grafik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7179" y="109504"/>
            <a:ext cx="1227852" cy="478879"/>
          </a:xfrm>
          <a:prstGeom prst="rect">
            <a:avLst/>
          </a:prstGeom>
        </p:spPr>
      </p:pic>
      <p:sp>
        <p:nvSpPr>
          <p:cNvPr id="24" name="Textfeld 23">
            <a:extLst>
              <a:ext uri="{FF2B5EF4-FFF2-40B4-BE49-F238E27FC236}">
                <a16:creationId xmlns:a16="http://schemas.microsoft.com/office/drawing/2014/main" id="{4543B4EE-FC07-7EA7-8E3E-C1931E198916}"/>
              </a:ext>
            </a:extLst>
          </p:cNvPr>
          <p:cNvSpPr txBox="1"/>
          <p:nvPr userDrawn="1"/>
        </p:nvSpPr>
        <p:spPr>
          <a:xfrm>
            <a:off x="8031900" y="558612"/>
            <a:ext cx="1112100" cy="261610"/>
          </a:xfrm>
          <a:prstGeom prst="rect">
            <a:avLst/>
          </a:prstGeom>
          <a:solidFill>
            <a:srgbClr val="3E5A2D"/>
          </a:solidFill>
        </p:spPr>
        <p:txBody>
          <a:bodyPr wrap="square" rtlCol="0">
            <a:spAutoFit/>
          </a:bodyPr>
          <a:lstStyle/>
          <a:p>
            <a:pPr algn="ctr"/>
            <a:r>
              <a:rPr lang="de-DE" sz="1100" dirty="0">
                <a:solidFill>
                  <a:schemeClr val="bg1"/>
                </a:solidFill>
                <a:latin typeface="+mj-lt"/>
                <a:cs typeface="Arial" panose="020B0604020202020204" pitchFamily="34" charset="0"/>
              </a:rPr>
              <a:t>Modul I</a:t>
            </a:r>
          </a:p>
        </p:txBody>
      </p:sp>
      <p:pic>
        <p:nvPicPr>
          <p:cNvPr id="26" name="Grafik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810" y="6405070"/>
            <a:ext cx="340840" cy="394457"/>
          </a:xfrm>
          <a:prstGeom prst="rect">
            <a:avLst/>
          </a:prstGeom>
        </p:spPr>
      </p:pic>
      <p:pic>
        <p:nvPicPr>
          <p:cNvPr id="27" name="Grafik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6377101"/>
            <a:ext cx="1080077" cy="450393"/>
          </a:xfrm>
          <a:prstGeom prst="rect">
            <a:avLst/>
          </a:prstGeom>
        </p:spPr>
      </p:pic>
    </p:spTree>
    <p:extLst>
      <p:ext uri="{BB962C8B-B14F-4D97-AF65-F5344CB8AC3E}">
        <p14:creationId xmlns:p14="http://schemas.microsoft.com/office/powerpoint/2010/main" val="565988311"/>
      </p:ext>
    </p:extLst>
  </p:cSld>
  <p:clrMapOvr>
    <a:masterClrMapping/>
  </p:clrMapOvr>
  <p:extLst>
    <p:ext uri="{DCECCB84-F9BA-43D5-87BE-67443E8EF086}">
      <p15:sldGuideLst xmlns:p15="http://schemas.microsoft.com/office/powerpoint/2012/main">
        <p15:guide id="1" orient="horz" pos="4269">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1_Wissen_Titelfolie">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97E33219-442A-6876-34D4-AEA2FBC4BF7A}"/>
              </a:ext>
            </a:extLst>
          </p:cNvPr>
          <p:cNvSpPr txBox="1"/>
          <p:nvPr userDrawn="1"/>
        </p:nvSpPr>
        <p:spPr>
          <a:xfrm>
            <a:off x="233373" y="6094882"/>
            <a:ext cx="3707026" cy="553998"/>
          </a:xfrm>
          <a:prstGeom prst="rect">
            <a:avLst/>
          </a:prstGeom>
          <a:noFill/>
          <a:ln w="28575">
            <a:solidFill>
              <a:schemeClr val="bg1"/>
            </a:solidFill>
          </a:ln>
        </p:spPr>
        <p:txBody>
          <a:bodyPr wrap="square" rtlCol="0">
            <a:spAutoFit/>
          </a:bodyPr>
          <a:lstStyle/>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QuebIn – Qualitätsentwicklung bindungsbezogener Interaktionen in Kindertageseinrichtungen</a:t>
            </a:r>
          </a:p>
          <a:p>
            <a:pPr marL="180975"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www.quebin.de</a:t>
            </a:r>
            <a:endParaRPr kumimoji="0" lang="de-D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7811" y="540504"/>
            <a:ext cx="2309607" cy="1202336"/>
          </a:xfrm>
          <a:prstGeom prst="rect">
            <a:avLst/>
          </a:prstGeom>
        </p:spPr>
      </p:pic>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2807" y="5834013"/>
            <a:ext cx="1163782" cy="825612"/>
          </a:xfrm>
          <a:prstGeom prst="rect">
            <a:avLst/>
          </a:prstGeom>
        </p:spPr>
      </p:pic>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40399" y="5685295"/>
            <a:ext cx="820073" cy="949078"/>
          </a:xfrm>
          <a:prstGeom prst="rect">
            <a:avLst/>
          </a:prstGeom>
        </p:spPr>
      </p:pic>
      <p:pic>
        <p:nvPicPr>
          <p:cNvPr id="5" name="Grafik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7534" y="5666731"/>
            <a:ext cx="2355273" cy="982149"/>
          </a:xfrm>
          <a:prstGeom prst="rect">
            <a:avLst/>
          </a:prstGeom>
        </p:spPr>
      </p:pic>
      <p:sp>
        <p:nvSpPr>
          <p:cNvPr id="8" name="Gleichschenkliges Dreieck 7">
            <a:extLst>
              <a:ext uri="{FF2B5EF4-FFF2-40B4-BE49-F238E27FC236}">
                <a16:creationId xmlns:a16="http://schemas.microsoft.com/office/drawing/2014/main" id="{391B9C44-E23F-8426-95E6-D7EA35C767FF}"/>
              </a:ext>
            </a:extLst>
          </p:cNvPr>
          <p:cNvSpPr/>
          <p:nvPr userDrawn="1"/>
        </p:nvSpPr>
        <p:spPr>
          <a:xfrm rot="10800000">
            <a:off x="85090" y="-11577"/>
            <a:ext cx="1378585" cy="979805"/>
          </a:xfrm>
          <a:prstGeom prst="triangle">
            <a:avLst/>
          </a:prstGeom>
          <a:solidFill>
            <a:srgbClr val="3E5A2D"/>
          </a:solidFill>
          <a:ln>
            <a:solidFill>
              <a:srgbClr val="3E5A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Gleichschenkliges Dreieck 8">
            <a:extLst>
              <a:ext uri="{FF2B5EF4-FFF2-40B4-BE49-F238E27FC236}">
                <a16:creationId xmlns:a16="http://schemas.microsoft.com/office/drawing/2014/main" id="{F4EAB80A-7E08-63E6-1DC6-4865DC82A1AC}"/>
              </a:ext>
            </a:extLst>
          </p:cNvPr>
          <p:cNvSpPr/>
          <p:nvPr userDrawn="1"/>
        </p:nvSpPr>
        <p:spPr>
          <a:xfrm rot="5400000">
            <a:off x="-144377" y="1168253"/>
            <a:ext cx="939800" cy="668020"/>
          </a:xfrm>
          <a:prstGeom prst="triangle">
            <a:avLst/>
          </a:prstGeom>
          <a:solidFill>
            <a:srgbClr val="EAB086"/>
          </a:solidFill>
          <a:ln>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Gleichschenkliges Dreieck 9">
            <a:extLst>
              <a:ext uri="{FF2B5EF4-FFF2-40B4-BE49-F238E27FC236}">
                <a16:creationId xmlns:a16="http://schemas.microsoft.com/office/drawing/2014/main" id="{5A5C5B29-5070-9203-8EBB-C54C26E8AD6D}"/>
              </a:ext>
            </a:extLst>
          </p:cNvPr>
          <p:cNvSpPr/>
          <p:nvPr userDrawn="1"/>
        </p:nvSpPr>
        <p:spPr>
          <a:xfrm rot="18819946">
            <a:off x="1179830" y="641203"/>
            <a:ext cx="1144905" cy="813435"/>
          </a:xfrm>
          <a:prstGeom prst="triangle">
            <a:avLst/>
          </a:prstGeom>
          <a:solidFill>
            <a:srgbClr val="C46229"/>
          </a:solidFill>
          <a:ln>
            <a:solidFill>
              <a:srgbClr val="C462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Gleichschenkliges Dreieck 10">
            <a:extLst>
              <a:ext uri="{FF2B5EF4-FFF2-40B4-BE49-F238E27FC236}">
                <a16:creationId xmlns:a16="http://schemas.microsoft.com/office/drawing/2014/main" id="{D125A5CC-596C-29EF-9A7F-58DFF40F2185}"/>
              </a:ext>
            </a:extLst>
          </p:cNvPr>
          <p:cNvSpPr/>
          <p:nvPr userDrawn="1"/>
        </p:nvSpPr>
        <p:spPr>
          <a:xfrm rot="14511490">
            <a:off x="827723" y="1723560"/>
            <a:ext cx="524510" cy="452755"/>
          </a:xfrm>
          <a:prstGeom prst="triangle">
            <a:avLst/>
          </a:prstGeom>
          <a:solidFill>
            <a:srgbClr val="A9CD90"/>
          </a:solidFill>
          <a:ln>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2" name="Abgerundetes Rechteck 11">
            <a:extLst>
              <a:ext uri="{FF2B5EF4-FFF2-40B4-BE49-F238E27FC236}">
                <a16:creationId xmlns:a16="http://schemas.microsoft.com/office/drawing/2014/main" id="{BD2FE919-138C-47D7-8CD0-FBC54554C527}"/>
              </a:ext>
            </a:extLst>
          </p:cNvPr>
          <p:cNvSpPr/>
          <p:nvPr userDrawn="1"/>
        </p:nvSpPr>
        <p:spPr>
          <a:xfrm>
            <a:off x="403905" y="2260253"/>
            <a:ext cx="8287421" cy="2101094"/>
          </a:xfrm>
          <a:prstGeom prst="roundRect">
            <a:avLst>
              <a:gd name="adj" fmla="val 3782"/>
            </a:avLst>
          </a:prstGeom>
          <a:noFill/>
          <a:ln w="19050">
            <a:solidFill>
              <a:srgbClr val="A9CD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Textfeld 5">
            <a:extLst>
              <a:ext uri="{FF2B5EF4-FFF2-40B4-BE49-F238E27FC236}">
                <a16:creationId xmlns:a16="http://schemas.microsoft.com/office/drawing/2014/main" id="{B9217BCB-F575-4246-AB3D-20A200867137}"/>
              </a:ext>
            </a:extLst>
          </p:cNvPr>
          <p:cNvSpPr txBox="1"/>
          <p:nvPr userDrawn="1"/>
        </p:nvSpPr>
        <p:spPr>
          <a:xfrm>
            <a:off x="452674" y="2269786"/>
            <a:ext cx="8109974" cy="23852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Urheberrechtshinweis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2025 Evangelische Hochschule Freiburg, Zentrum für Kinder- und Jugendforschung.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Alle Rechte vorbehalten.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 Inhalte dieser Präsentation sind urheberrechtlich geschützt. Die Präsentationsfolien dürfen für Fort- und Weiterbildungszwecke verwendet, an den jeweiligen Schulungskontext angepasst und damit bearbeitet werden, sofern die ursprünglichen Urheber namentlich genannt werden. Die Vervielfältigung und Verbreitung der Präsentationsfolien für gewerbliche oder kommerzielle Zwecke ist untersagt.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 name="Abgerundetes Rechteck 11">
            <a:extLst>
              <a:ext uri="{FF2B5EF4-FFF2-40B4-BE49-F238E27FC236}">
                <a16:creationId xmlns:a16="http://schemas.microsoft.com/office/drawing/2014/main" id="{4A256276-0A4A-4554-A117-26E21AAB32F6}"/>
              </a:ext>
            </a:extLst>
          </p:cNvPr>
          <p:cNvSpPr/>
          <p:nvPr userDrawn="1"/>
        </p:nvSpPr>
        <p:spPr>
          <a:xfrm>
            <a:off x="403905" y="4480925"/>
            <a:ext cx="8287421" cy="1041908"/>
          </a:xfrm>
          <a:prstGeom prst="roundRect">
            <a:avLst>
              <a:gd name="adj" fmla="val 3782"/>
            </a:avLst>
          </a:prstGeom>
          <a:noFill/>
          <a:ln w="19050">
            <a:solidFill>
              <a:srgbClr val="EAB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extfeld 15">
            <a:extLst>
              <a:ext uri="{FF2B5EF4-FFF2-40B4-BE49-F238E27FC236}">
                <a16:creationId xmlns:a16="http://schemas.microsoft.com/office/drawing/2014/main" id="{FA3632BE-8CBE-4C33-9264-EF476F2C9295}"/>
              </a:ext>
            </a:extLst>
          </p:cNvPr>
          <p:cNvSpPr txBox="1"/>
          <p:nvPr userDrawn="1"/>
        </p:nvSpPr>
        <p:spPr>
          <a:xfrm>
            <a:off x="452674" y="4490819"/>
            <a:ext cx="8109974"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srgbClr val="000000"/>
                </a:solidFill>
                <a:effectLst/>
                <a:uLnTx/>
                <a:uFillTx/>
                <a:latin typeface="Century Gothic" panose="020F0302020204030204"/>
                <a:ea typeface="+mn-ea"/>
                <a:cs typeface="Arial" panose="020B0604020202020204" pitchFamily="34" charset="0"/>
              </a:rPr>
              <a:t>Zitationsvorschlag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Weltzien, D., Fröhlich-Gildhoff, K., Lorenzen, A., Maag, D. &amp; Ferber, J. (2025). </a:t>
            </a:r>
            <a:r>
              <a:rPr kumimoji="0" lang="de-DE"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MI.3_Wissen: Die Bedeutung pädagogischer Fachkräfte beim Aufbau sicherer Bindungserfahrungen</a:t>
            </a:r>
            <a:r>
              <a:rPr kumimoji="0" lang="de-DE"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[PowerPoint-Präsentation]. Verfügbar unter: https://www.eh-freiburg.de/quebin/materialien/  </a:t>
            </a:r>
          </a:p>
        </p:txBody>
      </p:sp>
    </p:spTree>
    <p:extLst>
      <p:ext uri="{BB962C8B-B14F-4D97-AF65-F5344CB8AC3E}">
        <p14:creationId xmlns:p14="http://schemas.microsoft.com/office/powerpoint/2010/main" val="3557129637"/>
      </p:ext>
    </p:extLst>
  </p:cSld>
  <p:clrMapOvr>
    <a:masterClrMapping/>
  </p:clrMapOvr>
  <p:extLst>
    <p:ext uri="{DCECCB84-F9BA-43D5-87BE-67443E8EF086}">
      <p15:sldGuideLst xmlns:p15="http://schemas.microsoft.com/office/powerpoint/2012/main">
        <p15:guide id="1" orient="horz" pos="4201">
          <p15:clr>
            <a:srgbClr val="FBAE40"/>
          </p15:clr>
        </p15:guide>
        <p15:guide id="2" pos="555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396065"/>
      </p:ext>
    </p:extLst>
  </p:cSld>
  <p:clrMap bg1="lt1" tx1="dk1" bg2="lt2" tx2="dk2" accent1="accent1" accent2="accent2" accent3="accent3" accent4="accent4" accent5="accent5" accent6="accent6" hlink="hlink" folHlink="folHlink"/>
  <p:sldLayoutIdLst>
    <p:sldLayoutId id="2147483697" r:id="rId1"/>
    <p:sldLayoutId id="2147483673" r:id="rId2"/>
    <p:sldLayoutId id="2147483705" r:id="rId3"/>
    <p:sldLayoutId id="214748370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16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42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8C3DE644-5624-AC9F-25BA-702E16B3C1DC}"/>
              </a:ext>
            </a:extLst>
          </p:cNvPr>
          <p:cNvGraphicFramePr>
            <a:graphicFrameLocks noGrp="1"/>
          </p:cNvGraphicFramePr>
          <p:nvPr>
            <p:extLst>
              <p:ext uri="{D42A27DB-BD31-4B8C-83A1-F6EECF244321}">
                <p14:modId xmlns:p14="http://schemas.microsoft.com/office/powerpoint/2010/main" val="2026680737"/>
              </p:ext>
            </p:extLst>
          </p:nvPr>
        </p:nvGraphicFramePr>
        <p:xfrm>
          <a:off x="991781" y="2433018"/>
          <a:ext cx="7160712" cy="1991964"/>
        </p:xfrm>
        <a:graphic>
          <a:graphicData uri="http://schemas.openxmlformats.org/drawingml/2006/table">
            <a:tbl>
              <a:tblPr firstRow="1" firstCol="1" bandRow="1">
                <a:tableStyleId>{10A1B5D5-9B99-4C35-A422-299274C87663}</a:tableStyleId>
              </a:tblPr>
              <a:tblGrid>
                <a:gridCol w="1567383">
                  <a:extLst>
                    <a:ext uri="{9D8B030D-6E8A-4147-A177-3AD203B41FA5}">
                      <a16:colId xmlns:a16="http://schemas.microsoft.com/office/drawing/2014/main" val="389966353"/>
                    </a:ext>
                  </a:extLst>
                </a:gridCol>
                <a:gridCol w="5593329">
                  <a:extLst>
                    <a:ext uri="{9D8B030D-6E8A-4147-A177-3AD203B41FA5}">
                      <a16:colId xmlns:a16="http://schemas.microsoft.com/office/drawing/2014/main" val="2974971144"/>
                    </a:ext>
                  </a:extLst>
                </a:gridCol>
              </a:tblGrid>
              <a:tr h="497991">
                <a:tc>
                  <a:txBody>
                    <a:bodyPr/>
                    <a:lstStyle/>
                    <a:p>
                      <a:pPr algn="just">
                        <a:lnSpc>
                          <a:spcPct val="150000"/>
                        </a:lnSpc>
                        <a:spcBef>
                          <a:spcPts val="0"/>
                        </a:spcBef>
                      </a:pPr>
                      <a:r>
                        <a:rPr lang="de-DE" sz="1400" dirty="0">
                          <a:solidFill>
                            <a:schemeClr val="bg1"/>
                          </a:solidFill>
                          <a:effectLst/>
                          <a:latin typeface="Arial" panose="020B0604020202020204" pitchFamily="34" charset="0"/>
                          <a:cs typeface="Arial" panose="020B0604020202020204" pitchFamily="34" charset="0"/>
                        </a:rPr>
                        <a:t>MI.3_Wissen</a:t>
                      </a:r>
                      <a:endParaRPr lang="de-D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75000"/>
                      </a:schemeClr>
                    </a:solidFill>
                  </a:tcPr>
                </a:tc>
                <a:tc>
                  <a:txBody>
                    <a:bodyPr/>
                    <a:lstStyle/>
                    <a:p>
                      <a:pPr algn="l">
                        <a:lnSpc>
                          <a:spcPct val="100000"/>
                        </a:lnSpc>
                        <a:spcBef>
                          <a:spcPts val="0"/>
                        </a:spcBef>
                      </a:pPr>
                      <a:r>
                        <a:rPr lang="de-DE" sz="1400" dirty="0">
                          <a:solidFill>
                            <a:schemeClr val="bg1"/>
                          </a:solidFill>
                          <a:effectLst/>
                          <a:latin typeface="Arial" panose="020B0604020202020204" pitchFamily="34" charset="0"/>
                          <a:cs typeface="Arial" panose="020B0604020202020204" pitchFamily="34" charset="0"/>
                        </a:rPr>
                        <a:t>Die Bedeutung pädagogischer Fachkräfte beim Aufbau sicherer Beziehungserfahrungen</a:t>
                      </a:r>
                    </a:p>
                  </a:txBody>
                  <a:tcPr marL="68580" marR="68580" marT="0" marB="0">
                    <a:solidFill>
                      <a:srgbClr val="57823B"/>
                    </a:solidFill>
                  </a:tcPr>
                </a:tc>
                <a:extLst>
                  <a:ext uri="{0D108BD9-81ED-4DB2-BD59-A6C34878D82A}">
                    <a16:rowId xmlns:a16="http://schemas.microsoft.com/office/drawing/2014/main" val="2256489284"/>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MI.3_Folie 1</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solidFill>
                            <a:schemeClr val="tx1"/>
                          </a:solidFill>
                          <a:effectLst/>
                          <a:latin typeface="Arial" panose="020B0604020202020204" pitchFamily="34" charset="0"/>
                          <a:cs typeface="Arial" panose="020B0604020202020204" pitchFamily="34" charset="0"/>
                        </a:rPr>
                        <a:t>Veränderung der inneren Bindungsrepräsentationen</a:t>
                      </a:r>
                      <a:endPar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879439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MI.3_Folie 2</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solidFill>
                            <a:schemeClr val="tx1"/>
                          </a:solidFill>
                          <a:effectLst/>
                          <a:latin typeface="Arial" panose="020B0604020202020204" pitchFamily="34" charset="0"/>
                          <a:cs typeface="Arial" panose="020B0604020202020204" pitchFamily="34" charset="0"/>
                        </a:rPr>
                        <a:t>Kennzeichen entwicklungsförderlicher Beziehungsgestaltung</a:t>
                      </a:r>
                      <a:endPar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20744221"/>
                  </a:ext>
                </a:extLst>
              </a:tr>
              <a:tr h="497991">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de-DE" sz="1400" b="0" dirty="0">
                          <a:solidFill>
                            <a:schemeClr val="tx1"/>
                          </a:solidFill>
                          <a:effectLst/>
                          <a:latin typeface="Arial" panose="020B0604020202020204" pitchFamily="34" charset="0"/>
                          <a:cs typeface="Arial" panose="020B0604020202020204" pitchFamily="34" charset="0"/>
                        </a:rPr>
                        <a:t>MI.3_Folie 3</a:t>
                      </a:r>
                      <a:endParaRPr kumimoji="0" lang="de-DE" sz="14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Bef>
                          <a:spcPts val="0"/>
                        </a:spcBef>
                      </a:pPr>
                      <a:r>
                        <a:rPr lang="de-DE" sz="1400" b="0" dirty="0">
                          <a:solidFill>
                            <a:schemeClr val="tx1"/>
                          </a:solidFill>
                          <a:effectLst/>
                          <a:latin typeface="Arial" panose="020B0604020202020204" pitchFamily="34" charset="0"/>
                          <a:cs typeface="Arial" panose="020B0604020202020204" pitchFamily="34" charset="0"/>
                        </a:rPr>
                        <a:t>Kreislauf professionellen Handelns</a:t>
                      </a:r>
                      <a:endParaRPr lang="de-DE"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021867"/>
                  </a:ext>
                </a:extLst>
              </a:tr>
            </a:tbl>
          </a:graphicData>
        </a:graphic>
      </p:graphicFrame>
      <p:sp>
        <p:nvSpPr>
          <p:cNvPr id="5" name="Titel 4"/>
          <p:cNvSpPr>
            <a:spLocks noGrp="1"/>
          </p:cNvSpPr>
          <p:nvPr>
            <p:ph type="title"/>
          </p:nvPr>
        </p:nvSpPr>
        <p:spPr/>
        <p:txBody>
          <a:bodyPr/>
          <a:lstStyle/>
          <a:p>
            <a:r>
              <a:rPr lang="de-DE" dirty="0"/>
              <a:t>Übersicht</a:t>
            </a:r>
          </a:p>
        </p:txBody>
      </p:sp>
    </p:spTree>
    <p:extLst>
      <p:ext uri="{BB962C8B-B14F-4D97-AF65-F5344CB8AC3E}">
        <p14:creationId xmlns:p14="http://schemas.microsoft.com/office/powerpoint/2010/main" val="168230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6B34E-D372-FE1C-CC82-0703B3D84F38}"/>
              </a:ext>
            </a:extLst>
          </p:cNvPr>
          <p:cNvSpPr>
            <a:spLocks noGrp="1"/>
          </p:cNvSpPr>
          <p:nvPr>
            <p:ph type="title"/>
          </p:nvPr>
        </p:nvSpPr>
        <p:spPr>
          <a:xfrm>
            <a:off x="265793" y="433013"/>
            <a:ext cx="7886700" cy="1325563"/>
          </a:xfrm>
        </p:spPr>
        <p:txBody>
          <a:bodyPr/>
          <a:lstStyle/>
          <a:p>
            <a:r>
              <a:rPr lang="de-DE" sz="2400" dirty="0">
                <a:solidFill>
                  <a:schemeClr val="accent6">
                    <a:lumMod val="50000"/>
                  </a:schemeClr>
                </a:solidFill>
                <a:cs typeface="Calibri" panose="020F0502020204030204" pitchFamily="34" charset="0"/>
              </a:rPr>
              <a:t>Veränderung der inneren </a:t>
            </a:r>
            <a:br>
              <a:rPr lang="de-DE" sz="2400" dirty="0">
                <a:solidFill>
                  <a:schemeClr val="accent6">
                    <a:lumMod val="50000"/>
                  </a:schemeClr>
                </a:solidFill>
                <a:cs typeface="Calibri" panose="020F0502020204030204" pitchFamily="34" charset="0"/>
              </a:rPr>
            </a:br>
            <a:r>
              <a:rPr lang="de-DE" sz="2400" dirty="0">
                <a:solidFill>
                  <a:schemeClr val="accent6">
                    <a:lumMod val="50000"/>
                  </a:schemeClr>
                </a:solidFill>
                <a:cs typeface="Calibri" panose="020F0502020204030204" pitchFamily="34" charset="0"/>
              </a:rPr>
              <a:t>Bindungsrepräsentationen</a:t>
            </a:r>
            <a:endParaRPr lang="de-DE" dirty="0"/>
          </a:p>
        </p:txBody>
      </p:sp>
      <p:sp>
        <p:nvSpPr>
          <p:cNvPr id="4" name="Inhaltsplatzhalter 2">
            <a:extLst>
              <a:ext uri="{FF2B5EF4-FFF2-40B4-BE49-F238E27FC236}">
                <a16:creationId xmlns:a16="http://schemas.microsoft.com/office/drawing/2014/main" id="{D7A8A5E7-9F92-D969-C693-BC0983FF266E}"/>
              </a:ext>
            </a:extLst>
          </p:cNvPr>
          <p:cNvSpPr txBox="1">
            <a:spLocks/>
          </p:cNvSpPr>
          <p:nvPr/>
        </p:nvSpPr>
        <p:spPr>
          <a:xfrm>
            <a:off x="431801" y="1505981"/>
            <a:ext cx="8171558" cy="34686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600" dirty="0">
                <a:latin typeface="Arial" panose="020B0604020202020204" pitchFamily="34" charset="0"/>
                <a:cs typeface="Arial" panose="020B0604020202020204" pitchFamily="34" charset="0"/>
              </a:rPr>
              <a:t>Zielgerichtetes und passgenaues Interaktionsverhalten pädagogischer Fachkräfte – im Sinne universeller oder selektiver Prävention – kann Auffälligkeiten verhindern, sofern der Bindungsstatus eines Kindes erkannt und entsprechend reflektiert gehandelt wird </a:t>
            </a:r>
            <a:r>
              <a:rPr lang="de-DE" sz="1200" dirty="0">
                <a:latin typeface="Arial" panose="020B0604020202020204" pitchFamily="34" charset="0"/>
                <a:cs typeface="Arial" panose="020B0604020202020204" pitchFamily="34" charset="0"/>
              </a:rPr>
              <a:t>(Ahnert, 2004, 2007; </a:t>
            </a:r>
            <a:r>
              <a:rPr lang="de-DE" sz="1200" dirty="0" err="1">
                <a:latin typeface="Arial" panose="020B0604020202020204" pitchFamily="34" charset="0"/>
                <a:cs typeface="Arial" panose="020B0604020202020204" pitchFamily="34" charset="0"/>
              </a:rPr>
              <a:t>Glüer</a:t>
            </a:r>
            <a:r>
              <a:rPr lang="de-DE" sz="1200" dirty="0">
                <a:latin typeface="Arial" panose="020B0604020202020204" pitchFamily="34" charset="0"/>
                <a:cs typeface="Arial" panose="020B0604020202020204" pitchFamily="34" charset="0"/>
              </a:rPr>
              <a:t>, 2017)</a:t>
            </a:r>
            <a:r>
              <a:rPr lang="de-DE" sz="1600" dirty="0">
                <a:latin typeface="Arial" panose="020B0604020202020204" pitchFamily="34" charset="0"/>
                <a:cs typeface="Arial" panose="020B0604020202020204" pitchFamily="34" charset="0"/>
              </a:rPr>
              <a:t>.</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00000"/>
              </a:lnSpc>
              <a:spcBef>
                <a:spcPts val="600"/>
              </a:spcBef>
            </a:pPr>
            <a:r>
              <a:rPr lang="de-DE" sz="1600" dirty="0">
                <a:latin typeface="Arial" panose="020B0604020202020204" pitchFamily="34" charset="0"/>
                <a:cs typeface="Arial" panose="020B0604020202020204" pitchFamily="34" charset="0"/>
              </a:rPr>
              <a:t>Mit der Erfahrung von Bindungssicherheit verbessert sich besonders das </a:t>
            </a:r>
            <a:r>
              <a:rPr lang="de-DE" sz="1600" b="1" dirty="0">
                <a:latin typeface="Arial" panose="020B0604020202020204" pitchFamily="34" charset="0"/>
                <a:cs typeface="Arial" panose="020B0604020202020204" pitchFamily="34" charset="0"/>
              </a:rPr>
              <a:t>Sozialverhalten</a:t>
            </a:r>
            <a:r>
              <a:rPr lang="de-DE" sz="1600" dirty="0">
                <a:latin typeface="Arial" panose="020B0604020202020204" pitchFamily="34" charset="0"/>
                <a:cs typeface="Arial" panose="020B0604020202020204" pitchFamily="34" charset="0"/>
              </a:rPr>
              <a:t> von Kindern mit ungünstigen Bedingungen des Aufwachsens: </a:t>
            </a:r>
            <a:br>
              <a:rPr lang="de-DE" sz="1600" dirty="0">
                <a:latin typeface="Arial" panose="020B0604020202020204" pitchFamily="34" charset="0"/>
                <a:cs typeface="Arial" panose="020B0604020202020204" pitchFamily="34" charset="0"/>
              </a:rPr>
            </a:b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„Diese Kinder in den Kita-Alltag zu integrieren, bedeutet jedoch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harte pädagogische Arbeit durch vertrauensbildende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Maßnahmen. Dies zahlt sich jedoch in der Regel langfristig aus,</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da Bindungssicherheit die Entwicklungsbegleitung erheblich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erleichtert.“ </a:t>
            </a:r>
            <a:r>
              <a:rPr lang="de-DE" sz="1200" dirty="0">
                <a:latin typeface="Arial" panose="020B0604020202020204" pitchFamily="34" charset="0"/>
                <a:cs typeface="Arial" panose="020B0604020202020204" pitchFamily="34" charset="0"/>
              </a:rPr>
              <a:t>(Ahnert &amp; Keller, 2020, S. </a:t>
            </a:r>
            <a:r>
              <a:rPr lang="de-DE" sz="1200">
                <a:latin typeface="Arial" panose="020B0604020202020204" pitchFamily="34" charset="0"/>
                <a:cs typeface="Arial" panose="020B0604020202020204" pitchFamily="34" charset="0"/>
              </a:rPr>
              <a:t>51)</a:t>
            </a:r>
            <a:endParaRPr lang="de-DE" sz="12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AEBE5D64-E4D7-A3ED-B207-F6F3EC1B4536}"/>
              </a:ext>
            </a:extLst>
          </p:cNvPr>
          <p:cNvSpPr txBox="1"/>
          <p:nvPr/>
        </p:nvSpPr>
        <p:spPr>
          <a:xfrm>
            <a:off x="7988711" y="6427806"/>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MI.3_Folie 1</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grpSp>
        <p:nvGrpSpPr>
          <p:cNvPr id="6" name="Gruppieren 5"/>
          <p:cNvGrpSpPr/>
          <p:nvPr/>
        </p:nvGrpSpPr>
        <p:grpSpPr>
          <a:xfrm>
            <a:off x="6602059" y="3787127"/>
            <a:ext cx="2175675" cy="2477039"/>
            <a:chOff x="6570529" y="3766105"/>
            <a:chExt cx="2175675" cy="2477039"/>
          </a:xfrm>
        </p:grpSpPr>
        <p:sp>
          <p:nvSpPr>
            <p:cNvPr id="7" name="Rechteck: gefaltete Ecke 4">
              <a:extLst>
                <a:ext uri="{FF2B5EF4-FFF2-40B4-BE49-F238E27FC236}">
                  <a16:creationId xmlns:a16="http://schemas.microsoft.com/office/drawing/2014/main" id="{6C55667E-683B-F1DB-620E-FC0665A49F8B}"/>
                </a:ext>
              </a:extLst>
            </p:cNvPr>
            <p:cNvSpPr/>
            <p:nvPr/>
          </p:nvSpPr>
          <p:spPr>
            <a:xfrm>
              <a:off x="6570529" y="3871211"/>
              <a:ext cx="2175675" cy="2371933"/>
            </a:xfrm>
            <a:custGeom>
              <a:avLst/>
              <a:gdLst>
                <a:gd name="connsiteX0" fmla="*/ 0 w 2175675"/>
                <a:gd name="connsiteY0" fmla="*/ 0 h 2371933"/>
                <a:gd name="connsiteX1" fmla="*/ 522162 w 2175675"/>
                <a:gd name="connsiteY1" fmla="*/ 0 h 2371933"/>
                <a:gd name="connsiteX2" fmla="*/ 1000810 w 2175675"/>
                <a:gd name="connsiteY2" fmla="*/ 0 h 2371933"/>
                <a:gd name="connsiteX3" fmla="*/ 1588243 w 2175675"/>
                <a:gd name="connsiteY3" fmla="*/ 0 h 2371933"/>
                <a:gd name="connsiteX4" fmla="*/ 2175675 w 2175675"/>
                <a:gd name="connsiteY4" fmla="*/ 0 h 2371933"/>
                <a:gd name="connsiteX5" fmla="*/ 2175675 w 2175675"/>
                <a:gd name="connsiteY5" fmla="*/ 618057 h 2371933"/>
                <a:gd name="connsiteX6" fmla="*/ 2175675 w 2175675"/>
                <a:gd name="connsiteY6" fmla="*/ 1216999 h 2371933"/>
                <a:gd name="connsiteX7" fmla="*/ 2175675 w 2175675"/>
                <a:gd name="connsiteY7" fmla="*/ 1911517 h 2371933"/>
                <a:gd name="connsiteX8" fmla="*/ 1715259 w 2175675"/>
                <a:gd name="connsiteY8" fmla="*/ 2371933 h 2371933"/>
                <a:gd name="connsiteX9" fmla="*/ 1194964 w 2175675"/>
                <a:gd name="connsiteY9" fmla="*/ 2371933 h 2371933"/>
                <a:gd name="connsiteX10" fmla="*/ 640363 w 2175675"/>
                <a:gd name="connsiteY10" fmla="*/ 2371933 h 2371933"/>
                <a:gd name="connsiteX11" fmla="*/ 0 w 2175675"/>
                <a:gd name="connsiteY11" fmla="*/ 2371933 h 2371933"/>
                <a:gd name="connsiteX12" fmla="*/ 0 w 2175675"/>
                <a:gd name="connsiteY12" fmla="*/ 1755230 h 2371933"/>
                <a:gd name="connsiteX13" fmla="*/ 0 w 2175675"/>
                <a:gd name="connsiteY13" fmla="*/ 1162247 h 2371933"/>
                <a:gd name="connsiteX14" fmla="*/ 0 w 2175675"/>
                <a:gd name="connsiteY14" fmla="*/ 569264 h 2371933"/>
                <a:gd name="connsiteX15" fmla="*/ 0 w 2175675"/>
                <a:gd name="connsiteY15" fmla="*/ 0 h 2371933"/>
                <a:gd name="connsiteX0" fmla="*/ 1715259 w 2175675"/>
                <a:gd name="connsiteY0" fmla="*/ 2371933 h 2371933"/>
                <a:gd name="connsiteX1" fmla="*/ 1807342 w 2175675"/>
                <a:gd name="connsiteY1" fmla="*/ 2003600 h 2371933"/>
                <a:gd name="connsiteX2" fmla="*/ 2175675 w 2175675"/>
                <a:gd name="connsiteY2" fmla="*/ 1911517 h 2371933"/>
                <a:gd name="connsiteX3" fmla="*/ 1715259 w 2175675"/>
                <a:gd name="connsiteY3" fmla="*/ 2371933 h 2371933"/>
                <a:gd name="connsiteX0" fmla="*/ 1715259 w 2175675"/>
                <a:gd name="connsiteY0" fmla="*/ 2371933 h 2371933"/>
                <a:gd name="connsiteX1" fmla="*/ 1807342 w 2175675"/>
                <a:gd name="connsiteY1" fmla="*/ 2003600 h 2371933"/>
                <a:gd name="connsiteX2" fmla="*/ 2175675 w 2175675"/>
                <a:gd name="connsiteY2" fmla="*/ 1911517 h 2371933"/>
                <a:gd name="connsiteX3" fmla="*/ 1715259 w 2175675"/>
                <a:gd name="connsiteY3" fmla="*/ 2371933 h 2371933"/>
                <a:gd name="connsiteX4" fmla="*/ 1126353 w 2175675"/>
                <a:gd name="connsiteY4" fmla="*/ 2371933 h 2371933"/>
                <a:gd name="connsiteX5" fmla="*/ 537448 w 2175675"/>
                <a:gd name="connsiteY5" fmla="*/ 2371933 h 2371933"/>
                <a:gd name="connsiteX6" fmla="*/ 0 w 2175675"/>
                <a:gd name="connsiteY6" fmla="*/ 2371933 h 2371933"/>
                <a:gd name="connsiteX7" fmla="*/ 0 w 2175675"/>
                <a:gd name="connsiteY7" fmla="*/ 1731511 h 2371933"/>
                <a:gd name="connsiteX8" fmla="*/ 0 w 2175675"/>
                <a:gd name="connsiteY8" fmla="*/ 1114809 h 2371933"/>
                <a:gd name="connsiteX9" fmla="*/ 0 w 2175675"/>
                <a:gd name="connsiteY9" fmla="*/ 0 h 2371933"/>
                <a:gd name="connsiteX10" fmla="*/ 543919 w 2175675"/>
                <a:gd name="connsiteY10" fmla="*/ 0 h 2371933"/>
                <a:gd name="connsiteX11" fmla="*/ 1087838 w 2175675"/>
                <a:gd name="connsiteY11" fmla="*/ 0 h 2371933"/>
                <a:gd name="connsiteX12" fmla="*/ 1653513 w 2175675"/>
                <a:gd name="connsiteY12" fmla="*/ 0 h 2371933"/>
                <a:gd name="connsiteX13" fmla="*/ 2175675 w 2175675"/>
                <a:gd name="connsiteY13" fmla="*/ 0 h 2371933"/>
                <a:gd name="connsiteX14" fmla="*/ 2175675 w 2175675"/>
                <a:gd name="connsiteY14" fmla="*/ 656288 h 2371933"/>
                <a:gd name="connsiteX15" fmla="*/ 2175675 w 2175675"/>
                <a:gd name="connsiteY15" fmla="*/ 1274345 h 2371933"/>
                <a:gd name="connsiteX16" fmla="*/ 2175675 w 2175675"/>
                <a:gd name="connsiteY16" fmla="*/ 1911517 h 237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5675" h="2371933" stroke="0" extrusionOk="0">
                  <a:moveTo>
                    <a:pt x="0" y="0"/>
                  </a:moveTo>
                  <a:cubicBezTo>
                    <a:pt x="139013" y="-24138"/>
                    <a:pt x="416725" y="9416"/>
                    <a:pt x="522162" y="0"/>
                  </a:cubicBezTo>
                  <a:cubicBezTo>
                    <a:pt x="627599" y="-9416"/>
                    <a:pt x="883563" y="-22351"/>
                    <a:pt x="1000810" y="0"/>
                  </a:cubicBezTo>
                  <a:cubicBezTo>
                    <a:pt x="1118057" y="22351"/>
                    <a:pt x="1444560" y="-20488"/>
                    <a:pt x="1588243" y="0"/>
                  </a:cubicBezTo>
                  <a:cubicBezTo>
                    <a:pt x="1731926" y="20488"/>
                    <a:pt x="1990492" y="27922"/>
                    <a:pt x="2175675" y="0"/>
                  </a:cubicBezTo>
                  <a:cubicBezTo>
                    <a:pt x="2156195" y="218237"/>
                    <a:pt x="2174227" y="366852"/>
                    <a:pt x="2175675" y="618057"/>
                  </a:cubicBezTo>
                  <a:cubicBezTo>
                    <a:pt x="2177123" y="869262"/>
                    <a:pt x="2195964" y="983098"/>
                    <a:pt x="2175675" y="1216999"/>
                  </a:cubicBezTo>
                  <a:cubicBezTo>
                    <a:pt x="2155386" y="1450900"/>
                    <a:pt x="2162790" y="1726611"/>
                    <a:pt x="2175675" y="1911517"/>
                  </a:cubicBezTo>
                  <a:cubicBezTo>
                    <a:pt x="1985605" y="2134250"/>
                    <a:pt x="1834891" y="2257158"/>
                    <a:pt x="1715259" y="2371933"/>
                  </a:cubicBezTo>
                  <a:cubicBezTo>
                    <a:pt x="1524932" y="2376876"/>
                    <a:pt x="1383942" y="2362992"/>
                    <a:pt x="1194964" y="2371933"/>
                  </a:cubicBezTo>
                  <a:cubicBezTo>
                    <a:pt x="1005987" y="2380874"/>
                    <a:pt x="768661" y="2359705"/>
                    <a:pt x="640363" y="2371933"/>
                  </a:cubicBezTo>
                  <a:cubicBezTo>
                    <a:pt x="512065" y="2384161"/>
                    <a:pt x="129454" y="2388299"/>
                    <a:pt x="0" y="2371933"/>
                  </a:cubicBezTo>
                  <a:cubicBezTo>
                    <a:pt x="-14353" y="2154729"/>
                    <a:pt x="30007" y="1919179"/>
                    <a:pt x="0" y="1755230"/>
                  </a:cubicBezTo>
                  <a:cubicBezTo>
                    <a:pt x="-30007" y="1591281"/>
                    <a:pt x="19714" y="1437356"/>
                    <a:pt x="0" y="1162247"/>
                  </a:cubicBezTo>
                  <a:cubicBezTo>
                    <a:pt x="-19714" y="887138"/>
                    <a:pt x="-12646" y="774272"/>
                    <a:pt x="0" y="569264"/>
                  </a:cubicBezTo>
                  <a:cubicBezTo>
                    <a:pt x="12646" y="364256"/>
                    <a:pt x="2687" y="213850"/>
                    <a:pt x="0" y="0"/>
                  </a:cubicBezTo>
                  <a:close/>
                </a:path>
                <a:path w="2175675" h="2371933" fill="darkenLess" stroke="0" extrusionOk="0">
                  <a:moveTo>
                    <a:pt x="1715259" y="2371933"/>
                  </a:moveTo>
                  <a:cubicBezTo>
                    <a:pt x="1738241" y="2269202"/>
                    <a:pt x="1778099" y="2106621"/>
                    <a:pt x="1807342" y="2003600"/>
                  </a:cubicBezTo>
                  <a:cubicBezTo>
                    <a:pt x="1959446" y="1947303"/>
                    <a:pt x="2038099" y="1930906"/>
                    <a:pt x="2175675" y="1911517"/>
                  </a:cubicBezTo>
                  <a:cubicBezTo>
                    <a:pt x="1965898" y="2077653"/>
                    <a:pt x="1933377" y="2157521"/>
                    <a:pt x="1715259" y="2371933"/>
                  </a:cubicBezTo>
                  <a:close/>
                </a:path>
                <a:path w="2175675" h="2371933" fill="none" extrusionOk="0">
                  <a:moveTo>
                    <a:pt x="1715259" y="2371933"/>
                  </a:moveTo>
                  <a:cubicBezTo>
                    <a:pt x="1730271" y="2253485"/>
                    <a:pt x="1783471" y="2102596"/>
                    <a:pt x="1807342" y="2003600"/>
                  </a:cubicBezTo>
                  <a:cubicBezTo>
                    <a:pt x="1914164" y="1983970"/>
                    <a:pt x="1992562" y="1938072"/>
                    <a:pt x="2175675" y="1911517"/>
                  </a:cubicBezTo>
                  <a:cubicBezTo>
                    <a:pt x="2074533" y="2055695"/>
                    <a:pt x="1800929" y="2273091"/>
                    <a:pt x="1715259" y="2371933"/>
                  </a:cubicBezTo>
                  <a:cubicBezTo>
                    <a:pt x="1587313" y="2379343"/>
                    <a:pt x="1399875" y="2361388"/>
                    <a:pt x="1126353" y="2371933"/>
                  </a:cubicBezTo>
                  <a:cubicBezTo>
                    <a:pt x="852831" y="2382478"/>
                    <a:pt x="723171" y="2361091"/>
                    <a:pt x="537448" y="2371933"/>
                  </a:cubicBezTo>
                  <a:cubicBezTo>
                    <a:pt x="351726" y="2382775"/>
                    <a:pt x="185104" y="2391353"/>
                    <a:pt x="0" y="2371933"/>
                  </a:cubicBezTo>
                  <a:cubicBezTo>
                    <a:pt x="-17362" y="2175628"/>
                    <a:pt x="-31833" y="2033556"/>
                    <a:pt x="0" y="1731511"/>
                  </a:cubicBezTo>
                  <a:cubicBezTo>
                    <a:pt x="31833" y="1429466"/>
                    <a:pt x="-8265" y="1373919"/>
                    <a:pt x="0" y="1114809"/>
                  </a:cubicBezTo>
                  <a:cubicBezTo>
                    <a:pt x="8265" y="855699"/>
                    <a:pt x="-9688" y="452197"/>
                    <a:pt x="0" y="0"/>
                  </a:cubicBezTo>
                  <a:cubicBezTo>
                    <a:pt x="192969" y="2695"/>
                    <a:pt x="376735" y="-18553"/>
                    <a:pt x="543919" y="0"/>
                  </a:cubicBezTo>
                  <a:cubicBezTo>
                    <a:pt x="711103" y="18553"/>
                    <a:pt x="840963" y="24163"/>
                    <a:pt x="1087838" y="0"/>
                  </a:cubicBezTo>
                  <a:cubicBezTo>
                    <a:pt x="1334713" y="-24163"/>
                    <a:pt x="1518875" y="-9550"/>
                    <a:pt x="1653513" y="0"/>
                  </a:cubicBezTo>
                  <a:cubicBezTo>
                    <a:pt x="1788152" y="9550"/>
                    <a:pt x="1984911" y="4051"/>
                    <a:pt x="2175675" y="0"/>
                  </a:cubicBezTo>
                  <a:cubicBezTo>
                    <a:pt x="2186337" y="244832"/>
                    <a:pt x="2169912" y="334738"/>
                    <a:pt x="2175675" y="656288"/>
                  </a:cubicBezTo>
                  <a:cubicBezTo>
                    <a:pt x="2181438" y="977838"/>
                    <a:pt x="2162718" y="1127185"/>
                    <a:pt x="2175675" y="1274345"/>
                  </a:cubicBezTo>
                  <a:cubicBezTo>
                    <a:pt x="2188632" y="1421505"/>
                    <a:pt x="2191718" y="1780098"/>
                    <a:pt x="2175675" y="1911517"/>
                  </a:cubicBezTo>
                </a:path>
                <a:path w="2175675" h="2371933" fill="none" stroke="0" extrusionOk="0">
                  <a:moveTo>
                    <a:pt x="1715259" y="2371933"/>
                  </a:moveTo>
                  <a:cubicBezTo>
                    <a:pt x="1758975" y="2211735"/>
                    <a:pt x="1782983" y="2145422"/>
                    <a:pt x="1807342" y="2003600"/>
                  </a:cubicBezTo>
                  <a:cubicBezTo>
                    <a:pt x="1896795" y="1973276"/>
                    <a:pt x="2035514" y="1929429"/>
                    <a:pt x="2175675" y="1911517"/>
                  </a:cubicBezTo>
                  <a:cubicBezTo>
                    <a:pt x="2013134" y="2068014"/>
                    <a:pt x="1825125" y="2254384"/>
                    <a:pt x="1715259" y="2371933"/>
                  </a:cubicBezTo>
                  <a:cubicBezTo>
                    <a:pt x="1513191" y="2367909"/>
                    <a:pt x="1314666" y="2369727"/>
                    <a:pt x="1109201" y="2371933"/>
                  </a:cubicBezTo>
                  <a:cubicBezTo>
                    <a:pt x="903736" y="2374139"/>
                    <a:pt x="764358" y="2363171"/>
                    <a:pt x="520295" y="2371933"/>
                  </a:cubicBezTo>
                  <a:cubicBezTo>
                    <a:pt x="276232" y="2380695"/>
                    <a:pt x="168892" y="2396936"/>
                    <a:pt x="0" y="2371933"/>
                  </a:cubicBezTo>
                  <a:cubicBezTo>
                    <a:pt x="-29280" y="2139077"/>
                    <a:pt x="-10979" y="1938921"/>
                    <a:pt x="0" y="1755230"/>
                  </a:cubicBezTo>
                  <a:cubicBezTo>
                    <a:pt x="10979" y="1571539"/>
                    <a:pt x="324" y="1411061"/>
                    <a:pt x="0" y="1138528"/>
                  </a:cubicBezTo>
                  <a:cubicBezTo>
                    <a:pt x="-324" y="865995"/>
                    <a:pt x="-3926" y="807862"/>
                    <a:pt x="0" y="592983"/>
                  </a:cubicBezTo>
                  <a:cubicBezTo>
                    <a:pt x="3926" y="378105"/>
                    <a:pt x="-22774" y="248643"/>
                    <a:pt x="0" y="0"/>
                  </a:cubicBezTo>
                  <a:cubicBezTo>
                    <a:pt x="129684" y="1129"/>
                    <a:pt x="433987" y="-11258"/>
                    <a:pt x="587432" y="0"/>
                  </a:cubicBezTo>
                  <a:cubicBezTo>
                    <a:pt x="740877" y="11258"/>
                    <a:pt x="942300" y="3207"/>
                    <a:pt x="1087838" y="0"/>
                  </a:cubicBezTo>
                  <a:cubicBezTo>
                    <a:pt x="1233376" y="-3207"/>
                    <a:pt x="1496728" y="-13834"/>
                    <a:pt x="1653513" y="0"/>
                  </a:cubicBezTo>
                  <a:cubicBezTo>
                    <a:pt x="1810299" y="13834"/>
                    <a:pt x="2017390" y="-13477"/>
                    <a:pt x="2175675" y="0"/>
                  </a:cubicBezTo>
                  <a:cubicBezTo>
                    <a:pt x="2184166" y="203629"/>
                    <a:pt x="2178105" y="393404"/>
                    <a:pt x="2175675" y="637172"/>
                  </a:cubicBezTo>
                  <a:cubicBezTo>
                    <a:pt x="2173245" y="880940"/>
                    <a:pt x="2185803" y="1078146"/>
                    <a:pt x="2175675" y="1274345"/>
                  </a:cubicBezTo>
                  <a:cubicBezTo>
                    <a:pt x="2165547" y="1470544"/>
                    <a:pt x="2177916" y="1681319"/>
                    <a:pt x="2175675" y="1911517"/>
                  </a:cubicBezTo>
                </a:path>
              </a:pathLst>
            </a:custGeom>
            <a:solidFill>
              <a:schemeClr val="accent6">
                <a:lumMod val="20000"/>
                <a:lumOff val="80000"/>
              </a:schemeClr>
            </a:solidFill>
            <a:ln>
              <a:solidFill>
                <a:srgbClr val="3E5A2D"/>
              </a:solidFill>
              <a:extLst>
                <a:ext uri="{C807C97D-BFC1-408E-A445-0C87EB9F89A2}">
                  <ask:lineSketchStyleProps xmlns:ask="http://schemas.microsoft.com/office/drawing/2018/sketchyshapes" sd="1219033472">
                    <a:prstGeom prst="foldedCorner">
                      <a:avLst>
                        <a:gd name="adj" fmla="val 21162"/>
                      </a:avLst>
                    </a:prstGeom>
                    <ask:type>
                      <ask:lineSketchFreehan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sz="1100" u="sng"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200"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Sicherheit in Beziehungen unterstützt Exploration und soziale Kompetenzen.</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endParaRPr>
            </a:p>
            <a:p>
              <a:pPr marL="171450" lvl="0" indent="-171450">
                <a:buFont typeface="Wingdings" panose="05000000000000000000" pitchFamily="2" charset="2"/>
                <a:buChar char="à"/>
                <a:defRPr/>
              </a:pPr>
              <a:r>
                <a:rPr lang="de-DE" sz="1200" b="1" dirty="0">
                  <a:solidFill>
                    <a:srgbClr val="C46229"/>
                  </a:solidFill>
                  <a:latin typeface="Arial" panose="020B0604020202020204" pitchFamily="34" charset="0"/>
                  <a:cs typeface="Arial" panose="020B0604020202020204" pitchFamily="34" charset="0"/>
                  <a:sym typeface="Wingdings" panose="05000000000000000000" pitchFamily="2" charset="2"/>
                </a:rPr>
                <a:t>Unsicherheit erschwert Gefühlsregulation und Konfliktbewältigung.</a:t>
              </a:r>
            </a:p>
            <a:p>
              <a:pPr>
                <a:defRPr/>
              </a:pPr>
              <a:endParaRPr lang="de-DE" sz="1200" dirty="0">
                <a:solidFill>
                  <a:srgbClr val="C46229"/>
                </a:solidFill>
                <a:latin typeface="Arial" panose="020B0604020202020204" pitchFamily="34" charset="0"/>
                <a:cs typeface="Arial" panose="020B0604020202020204" pitchFamily="34" charset="0"/>
                <a:sym typeface="Wingdings" panose="05000000000000000000" pitchFamily="2" charset="2"/>
              </a:endParaRPr>
            </a:p>
          </p:txBody>
        </p:sp>
        <p:sp>
          <p:nvSpPr>
            <p:cNvPr id="8" name="Rechteck 7">
              <a:extLst>
                <a:ext uri="{FF2B5EF4-FFF2-40B4-BE49-F238E27FC236}">
                  <a16:creationId xmlns:a16="http://schemas.microsoft.com/office/drawing/2014/main" id="{35610440-D473-56C0-0A3B-CF24A8892AAD}"/>
                </a:ext>
              </a:extLst>
            </p:cNvPr>
            <p:cNvSpPr/>
            <p:nvPr/>
          </p:nvSpPr>
          <p:spPr>
            <a:xfrm rot="1913051">
              <a:off x="6589313" y="3767274"/>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58318" y="-2894"/>
                    <a:pt x="90934" y="4227"/>
                    <a:pt x="130199" y="0"/>
                  </a:cubicBezTo>
                  <a:cubicBezTo>
                    <a:pt x="104251" y="229429"/>
                    <a:pt x="134683" y="262283"/>
                    <a:pt x="130199" y="520384"/>
                  </a:cubicBezTo>
                  <a:cubicBezTo>
                    <a:pt x="66996" y="519776"/>
                    <a:pt x="29764" y="526507"/>
                    <a:pt x="0" y="520384"/>
                  </a:cubicBezTo>
                  <a:cubicBezTo>
                    <a:pt x="-7729" y="314574"/>
                    <a:pt x="-3817" y="254024"/>
                    <a:pt x="0" y="0"/>
                  </a:cubicBezTo>
                  <a:close/>
                </a:path>
                <a:path w="130199" h="520384" stroke="0" extrusionOk="0">
                  <a:moveTo>
                    <a:pt x="0" y="0"/>
                  </a:moveTo>
                  <a:cubicBezTo>
                    <a:pt x="26218" y="712"/>
                    <a:pt x="98168" y="6268"/>
                    <a:pt x="130199" y="0"/>
                  </a:cubicBezTo>
                  <a:cubicBezTo>
                    <a:pt x="136496" y="245054"/>
                    <a:pt x="110911" y="328465"/>
                    <a:pt x="130199" y="520384"/>
                  </a:cubicBezTo>
                  <a:cubicBezTo>
                    <a:pt x="94517" y="521378"/>
                    <a:pt x="53990" y="525068"/>
                    <a:pt x="0" y="520384"/>
                  </a:cubicBezTo>
                  <a:cubicBezTo>
                    <a:pt x="25260" y="310896"/>
                    <a:pt x="-19388" y="129976"/>
                    <a:pt x="0" y="0"/>
                  </a:cubicBezTo>
                  <a:close/>
                </a:path>
              </a:pathLst>
            </a:custGeom>
            <a:solidFill>
              <a:schemeClr val="bg2"/>
            </a:solidFill>
            <a:ln>
              <a:extLst>
                <a:ext uri="{C807C97D-BFC1-408E-A445-0C87EB9F89A2}">
                  <ask:lineSketchStyleProps xmlns:ask="http://schemas.microsoft.com/office/drawing/2018/sketchyshapes" sd="37126016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5F07544D-F315-E61D-1377-C0956B1CD4A3}"/>
                </a:ext>
              </a:extLst>
            </p:cNvPr>
            <p:cNvSpPr/>
            <p:nvPr/>
          </p:nvSpPr>
          <p:spPr>
            <a:xfrm rot="19414497">
              <a:off x="8560022" y="3766105"/>
              <a:ext cx="130199" cy="520384"/>
            </a:xfrm>
            <a:custGeom>
              <a:avLst/>
              <a:gdLst>
                <a:gd name="connsiteX0" fmla="*/ 0 w 130199"/>
                <a:gd name="connsiteY0" fmla="*/ 0 h 520384"/>
                <a:gd name="connsiteX1" fmla="*/ 130199 w 130199"/>
                <a:gd name="connsiteY1" fmla="*/ 0 h 520384"/>
                <a:gd name="connsiteX2" fmla="*/ 130199 w 130199"/>
                <a:gd name="connsiteY2" fmla="*/ 520384 h 520384"/>
                <a:gd name="connsiteX3" fmla="*/ 0 w 130199"/>
                <a:gd name="connsiteY3" fmla="*/ 520384 h 520384"/>
                <a:gd name="connsiteX4" fmla="*/ 0 w 130199"/>
                <a:gd name="connsiteY4" fmla="*/ 0 h 52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9" h="520384" fill="none" extrusionOk="0">
                  <a:moveTo>
                    <a:pt x="0" y="0"/>
                  </a:moveTo>
                  <a:cubicBezTo>
                    <a:pt x="26671" y="2298"/>
                    <a:pt x="73867" y="4379"/>
                    <a:pt x="130199" y="0"/>
                  </a:cubicBezTo>
                  <a:cubicBezTo>
                    <a:pt x="130825" y="201613"/>
                    <a:pt x="155668" y="349554"/>
                    <a:pt x="130199" y="520384"/>
                  </a:cubicBezTo>
                  <a:cubicBezTo>
                    <a:pt x="73627" y="524193"/>
                    <a:pt x="45800" y="519725"/>
                    <a:pt x="0" y="520384"/>
                  </a:cubicBezTo>
                  <a:cubicBezTo>
                    <a:pt x="-15209" y="300325"/>
                    <a:pt x="-10100" y="239906"/>
                    <a:pt x="0" y="0"/>
                  </a:cubicBezTo>
                  <a:close/>
                </a:path>
                <a:path w="130199" h="520384" stroke="0" extrusionOk="0">
                  <a:moveTo>
                    <a:pt x="0" y="0"/>
                  </a:moveTo>
                  <a:cubicBezTo>
                    <a:pt x="60097" y="3690"/>
                    <a:pt x="92470" y="3074"/>
                    <a:pt x="130199" y="0"/>
                  </a:cubicBezTo>
                  <a:cubicBezTo>
                    <a:pt x="127670" y="259432"/>
                    <a:pt x="133015" y="303980"/>
                    <a:pt x="130199" y="520384"/>
                  </a:cubicBezTo>
                  <a:cubicBezTo>
                    <a:pt x="91195" y="518046"/>
                    <a:pt x="29263" y="514196"/>
                    <a:pt x="0" y="520384"/>
                  </a:cubicBezTo>
                  <a:cubicBezTo>
                    <a:pt x="24559" y="374574"/>
                    <a:pt x="-8112" y="127521"/>
                    <a:pt x="0" y="0"/>
                  </a:cubicBezTo>
                  <a:close/>
                </a:path>
              </a:pathLst>
            </a:custGeom>
            <a:solidFill>
              <a:schemeClr val="bg2"/>
            </a:solidFill>
            <a:ln>
              <a:extLst>
                <a:ext uri="{C807C97D-BFC1-408E-A445-0C87EB9F89A2}">
                  <ask:lineSketchStyleProps xmlns:ask="http://schemas.microsoft.com/office/drawing/2018/sketchyshapes" sd="285812520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701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82528-2C6B-CE31-B93F-48D44BA2DC10}"/>
              </a:ext>
            </a:extLst>
          </p:cNvPr>
          <p:cNvSpPr>
            <a:spLocks noGrp="1"/>
          </p:cNvSpPr>
          <p:nvPr>
            <p:ph type="title"/>
          </p:nvPr>
        </p:nvSpPr>
        <p:spPr>
          <a:xfrm>
            <a:off x="265793" y="442840"/>
            <a:ext cx="7886700" cy="1325563"/>
          </a:xfrm>
        </p:spPr>
        <p:txBody>
          <a:bodyPr/>
          <a:lstStyle/>
          <a:p>
            <a:r>
              <a:rPr lang="de-DE" sz="2400" dirty="0">
                <a:solidFill>
                  <a:schemeClr val="accent6">
                    <a:lumMod val="50000"/>
                  </a:schemeClr>
                </a:solidFill>
                <a:cs typeface="Calibri" panose="020F0502020204030204" pitchFamily="34" charset="0"/>
              </a:rPr>
              <a:t>Kennzeichen entwicklungsförderlicher </a:t>
            </a:r>
            <a:br>
              <a:rPr lang="de-DE" sz="2400" dirty="0">
                <a:solidFill>
                  <a:schemeClr val="accent6">
                    <a:lumMod val="50000"/>
                  </a:schemeClr>
                </a:solidFill>
                <a:cs typeface="Calibri" panose="020F0502020204030204" pitchFamily="34" charset="0"/>
              </a:rPr>
            </a:br>
            <a:r>
              <a:rPr lang="de-DE" sz="2400" dirty="0">
                <a:solidFill>
                  <a:schemeClr val="accent6">
                    <a:lumMod val="50000"/>
                  </a:schemeClr>
                </a:solidFill>
                <a:cs typeface="Calibri" panose="020F0502020204030204" pitchFamily="34" charset="0"/>
              </a:rPr>
              <a:t>Beziehungsgestaltung</a:t>
            </a:r>
            <a:br>
              <a:rPr lang="de-DE" sz="3200" i="1" dirty="0">
                <a:solidFill>
                  <a:schemeClr val="accent6">
                    <a:lumMod val="50000"/>
                  </a:schemeClr>
                </a:solidFill>
                <a:latin typeface="Arial" panose="020B0604020202020204" pitchFamily="34" charset="0"/>
                <a:cs typeface="Arial" panose="020B0604020202020204" pitchFamily="34" charset="0"/>
              </a:rPr>
            </a:br>
            <a:endParaRPr lang="de-DE" dirty="0"/>
          </a:p>
        </p:txBody>
      </p:sp>
      <p:sp>
        <p:nvSpPr>
          <p:cNvPr id="4" name="Inhaltsplatzhalter 2">
            <a:extLst>
              <a:ext uri="{FF2B5EF4-FFF2-40B4-BE49-F238E27FC236}">
                <a16:creationId xmlns:a16="http://schemas.microsoft.com/office/drawing/2014/main" id="{27F22704-BA25-3E71-9B5B-764EA6AC9585}"/>
              </a:ext>
            </a:extLst>
          </p:cNvPr>
          <p:cNvSpPr txBox="1">
            <a:spLocks/>
          </p:cNvSpPr>
          <p:nvPr/>
        </p:nvSpPr>
        <p:spPr>
          <a:xfrm>
            <a:off x="448425" y="1689747"/>
            <a:ext cx="8229600" cy="40401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dirty="0">
                <a:latin typeface="Arial" panose="020B0604020202020204" pitchFamily="34" charset="0"/>
                <a:cs typeface="Arial" panose="020B0604020202020204" pitchFamily="34" charset="0"/>
              </a:rPr>
              <a:t>Verlässlichkeit, Regelmäßigkeit, Kontingenz, PRÄSENZ</a:t>
            </a:r>
          </a:p>
          <a:p>
            <a:r>
              <a:rPr lang="de-DE" sz="1600" dirty="0">
                <a:latin typeface="Arial" panose="020B0604020202020204" pitchFamily="34" charset="0"/>
                <a:cs typeface="Arial" panose="020B0604020202020204" pitchFamily="34" charset="0"/>
              </a:rPr>
              <a:t>Zuwendung, Wertschätzung, bedingungslose Akzeptanz</a:t>
            </a:r>
          </a:p>
          <a:p>
            <a:r>
              <a:rPr lang="de-DE" sz="1600" dirty="0">
                <a:latin typeface="Arial" panose="020B0604020202020204" pitchFamily="34" charset="0"/>
                <a:cs typeface="Arial" panose="020B0604020202020204" pitchFamily="34" charset="0"/>
              </a:rPr>
              <a:t>Feinfühligkeit (Signale erkennen, richtig interpretieren, prompt und angemessen beantworten)</a:t>
            </a:r>
          </a:p>
          <a:p>
            <a:r>
              <a:rPr lang="de-DE" sz="1600" dirty="0">
                <a:latin typeface="Arial" panose="020B0604020202020204" pitchFamily="34" charset="0"/>
                <a:cs typeface="Arial" panose="020B0604020202020204" pitchFamily="34" charset="0"/>
              </a:rPr>
              <a:t>Responsivität, angemessene Spiegelung</a:t>
            </a:r>
          </a:p>
          <a:p>
            <a:r>
              <a:rPr lang="de-DE" sz="1600" dirty="0">
                <a:latin typeface="Arial" panose="020B0604020202020204" pitchFamily="34" charset="0"/>
                <a:cs typeface="Arial" panose="020B0604020202020204" pitchFamily="34" charset="0"/>
              </a:rPr>
              <a:t>Stressreduktion, Unterstützung der Selbstregulation</a:t>
            </a:r>
          </a:p>
          <a:p>
            <a:r>
              <a:rPr lang="de-DE" sz="1600" dirty="0">
                <a:latin typeface="Arial" panose="020B0604020202020204" pitchFamily="34" charset="0"/>
                <a:cs typeface="Arial" panose="020B0604020202020204" pitchFamily="34" charset="0"/>
              </a:rPr>
              <a:t>Sicherheit, Halt </a:t>
            </a:r>
            <a:r>
              <a:rPr lang="de-DE" sz="1600" i="1" dirty="0">
                <a:latin typeface="Arial" panose="020B0604020202020204" pitchFamily="34" charset="0"/>
                <a:cs typeface="Arial" panose="020B0604020202020204" pitchFamily="34" charset="0"/>
              </a:rPr>
              <a:t>und</a:t>
            </a:r>
            <a:r>
              <a:rPr lang="de-DE" sz="1600" dirty="0">
                <a:latin typeface="Arial" panose="020B0604020202020204" pitchFamily="34" charset="0"/>
                <a:cs typeface="Arial" panose="020B0604020202020204" pitchFamily="34" charset="0"/>
              </a:rPr>
              <a:t> adäquate (altersangemessene) Grenzsetzung</a:t>
            </a:r>
          </a:p>
          <a:p>
            <a:r>
              <a:rPr lang="de-DE" sz="1600" dirty="0">
                <a:latin typeface="Arial" panose="020B0604020202020204" pitchFamily="34" charset="0"/>
                <a:cs typeface="Arial" panose="020B0604020202020204" pitchFamily="34" charset="0"/>
              </a:rPr>
              <a:t>Assistenz und Explorationsunterstützung: herausfordernde, aber bewältigbare Anforderungen stellen und dabei individuelle und passgenaue Unterstützung anbieten</a:t>
            </a:r>
          </a:p>
          <a:p>
            <a:r>
              <a:rPr lang="de-DE" sz="1600" dirty="0">
                <a:latin typeface="Arial" panose="020B0604020202020204" pitchFamily="34" charset="0"/>
                <a:cs typeface="Arial" panose="020B0604020202020204" pitchFamily="34" charset="0"/>
              </a:rPr>
              <a:t>Ermutigung aussprechen und Erfolgsrückmeldung geben</a:t>
            </a:r>
          </a:p>
          <a:p>
            <a:r>
              <a:rPr lang="de-DE" sz="1600" dirty="0">
                <a:latin typeface="Arial" panose="020B0604020202020204" pitchFamily="34" charset="0"/>
                <a:cs typeface="Arial" panose="020B0604020202020204" pitchFamily="34" charset="0"/>
              </a:rPr>
              <a:t>Reflektierte Kongruenz (Echtheit im Kontakt)</a:t>
            </a:r>
          </a:p>
          <a:p>
            <a:endParaRPr lang="de-DE" sz="1400" dirty="0">
              <a:latin typeface="Arial" panose="020B0604020202020204" pitchFamily="34" charset="0"/>
              <a:cs typeface="Arial" panose="020B0604020202020204" pitchFamily="34" charset="0"/>
            </a:endParaRPr>
          </a:p>
          <a:p>
            <a:pPr marL="893763" indent="-893763">
              <a:buFont typeface="Arial" panose="020B0604020202020204" pitchFamily="34" charset="0"/>
              <a:buNone/>
            </a:pPr>
            <a:r>
              <a:rPr lang="de-DE" sz="1600" b="1" dirty="0">
                <a:latin typeface="Arial" panose="020B0604020202020204" pitchFamily="34" charset="0"/>
                <a:cs typeface="Arial" panose="020B0604020202020204" pitchFamily="34" charset="0"/>
              </a:rPr>
              <a:t>MERKE: Nicht die Quantität, sondern die Qualität der Beziehung(-</a:t>
            </a:r>
            <a:r>
              <a:rPr lang="de-DE" sz="1600" b="1" dirty="0" err="1">
                <a:latin typeface="Arial" panose="020B0604020202020204" pitchFamily="34" charset="0"/>
                <a:cs typeface="Arial" panose="020B0604020202020204" pitchFamily="34" charset="0"/>
              </a:rPr>
              <a:t>sgestaltung</a:t>
            </a:r>
            <a:r>
              <a:rPr lang="de-DE" sz="1600" b="1" dirty="0">
                <a:latin typeface="Arial" panose="020B0604020202020204" pitchFamily="34" charset="0"/>
                <a:cs typeface="Arial" panose="020B0604020202020204" pitchFamily="34" charset="0"/>
              </a:rPr>
              <a:t>) ist entscheidend!</a:t>
            </a:r>
          </a:p>
        </p:txBody>
      </p:sp>
      <p:sp>
        <p:nvSpPr>
          <p:cNvPr id="5" name="Textfeld 4">
            <a:extLst>
              <a:ext uri="{FF2B5EF4-FFF2-40B4-BE49-F238E27FC236}">
                <a16:creationId xmlns:a16="http://schemas.microsoft.com/office/drawing/2014/main" id="{822E883A-178B-D39D-2EC7-D6231EC660F7}"/>
              </a:ext>
            </a:extLst>
          </p:cNvPr>
          <p:cNvSpPr txBox="1"/>
          <p:nvPr/>
        </p:nvSpPr>
        <p:spPr>
          <a:xfrm>
            <a:off x="7988712" y="6427806"/>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MI.3_Folie 2</a:t>
            </a:r>
            <a:r>
              <a:rPr lang="de-DE" sz="1800" b="0" dirty="0">
                <a:effectLst/>
                <a:latin typeface="Arial" panose="020B0604020202020204" pitchFamily="34" charset="0"/>
                <a:ea typeface="Times New Roman" panose="02020603050405020304" pitchFamily="18"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16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D9FB83-5B0E-B092-62CF-D6C9B8EB15D7}"/>
              </a:ext>
            </a:extLst>
          </p:cNvPr>
          <p:cNvSpPr txBox="1">
            <a:spLocks noGrp="1"/>
          </p:cNvSpPr>
          <p:nvPr>
            <p:ph type="title"/>
          </p:nvPr>
        </p:nvSpPr>
        <p:spPr>
          <a:xfrm>
            <a:off x="265113" y="728663"/>
            <a:ext cx="7886700" cy="424732"/>
          </a:xfrm>
          <a:prstGeom prst="rect">
            <a:avLst/>
          </a:prstGeom>
          <a:noFill/>
        </p:spPr>
        <p:txBody>
          <a:bodyPr wrap="square">
            <a:spAutoFit/>
          </a:bodyPr>
          <a:lstStyle/>
          <a:p>
            <a:r>
              <a:rPr lang="de-DE" sz="2400" dirty="0">
                <a:solidFill>
                  <a:schemeClr val="accent6">
                    <a:lumMod val="50000"/>
                  </a:schemeClr>
                </a:solidFill>
                <a:cs typeface="Calibri" panose="020F0502020204030204" pitchFamily="34" charset="0"/>
              </a:rPr>
              <a:t>Kreislauf professionellen Handelns</a:t>
            </a:r>
          </a:p>
        </p:txBody>
      </p:sp>
      <p:grpSp>
        <p:nvGrpSpPr>
          <p:cNvPr id="2" name="Gruppieren 1"/>
          <p:cNvGrpSpPr/>
          <p:nvPr/>
        </p:nvGrpSpPr>
        <p:grpSpPr>
          <a:xfrm>
            <a:off x="539696" y="1640003"/>
            <a:ext cx="8105414" cy="4622213"/>
            <a:chOff x="510199" y="1875977"/>
            <a:chExt cx="8105414" cy="4622213"/>
          </a:xfrm>
        </p:grpSpPr>
        <p:grpSp>
          <p:nvGrpSpPr>
            <p:cNvPr id="5" name="Gruppieren 4">
              <a:extLst>
                <a:ext uri="{FF2B5EF4-FFF2-40B4-BE49-F238E27FC236}">
                  <a16:creationId xmlns:a16="http://schemas.microsoft.com/office/drawing/2014/main" id="{8984C74F-BA85-ECCB-7315-3FEB7084C19E}"/>
                </a:ext>
              </a:extLst>
            </p:cNvPr>
            <p:cNvGrpSpPr/>
            <p:nvPr/>
          </p:nvGrpSpPr>
          <p:grpSpPr>
            <a:xfrm>
              <a:off x="1011728" y="1875977"/>
              <a:ext cx="6020670" cy="3593544"/>
              <a:chOff x="1165759" y="1570146"/>
              <a:chExt cx="6020670" cy="3593544"/>
            </a:xfrm>
            <a:solidFill>
              <a:schemeClr val="bg2"/>
            </a:solidFill>
          </p:grpSpPr>
          <p:sp>
            <p:nvSpPr>
              <p:cNvPr id="6" name="Ellipse 5">
                <a:extLst>
                  <a:ext uri="{FF2B5EF4-FFF2-40B4-BE49-F238E27FC236}">
                    <a16:creationId xmlns:a16="http://schemas.microsoft.com/office/drawing/2014/main" id="{B6CE9B53-2E65-43EB-7A8E-86CFE8C72E07}"/>
                  </a:ext>
                </a:extLst>
              </p:cNvPr>
              <p:cNvSpPr/>
              <p:nvPr/>
            </p:nvSpPr>
            <p:spPr>
              <a:xfrm>
                <a:off x="1165759" y="1570146"/>
                <a:ext cx="2592510" cy="1005043"/>
              </a:xfrm>
              <a:prstGeom prst="ellipse">
                <a:avLst/>
              </a:prstGeom>
              <a:grp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Arial" panose="020B0604020202020204" pitchFamily="34" charset="0"/>
                    <a:cs typeface="Arial" panose="020B0604020202020204" pitchFamily="34" charset="0"/>
                  </a:rPr>
                  <a:t>(1) Beobachten</a:t>
                </a:r>
              </a:p>
            </p:txBody>
          </p:sp>
          <p:sp>
            <p:nvSpPr>
              <p:cNvPr id="7" name="Pfeil: nach oben 6">
                <a:extLst>
                  <a:ext uri="{FF2B5EF4-FFF2-40B4-BE49-F238E27FC236}">
                    <a16:creationId xmlns:a16="http://schemas.microsoft.com/office/drawing/2014/main" id="{E1C56F0F-36B2-401C-B0D3-5D1A8C8FDD34}"/>
                  </a:ext>
                </a:extLst>
              </p:cNvPr>
              <p:cNvSpPr/>
              <p:nvPr/>
            </p:nvSpPr>
            <p:spPr>
              <a:xfrm rot="5400000">
                <a:off x="4268930" y="1607993"/>
                <a:ext cx="274682" cy="929348"/>
              </a:xfrm>
              <a:prstGeom prst="upArrow">
                <a:avLst/>
              </a:prstGeom>
              <a:grp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8" name="Pfeil: nach oben 7">
                <a:extLst>
                  <a:ext uri="{FF2B5EF4-FFF2-40B4-BE49-F238E27FC236}">
                    <a16:creationId xmlns:a16="http://schemas.microsoft.com/office/drawing/2014/main" id="{F3EDF746-4DD0-058D-61C1-FC7CCAC71513}"/>
                  </a:ext>
                </a:extLst>
              </p:cNvPr>
              <p:cNvSpPr/>
              <p:nvPr/>
            </p:nvSpPr>
            <p:spPr>
              <a:xfrm rot="9434574">
                <a:off x="6892517" y="2703875"/>
                <a:ext cx="293912" cy="793867"/>
              </a:xfrm>
              <a:prstGeom prst="upArrow">
                <a:avLst/>
              </a:prstGeom>
              <a:grp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9" name="Pfeil: nach oben 8">
                <a:extLst>
                  <a:ext uri="{FF2B5EF4-FFF2-40B4-BE49-F238E27FC236}">
                    <a16:creationId xmlns:a16="http://schemas.microsoft.com/office/drawing/2014/main" id="{9C19919D-5DE3-F03F-5D4A-EE774964171D}"/>
                  </a:ext>
                </a:extLst>
              </p:cNvPr>
              <p:cNvSpPr/>
              <p:nvPr/>
            </p:nvSpPr>
            <p:spPr>
              <a:xfrm rot="14466121">
                <a:off x="6055857" y="4395530"/>
                <a:ext cx="348618" cy="1065865"/>
              </a:xfrm>
              <a:prstGeom prst="upArrow">
                <a:avLst/>
              </a:prstGeom>
              <a:grp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10" name="Pfeil: nach oben 9">
                <a:extLst>
                  <a:ext uri="{FF2B5EF4-FFF2-40B4-BE49-F238E27FC236}">
                    <a16:creationId xmlns:a16="http://schemas.microsoft.com/office/drawing/2014/main" id="{BFDCEC63-BA17-4DE6-E997-AC9FD554A2F3}"/>
                  </a:ext>
                </a:extLst>
              </p:cNvPr>
              <p:cNvSpPr/>
              <p:nvPr/>
            </p:nvSpPr>
            <p:spPr>
              <a:xfrm rot="18469805">
                <a:off x="2808780" y="4497639"/>
                <a:ext cx="321568" cy="1010534"/>
              </a:xfrm>
              <a:prstGeom prst="upArrow">
                <a:avLst/>
              </a:prstGeom>
              <a:grp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sp>
            <p:nvSpPr>
              <p:cNvPr id="11" name="Pfeil: nach oben 10">
                <a:extLst>
                  <a:ext uri="{FF2B5EF4-FFF2-40B4-BE49-F238E27FC236}">
                    <a16:creationId xmlns:a16="http://schemas.microsoft.com/office/drawing/2014/main" id="{5D7A4551-9647-F47B-E802-5D3D92250BD3}"/>
                  </a:ext>
                </a:extLst>
              </p:cNvPr>
              <p:cNvSpPr/>
              <p:nvPr/>
            </p:nvSpPr>
            <p:spPr>
              <a:xfrm rot="1254974">
                <a:off x="2123702" y="2580698"/>
                <a:ext cx="310726" cy="937903"/>
              </a:xfrm>
              <a:prstGeom prst="upArrow">
                <a:avLst/>
              </a:prstGeom>
              <a:grp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a:solidFill>
                    <a:schemeClr val="tx1"/>
                  </a:solidFill>
                  <a:latin typeface="Arial" panose="020B0604020202020204" pitchFamily="34" charset="0"/>
                  <a:cs typeface="Arial" panose="020B0604020202020204" pitchFamily="34" charset="0"/>
                </a:endParaRPr>
              </a:p>
            </p:txBody>
          </p:sp>
          <p:cxnSp>
            <p:nvCxnSpPr>
              <p:cNvPr id="12" name="Gerade Verbindung mit Pfeil 11">
                <a:extLst>
                  <a:ext uri="{FF2B5EF4-FFF2-40B4-BE49-F238E27FC236}">
                    <a16:creationId xmlns:a16="http://schemas.microsoft.com/office/drawing/2014/main" id="{6955729E-69AF-A8AB-C7F0-E08B37AE8D34}"/>
                  </a:ext>
                </a:extLst>
              </p:cNvPr>
              <p:cNvCxnSpPr/>
              <p:nvPr/>
            </p:nvCxnSpPr>
            <p:spPr>
              <a:xfrm>
                <a:off x="3420548" y="2497501"/>
                <a:ext cx="913984" cy="2445432"/>
              </a:xfrm>
              <a:prstGeom prst="straightConnector1">
                <a:avLst/>
              </a:prstGeom>
              <a:grpFill/>
              <a:ln w="57150">
                <a:solidFill>
                  <a:srgbClr val="57823B"/>
                </a:solidFill>
                <a:prstDash val="sysDot"/>
                <a:tailEnd type="triangle"/>
              </a:ln>
            </p:spPr>
            <p:style>
              <a:lnRef idx="2">
                <a:schemeClr val="dk1"/>
              </a:lnRef>
              <a:fillRef idx="0">
                <a:schemeClr val="dk1"/>
              </a:fillRef>
              <a:effectRef idx="1">
                <a:schemeClr val="dk1"/>
              </a:effectRef>
              <a:fontRef idx="minor">
                <a:schemeClr val="tx1"/>
              </a:fontRef>
            </p:style>
          </p:cxnSp>
          <p:sp>
            <p:nvSpPr>
              <p:cNvPr id="13" name="Rechteck 12">
                <a:extLst>
                  <a:ext uri="{FF2B5EF4-FFF2-40B4-BE49-F238E27FC236}">
                    <a16:creationId xmlns:a16="http://schemas.microsoft.com/office/drawing/2014/main" id="{E77344C2-B11D-4616-5243-FE312A649246}"/>
                  </a:ext>
                </a:extLst>
              </p:cNvPr>
              <p:cNvSpPr/>
              <p:nvPr/>
            </p:nvSpPr>
            <p:spPr>
              <a:xfrm rot="1032628">
                <a:off x="3294911" y="3445073"/>
                <a:ext cx="1036395" cy="45719"/>
              </a:xfrm>
              <a:prstGeom prst="rect">
                <a:avLst/>
              </a:prstGeom>
              <a:solidFill>
                <a:srgbClr val="57823B"/>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E8591F3-BEBA-BAC4-CB95-E3A0B66AFCFB}"/>
                  </a:ext>
                </a:extLst>
              </p:cNvPr>
              <p:cNvSpPr/>
              <p:nvPr/>
            </p:nvSpPr>
            <p:spPr>
              <a:xfrm rot="18774199" flipV="1">
                <a:off x="3265605" y="3438468"/>
                <a:ext cx="1036395" cy="45719"/>
              </a:xfrm>
              <a:prstGeom prst="rect">
                <a:avLst/>
              </a:prstGeom>
              <a:solidFill>
                <a:srgbClr val="57823B"/>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Arial" panose="020B0604020202020204" pitchFamily="34" charset="0"/>
                  <a:cs typeface="Arial" panose="020B0604020202020204" pitchFamily="34" charset="0"/>
                </a:endParaRPr>
              </a:p>
            </p:txBody>
          </p:sp>
        </p:grpSp>
        <p:sp>
          <p:nvSpPr>
            <p:cNvPr id="15" name="Textfeld 14">
              <a:extLst>
                <a:ext uri="{FF2B5EF4-FFF2-40B4-BE49-F238E27FC236}">
                  <a16:creationId xmlns:a16="http://schemas.microsoft.com/office/drawing/2014/main" id="{5BCE9FD1-A2AD-FFA3-D2DB-786A2B641010}"/>
                </a:ext>
              </a:extLst>
            </p:cNvPr>
            <p:cNvSpPr txBox="1"/>
            <p:nvPr/>
          </p:nvSpPr>
          <p:spPr>
            <a:xfrm>
              <a:off x="6665208" y="6236580"/>
              <a:ext cx="1950405" cy="261610"/>
            </a:xfrm>
            <a:prstGeom prst="rect">
              <a:avLst/>
            </a:prstGeom>
            <a:noFill/>
            <a:ln>
              <a:noFill/>
            </a:ln>
          </p:spPr>
          <p:txBody>
            <a:bodyPr wrap="square" rtlCol="0">
              <a:spAutoFit/>
            </a:bodyPr>
            <a:lstStyle/>
            <a:p>
              <a:pPr algn="r"/>
              <a:r>
                <a:rPr lang="de-DE" sz="1100" dirty="0">
                  <a:latin typeface="Arial" panose="020B0604020202020204" pitchFamily="34" charset="0"/>
                  <a:cs typeface="Arial" panose="020B0604020202020204" pitchFamily="34" charset="0"/>
                </a:rPr>
                <a:t>Quelle: Eigene Darstellung</a:t>
              </a:r>
            </a:p>
          </p:txBody>
        </p:sp>
        <p:sp>
          <p:nvSpPr>
            <p:cNvPr id="16" name="Ellipse 15">
              <a:extLst>
                <a:ext uri="{FF2B5EF4-FFF2-40B4-BE49-F238E27FC236}">
                  <a16:creationId xmlns:a16="http://schemas.microsoft.com/office/drawing/2014/main" id="{101E6475-6D86-934E-B2B1-1963308ED743}"/>
                </a:ext>
              </a:extLst>
            </p:cNvPr>
            <p:cNvSpPr/>
            <p:nvPr/>
          </p:nvSpPr>
          <p:spPr>
            <a:xfrm>
              <a:off x="1011728" y="1875977"/>
              <a:ext cx="2592510" cy="1005043"/>
            </a:xfrm>
            <a:prstGeom prst="ellipse">
              <a:avLst/>
            </a:prstGeom>
            <a:solidFill>
              <a:schemeClr val="bg2"/>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Beobachten</a:t>
              </a:r>
            </a:p>
          </p:txBody>
        </p:sp>
        <p:sp>
          <p:nvSpPr>
            <p:cNvPr id="17" name="Ellipse 16">
              <a:extLst>
                <a:ext uri="{FF2B5EF4-FFF2-40B4-BE49-F238E27FC236}">
                  <a16:creationId xmlns:a16="http://schemas.microsoft.com/office/drawing/2014/main" id="{0E5DF6E6-2D21-A4E1-056E-A185B3F6CEBF}"/>
                </a:ext>
              </a:extLst>
            </p:cNvPr>
            <p:cNvSpPr/>
            <p:nvPr/>
          </p:nvSpPr>
          <p:spPr>
            <a:xfrm>
              <a:off x="4900242" y="1910281"/>
              <a:ext cx="2747293" cy="1052784"/>
            </a:xfrm>
            <a:prstGeom prst="ellipse">
              <a:avLst/>
            </a:prstGeom>
            <a:solidFill>
              <a:schemeClr val="bg2"/>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Analysieren / </a:t>
              </a:r>
              <a:r>
                <a:rPr lang="de-DE" sz="1600" b="1" dirty="0">
                  <a:solidFill>
                    <a:srgbClr val="000000"/>
                  </a:solidFill>
                  <a:latin typeface="Arial" panose="020B0604020202020204" pitchFamily="34" charset="0"/>
                  <a:cs typeface="Arial" panose="020B0604020202020204" pitchFamily="34" charset="0"/>
                </a:rPr>
                <a:t>  </a:t>
              </a: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Verstehen</a:t>
              </a:r>
            </a:p>
          </p:txBody>
        </p:sp>
        <p:sp>
          <p:nvSpPr>
            <p:cNvPr id="18" name="Ellipse 17">
              <a:extLst>
                <a:ext uri="{FF2B5EF4-FFF2-40B4-BE49-F238E27FC236}">
                  <a16:creationId xmlns:a16="http://schemas.microsoft.com/office/drawing/2014/main" id="{91743786-154D-86F2-076E-07F9858ADE5E}"/>
                </a:ext>
              </a:extLst>
            </p:cNvPr>
            <p:cNvSpPr/>
            <p:nvPr/>
          </p:nvSpPr>
          <p:spPr>
            <a:xfrm>
              <a:off x="5841082" y="3825121"/>
              <a:ext cx="2747293" cy="1108302"/>
            </a:xfrm>
            <a:prstGeom prst="ellipse">
              <a:avLst/>
            </a:prstGeom>
            <a:solidFill>
              <a:schemeClr val="bg2"/>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Planen (Handlungs-planung)</a:t>
              </a:r>
            </a:p>
          </p:txBody>
        </p:sp>
        <p:sp>
          <p:nvSpPr>
            <p:cNvPr id="19" name="Ellipse 18">
              <a:extLst>
                <a:ext uri="{FF2B5EF4-FFF2-40B4-BE49-F238E27FC236}">
                  <a16:creationId xmlns:a16="http://schemas.microsoft.com/office/drawing/2014/main" id="{6ADB76B0-029C-0AA5-367C-A2EF2E342998}"/>
                </a:ext>
              </a:extLst>
            </p:cNvPr>
            <p:cNvSpPr/>
            <p:nvPr/>
          </p:nvSpPr>
          <p:spPr>
            <a:xfrm>
              <a:off x="3266517" y="5248764"/>
              <a:ext cx="2350237" cy="1005039"/>
            </a:xfrm>
            <a:prstGeom prst="ellipse">
              <a:avLst/>
            </a:prstGeom>
            <a:solidFill>
              <a:schemeClr val="bg2"/>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Gestalten (Handeln)</a:t>
              </a:r>
            </a:p>
          </p:txBody>
        </p:sp>
        <p:sp>
          <p:nvSpPr>
            <p:cNvPr id="20" name="Ellipse 19">
              <a:extLst>
                <a:ext uri="{FF2B5EF4-FFF2-40B4-BE49-F238E27FC236}">
                  <a16:creationId xmlns:a16="http://schemas.microsoft.com/office/drawing/2014/main" id="{780F92F7-A165-F810-0336-E89BE5132FBD}"/>
                </a:ext>
              </a:extLst>
            </p:cNvPr>
            <p:cNvSpPr/>
            <p:nvPr/>
          </p:nvSpPr>
          <p:spPr>
            <a:xfrm>
              <a:off x="510199" y="3852758"/>
              <a:ext cx="2654413" cy="1053027"/>
            </a:xfrm>
            <a:prstGeom prst="ellipse">
              <a:avLst/>
            </a:prstGeom>
            <a:solidFill>
              <a:schemeClr val="bg2"/>
            </a:solidFill>
            <a:ln>
              <a:solidFill>
                <a:srgbClr val="57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 Reflektieren / Überprüfen</a:t>
              </a:r>
            </a:p>
          </p:txBody>
        </p:sp>
      </p:grpSp>
      <p:sp>
        <p:nvSpPr>
          <p:cNvPr id="21" name="Textfeld 20">
            <a:extLst>
              <a:ext uri="{FF2B5EF4-FFF2-40B4-BE49-F238E27FC236}">
                <a16:creationId xmlns:a16="http://schemas.microsoft.com/office/drawing/2014/main" id="{CF9C52BD-A769-7D20-63A0-9618CF997AC7}"/>
              </a:ext>
            </a:extLst>
          </p:cNvPr>
          <p:cNvSpPr txBox="1"/>
          <p:nvPr/>
        </p:nvSpPr>
        <p:spPr>
          <a:xfrm>
            <a:off x="7988711" y="6423475"/>
            <a:ext cx="1745224" cy="369332"/>
          </a:xfrm>
          <a:prstGeom prst="rect">
            <a:avLst/>
          </a:prstGeom>
          <a:noFill/>
        </p:spPr>
        <p:txBody>
          <a:bodyPr wrap="square">
            <a:spAutoFit/>
          </a:bodyPr>
          <a:lstStyle/>
          <a:p>
            <a:r>
              <a:rPr lang="de-DE" sz="12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MI.3_Folie 3</a:t>
            </a:r>
            <a:r>
              <a:rPr lang="de-DE" sz="1800" b="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DE" sz="1800" dirty="0">
              <a:solidFill>
                <a:schemeClr val="bg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53448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Literatur</a:t>
            </a:r>
          </a:p>
        </p:txBody>
      </p:sp>
      <p:sp>
        <p:nvSpPr>
          <p:cNvPr id="5" name="Inhaltsplatzhalter 4"/>
          <p:cNvSpPr>
            <a:spLocks noGrp="1"/>
          </p:cNvSpPr>
          <p:nvPr>
            <p:ph idx="1"/>
          </p:nvPr>
        </p:nvSpPr>
        <p:spPr/>
        <p:txBody>
          <a:bodyPr/>
          <a:lstStyle/>
          <a:p>
            <a:r>
              <a:rPr lang="de-DE" sz="1600" dirty="0"/>
              <a:t>Ahnert, L. (Hrsg.). (2004). </a:t>
            </a:r>
            <a:r>
              <a:rPr lang="de-DE" sz="1600" i="1" dirty="0"/>
              <a:t>Frühe Bindung. Entstehung und Entwicklung. </a:t>
            </a:r>
            <a:r>
              <a:rPr lang="de-DE" sz="1600" dirty="0"/>
              <a:t>München: Ernst Reinhardt.</a:t>
            </a:r>
          </a:p>
          <a:p>
            <a:r>
              <a:rPr lang="de-DE" sz="1600" dirty="0"/>
              <a:t>Ahnert, L. (2007). Von der Mutter-Kind-Beziehung zur Erzieherin-Kind-Beziehung? In F. Becker-Stoll, B. Becker-Gebhard &amp; M. R. </a:t>
            </a:r>
            <a:r>
              <a:rPr lang="de-DE" sz="1600" dirty="0" err="1"/>
              <a:t>Textor</a:t>
            </a:r>
            <a:r>
              <a:rPr lang="de-DE" sz="1600" dirty="0"/>
              <a:t> (Hrsg.), </a:t>
            </a:r>
            <a:r>
              <a:rPr lang="de-DE" sz="1600" i="1" dirty="0"/>
              <a:t>Die Erzieherin-Kind-Beziehung. Zentrum von Bildung und Erziehung</a:t>
            </a:r>
            <a:r>
              <a:rPr lang="de-DE" sz="1600" dirty="0"/>
              <a:t> (S. 31-41). Berlin: Cornelsen.</a:t>
            </a:r>
          </a:p>
          <a:p>
            <a:r>
              <a:rPr lang="de-DE" sz="1600" dirty="0"/>
              <a:t>Ahnert, L. &amp; Keller, H. (2020). Die Bindungstheorie in der Frühpädagogik – ein Streitgespräch. </a:t>
            </a:r>
            <a:r>
              <a:rPr lang="de-DE" sz="1600" i="1" dirty="0"/>
              <a:t>Frühe Kindheit</a:t>
            </a:r>
            <a:r>
              <a:rPr lang="de-DE" sz="1600" dirty="0"/>
              <a:t>, </a:t>
            </a:r>
            <a:r>
              <a:rPr lang="de-DE" sz="1600" i="1" dirty="0"/>
              <a:t>44</a:t>
            </a:r>
            <a:r>
              <a:rPr lang="de-DE" sz="1600" dirty="0"/>
              <a:t>(3), 44-53.</a:t>
            </a:r>
          </a:p>
          <a:p>
            <a:r>
              <a:rPr lang="de-DE" sz="1600" dirty="0" err="1"/>
              <a:t>Glüer</a:t>
            </a:r>
            <a:r>
              <a:rPr lang="de-DE" sz="1600" dirty="0"/>
              <a:t>, M. (2017). </a:t>
            </a:r>
            <a:r>
              <a:rPr lang="de-DE" sz="1600" i="1" dirty="0"/>
              <a:t>Bindungs- und Beziehungsqualität in der KiTa. Grundlagen und Praxis</a:t>
            </a:r>
            <a:r>
              <a:rPr lang="de-DE" sz="1600" dirty="0"/>
              <a:t>. Stuttgart: Kohlhammer.</a:t>
            </a:r>
          </a:p>
          <a:p>
            <a:pPr marL="0" indent="0">
              <a:buNone/>
            </a:pPr>
            <a:endParaRPr lang="de-DE" dirty="0"/>
          </a:p>
        </p:txBody>
      </p:sp>
    </p:spTree>
    <p:extLst>
      <p:ext uri="{BB962C8B-B14F-4D97-AF65-F5344CB8AC3E}">
        <p14:creationId xmlns:p14="http://schemas.microsoft.com/office/powerpoint/2010/main" val="880858085"/>
      </p:ext>
    </p:extLst>
  </p:cSld>
  <p:clrMapOvr>
    <a:masterClrMapping/>
  </p:clrMapOvr>
</p:sld>
</file>

<file path=ppt/theme/theme1.xml><?xml version="1.0" encoding="utf-8"?>
<a:theme xmlns:a="http://schemas.openxmlformats.org/drawingml/2006/main" name="1_Office">
  <a:themeElements>
    <a:clrScheme name="QuebInVorlage">
      <a:dk1>
        <a:srgbClr val="000000"/>
      </a:dk1>
      <a:lt1>
        <a:srgbClr val="FFFFFF"/>
      </a:lt1>
      <a:dk2>
        <a:srgbClr val="3269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83ef8e-bb79-4f38-9dbd-9f8d834898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23AF88681A0FE46975B7262D257DE3E" ma:contentTypeVersion="14" ma:contentTypeDescription="Ein neues Dokument erstellen." ma:contentTypeScope="" ma:versionID="6a7f54860d2a44f67e968cac009b4131">
  <xsd:schema xmlns:xsd="http://www.w3.org/2001/XMLSchema" xmlns:xs="http://www.w3.org/2001/XMLSchema" xmlns:p="http://schemas.microsoft.com/office/2006/metadata/properties" xmlns:ns2="e783ef8e-bb79-4f38-9dbd-9f8d8348981d" xmlns:ns3="f2f26e37-2538-4b86-b16b-bd0cee86e888" targetNamespace="http://schemas.microsoft.com/office/2006/metadata/properties" ma:root="true" ma:fieldsID="e61b7fd41c8eab5e2ff5169a12c13274" ns2:_="" ns3:_="">
    <xsd:import namespace="e783ef8e-bb79-4f38-9dbd-9f8d8348981d"/>
    <xsd:import namespace="f2f26e37-2538-4b86-b16b-bd0cee86e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3ef8e-bb79-4f38-9dbd-9f8d83489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c930fe5-1d79-4f1e-864d-9c3caa46a9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26e37-2538-4b86-b16b-bd0cee86e88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F077B7-03F5-4FC8-BECB-C957D36B4B8C}">
  <ds:schemaRefs>
    <ds:schemaRef ds:uri="http://schemas.microsoft.com/sharepoint/v3/contenttype/forms"/>
  </ds:schemaRefs>
</ds:datastoreItem>
</file>

<file path=customXml/itemProps2.xml><?xml version="1.0" encoding="utf-8"?>
<ds:datastoreItem xmlns:ds="http://schemas.openxmlformats.org/officeDocument/2006/customXml" ds:itemID="{4CE38012-CD90-41AC-AA04-7A07990293DD}">
  <ds:schemaRefs>
    <ds:schemaRef ds:uri="http://schemas.microsoft.com/office/2006/metadata/properties"/>
    <ds:schemaRef ds:uri="http://schemas.microsoft.com/office/infopath/2007/PartnerControls"/>
    <ds:schemaRef ds:uri="e783ef8e-bb79-4f38-9dbd-9f8d8348981d"/>
  </ds:schemaRefs>
</ds:datastoreItem>
</file>

<file path=customXml/itemProps3.xml><?xml version="1.0" encoding="utf-8"?>
<ds:datastoreItem xmlns:ds="http://schemas.openxmlformats.org/officeDocument/2006/customXml" ds:itemID="{D2A88CF3-3D25-40EA-B26A-39BA2FFC0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3ef8e-bb79-4f38-9dbd-9f8d8348981d"/>
    <ds:schemaRef ds:uri="f2f26e37-2538-4b86-b16b-bd0cee86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447</Words>
  <Application>Microsoft Office PowerPoint</Application>
  <PresentationFormat>Bildschirmpräsentation (4:3)</PresentationFormat>
  <Paragraphs>46</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Century Gothic</vt:lpstr>
      <vt:lpstr>Wingdings</vt:lpstr>
      <vt:lpstr>1_Office</vt:lpstr>
      <vt:lpstr>PowerPoint-Präsentation</vt:lpstr>
      <vt:lpstr>PowerPoint-Präsentation</vt:lpstr>
      <vt:lpstr>Übersicht</vt:lpstr>
      <vt:lpstr>Veränderung der inneren  Bindungsrepräsentationen</vt:lpstr>
      <vt:lpstr>Kennzeichen entwicklungsförderlicher  Beziehungsgestaltung </vt:lpstr>
      <vt:lpstr>Kreislauf professionellen Handelns</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Reviewer:in</dc:creator>
  <cp:lastModifiedBy>Maag, Denise</cp:lastModifiedBy>
  <cp:revision>137</cp:revision>
  <cp:lastPrinted>2023-02-07T08:42:21Z</cp:lastPrinted>
  <dcterms:created xsi:type="dcterms:W3CDTF">2022-10-21T08:10:30Z</dcterms:created>
  <dcterms:modified xsi:type="dcterms:W3CDTF">2025-07-07T12:22:43Z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0x010100423AF88681A0FE46975B7262D257DE3E</vt:lpwstr>
  </property>
  <property fmtid="{D5CDD505-2E9C-101B-9397-08002B2CF9AE}" pid="3" name="MediaServiceImageTags">
    <vt:lpwstr/>
  </property>
  <property fmtid="{D5CDD505-2E9C-101B-9397-08002B2CF9AE}" pid="4" name="MSIP_Label_f7d05a01-8ac7-4326-b275-7b803ce1e6f0_Enabled">
    <vt:lpwstr>true</vt:lpwstr>
  </property>
  <property fmtid="{D5CDD505-2E9C-101B-9397-08002B2CF9AE}" pid="5" name="MSIP_Label_f7d05a01-8ac7-4326-b275-7b803ce1e6f0_SetDate">
    <vt:lpwstr>2025-05-05T12:13:49Z</vt:lpwstr>
  </property>
  <property fmtid="{D5CDD505-2E9C-101B-9397-08002B2CF9AE}" pid="6" name="MSIP_Label_f7d05a01-8ac7-4326-b275-7b803ce1e6f0_Method">
    <vt:lpwstr>Standard</vt:lpwstr>
  </property>
  <property fmtid="{D5CDD505-2E9C-101B-9397-08002B2CF9AE}" pid="7" name="MSIP_Label_f7d05a01-8ac7-4326-b275-7b803ce1e6f0_Name">
    <vt:lpwstr>Vertraulich</vt:lpwstr>
  </property>
  <property fmtid="{D5CDD505-2E9C-101B-9397-08002B2CF9AE}" pid="8" name="MSIP_Label_f7d05a01-8ac7-4326-b275-7b803ce1e6f0_SiteId">
    <vt:lpwstr>a060ce58-6193-41ee-8f96-2f23b57cca5d</vt:lpwstr>
  </property>
  <property fmtid="{D5CDD505-2E9C-101B-9397-08002B2CF9AE}" pid="9" name="MSIP_Label_f7d05a01-8ac7-4326-b275-7b803ce1e6f0_ActionId">
    <vt:lpwstr>3185a6c9-ae2f-4eb6-80c7-e7ee2570a23f</vt:lpwstr>
  </property>
  <property fmtid="{D5CDD505-2E9C-101B-9397-08002B2CF9AE}" pid="10" name="MSIP_Label_f7d05a01-8ac7-4326-b275-7b803ce1e6f0_ContentBits">
    <vt:lpwstr>0</vt:lpwstr>
  </property>
  <property fmtid="{D5CDD505-2E9C-101B-9397-08002B2CF9AE}" pid="11" name="MSIP_Label_f7d05a01-8ac7-4326-b275-7b803ce1e6f0_Tag">
    <vt:lpwstr>10, 3, 0, 1</vt:lpwstr>
  </property>
</Properties>
</file>