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9"/>
  </p:notesMasterIdLst>
  <p:handoutMasterIdLst>
    <p:handoutMasterId r:id="rId20"/>
  </p:handoutMasterIdLst>
  <p:sldIdLst>
    <p:sldId id="379" r:id="rId5"/>
    <p:sldId id="363" r:id="rId6"/>
    <p:sldId id="294" r:id="rId7"/>
    <p:sldId id="364" r:id="rId8"/>
    <p:sldId id="367" r:id="rId9"/>
    <p:sldId id="377" r:id="rId10"/>
    <p:sldId id="368" r:id="rId11"/>
    <p:sldId id="369" r:id="rId12"/>
    <p:sldId id="370" r:id="rId13"/>
    <p:sldId id="365" r:id="rId14"/>
    <p:sldId id="371" r:id="rId15"/>
    <p:sldId id="378" r:id="rId16"/>
    <p:sldId id="374" r:id="rId17"/>
    <p:sldId id="375" r:id="rId1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15" clrIdx="0">
    <p:extLst>
      <p:ext uri="{19B8F6BF-5375-455C-9EA6-DF929625EA0E}">
        <p15:presenceInfo xmlns:p15="http://schemas.microsoft.com/office/powerpoint/2012/main" userId="S-1-5-21-2926660739-929535874-1537172451-2326" providerId="AD"/>
      </p:ext>
    </p:extLst>
  </p:cmAuthor>
  <p:cmAuthor id="2" name="Denise Pasquale" initials="DP" lastIdx="2"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A2D"/>
    <a:srgbClr val="A9CD90"/>
    <a:srgbClr val="57823B"/>
    <a:srgbClr val="C46229"/>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526B6-8D33-4F14-BFFD-CE7FFD2813D2}" v="1" dt="2025-07-07T10:45:45.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91"/>
  </p:normalViewPr>
  <p:slideViewPr>
    <p:cSldViewPr snapToGrid="0">
      <p:cViewPr varScale="1">
        <p:scale>
          <a:sx n="78" d="100"/>
          <a:sy n="78" d="100"/>
        </p:scale>
        <p:origin x="1699"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g, Denise" userId="96191729-288b-4ca4-8aed-6c5339c31a7e" providerId="ADAL" clId="{6F6526B6-8D33-4F14-BFFD-CE7FFD2813D2}"/>
    <pc:docChg chg="addSld modSld sldOrd modMainMaster">
      <pc:chgData name="Maag, Denise" userId="96191729-288b-4ca4-8aed-6c5339c31a7e" providerId="ADAL" clId="{6F6526B6-8D33-4F14-BFFD-CE7FFD2813D2}" dt="2025-07-07T10:47:49.127" v="71"/>
      <pc:docMkLst>
        <pc:docMk/>
      </pc:docMkLst>
      <pc:sldChg chg="new ord">
        <pc:chgData name="Maag, Denise" userId="96191729-288b-4ca4-8aed-6c5339c31a7e" providerId="ADAL" clId="{6F6526B6-8D33-4F14-BFFD-CE7FFD2813D2}" dt="2025-07-07T10:47:49.127" v="71"/>
        <pc:sldMkLst>
          <pc:docMk/>
          <pc:sldMk cId="452250537" sldId="379"/>
        </pc:sldMkLst>
      </pc:sldChg>
      <pc:sldMasterChg chg="modSldLayout">
        <pc:chgData name="Maag, Denise" userId="96191729-288b-4ca4-8aed-6c5339c31a7e" providerId="ADAL" clId="{6F6526B6-8D33-4F14-BFFD-CE7FFD2813D2}" dt="2025-07-07T10:47:16.281" v="68" actId="20577"/>
        <pc:sldMasterMkLst>
          <pc:docMk/>
          <pc:sldMasterMk cId="3377204746" sldId="2147483706"/>
        </pc:sldMasterMkLst>
        <pc:sldLayoutChg chg="modSp mod">
          <pc:chgData name="Maag, Denise" userId="96191729-288b-4ca4-8aed-6c5339c31a7e" providerId="ADAL" clId="{6F6526B6-8D33-4F14-BFFD-CE7FFD2813D2}" dt="2025-07-07T10:47:16.281" v="68" actId="20577"/>
          <pc:sldLayoutMkLst>
            <pc:docMk/>
            <pc:sldMasterMk cId="862396065" sldId="2147483684"/>
            <pc:sldLayoutMk cId="2481590116" sldId="2147483707"/>
          </pc:sldLayoutMkLst>
          <pc:spChg chg="mod">
            <ac:chgData name="Maag, Denise" userId="96191729-288b-4ca4-8aed-6c5339c31a7e" providerId="ADAL" clId="{6F6526B6-8D33-4F14-BFFD-CE7FFD2813D2}" dt="2025-07-07T10:47:16.281" v="68" actId="20577"/>
            <ac:spMkLst>
              <pc:docMk/>
              <pc:sldMasterMk cId="862396065" sldId="2147483684"/>
              <pc:sldLayoutMk cId="2481590116" sldId="2147483707"/>
              <ac:spMk id="16" creationId="{FA3632BE-8CBE-4C33-9264-EF476F2C9295}"/>
            </ac:spMkLst>
          </pc:spChg>
        </pc:sldLayoutChg>
      </pc:sldMasterChg>
    </pc:docChg>
  </pc:docChgLst>
  <pc:docChgLst>
    <pc:chgData name="Pasquale, Denise" userId="96191729-288b-4ca4-8aed-6c5339c31a7e" providerId="ADAL" clId="{36AD497F-F3DD-4C8C-86BC-736F7484C0DE}"/>
    <pc:docChg chg="modSld modMainMaster">
      <pc:chgData name="Pasquale, Denise" userId="96191729-288b-4ca4-8aed-6c5339c31a7e" providerId="ADAL" clId="{36AD497F-F3DD-4C8C-86BC-736F7484C0DE}" dt="2025-01-28T12:44:33.682" v="4"/>
      <pc:docMkLst>
        <pc:docMk/>
      </pc:docMkLst>
      <pc:sldChg chg="modSp mod">
        <pc:chgData name="Pasquale, Denise" userId="96191729-288b-4ca4-8aed-6c5339c31a7e" providerId="ADAL" clId="{36AD497F-F3DD-4C8C-86BC-736F7484C0DE}" dt="2025-01-28T12:44:33.682" v="4"/>
        <pc:sldMkLst>
          <pc:docMk/>
          <pc:sldMk cId="1342632019" sldId="364"/>
        </pc:sldMkLst>
      </pc:sldChg>
      <pc:sldMasterChg chg="modSldLayout">
        <pc:chgData name="Pasquale, Denise" userId="96191729-288b-4ca4-8aed-6c5339c31a7e" providerId="ADAL" clId="{36AD497F-F3DD-4C8C-86BC-736F7484C0DE}" dt="2025-01-07T10:57:44.152" v="1" actId="1076"/>
        <pc:sldMasterMkLst>
          <pc:docMk/>
          <pc:sldMasterMk cId="862396065" sldId="2147483684"/>
        </pc:sldMasterMkLst>
        <pc:sldLayoutChg chg="modSp mod">
          <pc:chgData name="Pasquale, Denise" userId="96191729-288b-4ca4-8aed-6c5339c31a7e" providerId="ADAL" clId="{36AD497F-F3DD-4C8C-86BC-736F7484C0DE}" dt="2025-01-07T10:57:44.152" v="1" actId="1076"/>
          <pc:sldLayoutMkLst>
            <pc:docMk/>
            <pc:sldMasterMk cId="862396065" sldId="2147483684"/>
            <pc:sldLayoutMk cId="2066959134" sldId="2147483685"/>
          </pc:sldLayoutMkLst>
        </pc:sldLayoutChg>
      </pc:sldMasterChg>
    </pc:docChg>
  </pc:docChgLst>
  <pc:docChgLst>
    <pc:chgData name="Pasquale, Denise" userId="96191729-288b-4ca4-8aed-6c5339c31a7e" providerId="ADAL" clId="{25418AFB-D9B0-4A89-BACA-CA2240F9D1EA}"/>
    <pc:docChg chg="modSld">
      <pc:chgData name="Pasquale, Denise" userId="96191729-288b-4ca4-8aed-6c5339c31a7e" providerId="ADAL" clId="{25418AFB-D9B0-4A89-BACA-CA2240F9D1EA}" dt="2025-05-05T11:50:05.284" v="146" actId="1036"/>
      <pc:docMkLst>
        <pc:docMk/>
      </pc:docMkLst>
      <pc:sldChg chg="modSp mod">
        <pc:chgData name="Pasquale, Denise" userId="96191729-288b-4ca4-8aed-6c5339c31a7e" providerId="ADAL" clId="{25418AFB-D9B0-4A89-BACA-CA2240F9D1EA}" dt="2025-05-05T11:36:20.184" v="3" actId="20577"/>
        <pc:sldMkLst>
          <pc:docMk/>
          <pc:sldMk cId="1342632019" sldId="364"/>
        </pc:sldMkLst>
        <pc:spChg chg="mod">
          <ac:chgData name="Pasquale, Denise" userId="96191729-288b-4ca4-8aed-6c5339c31a7e" providerId="ADAL" clId="{25418AFB-D9B0-4A89-BACA-CA2240F9D1EA}" dt="2025-05-05T11:36:20.184" v="3" actId="20577"/>
          <ac:spMkLst>
            <pc:docMk/>
            <pc:sldMk cId="1342632019" sldId="364"/>
            <ac:spMk id="11" creationId="{00000000-0000-0000-0000-000000000000}"/>
          </ac:spMkLst>
        </pc:spChg>
      </pc:sldChg>
      <pc:sldChg chg="modSp mod">
        <pc:chgData name="Pasquale, Denise" userId="96191729-288b-4ca4-8aed-6c5339c31a7e" providerId="ADAL" clId="{25418AFB-D9B0-4A89-BACA-CA2240F9D1EA}" dt="2025-05-05T11:49:17.157" v="125" actId="14100"/>
        <pc:sldMkLst>
          <pc:docMk/>
          <pc:sldMk cId="3378515421" sldId="367"/>
        </pc:sldMkLst>
        <pc:spChg chg="mod">
          <ac:chgData name="Pasquale, Denise" userId="96191729-288b-4ca4-8aed-6c5339c31a7e" providerId="ADAL" clId="{25418AFB-D9B0-4A89-BACA-CA2240F9D1EA}" dt="2025-05-05T11:46:38.106" v="37" actId="1076"/>
          <ac:spMkLst>
            <pc:docMk/>
            <pc:sldMk cId="3378515421" sldId="367"/>
            <ac:spMk id="9" creationId="{5D8574A3-6AF8-605B-8502-1F7064ED6A0C}"/>
          </ac:spMkLst>
        </pc:spChg>
        <pc:spChg chg="mod">
          <ac:chgData name="Pasquale, Denise" userId="96191729-288b-4ca4-8aed-6c5339c31a7e" providerId="ADAL" clId="{25418AFB-D9B0-4A89-BACA-CA2240F9D1EA}" dt="2025-05-05T11:46:28.143" v="35" actId="1036"/>
          <ac:spMkLst>
            <pc:docMk/>
            <pc:sldMk cId="3378515421" sldId="367"/>
            <ac:spMk id="10" creationId="{5336CFE0-404F-3F15-72D3-0F2CAB826592}"/>
          </ac:spMkLst>
        </pc:spChg>
        <pc:spChg chg="mod">
          <ac:chgData name="Pasquale, Denise" userId="96191729-288b-4ca4-8aed-6c5339c31a7e" providerId="ADAL" clId="{25418AFB-D9B0-4A89-BACA-CA2240F9D1EA}" dt="2025-05-05T11:46:12.867" v="22" actId="1036"/>
          <ac:spMkLst>
            <pc:docMk/>
            <pc:sldMk cId="3378515421" sldId="367"/>
            <ac:spMk id="11" creationId="{9B63BEA0-1EAE-F8BA-A995-4177097FBECD}"/>
          </ac:spMkLst>
        </pc:spChg>
        <pc:spChg chg="mod">
          <ac:chgData name="Pasquale, Denise" userId="96191729-288b-4ca4-8aed-6c5339c31a7e" providerId="ADAL" clId="{25418AFB-D9B0-4A89-BACA-CA2240F9D1EA}" dt="2025-05-05T11:47:41.504" v="123" actId="1035"/>
          <ac:spMkLst>
            <pc:docMk/>
            <pc:sldMk cId="3378515421" sldId="367"/>
            <ac:spMk id="13" creationId="{C0005E64-8CD8-4099-00D0-CF2D5F4D14EB}"/>
          </ac:spMkLst>
        </pc:spChg>
        <pc:spChg chg="mod">
          <ac:chgData name="Pasquale, Denise" userId="96191729-288b-4ca4-8aed-6c5339c31a7e" providerId="ADAL" clId="{25418AFB-D9B0-4A89-BACA-CA2240F9D1EA}" dt="2025-05-05T11:47:32.164" v="104" actId="1076"/>
          <ac:spMkLst>
            <pc:docMk/>
            <pc:sldMk cId="3378515421" sldId="367"/>
            <ac:spMk id="19" creationId="{C61FE76E-1A88-E8A2-B332-A4268DBD1D4B}"/>
          </ac:spMkLst>
        </pc:spChg>
        <pc:spChg chg="mod">
          <ac:chgData name="Pasquale, Denise" userId="96191729-288b-4ca4-8aed-6c5339c31a7e" providerId="ADAL" clId="{25418AFB-D9B0-4A89-BACA-CA2240F9D1EA}" dt="2025-05-05T11:46:21.928" v="24" actId="1076"/>
          <ac:spMkLst>
            <pc:docMk/>
            <pc:sldMk cId="3378515421" sldId="367"/>
            <ac:spMk id="20" creationId="{DA5BAB35-4613-9EFD-6485-06A318C90084}"/>
          </ac:spMkLst>
        </pc:spChg>
        <pc:cxnChg chg="mod">
          <ac:chgData name="Pasquale, Denise" userId="96191729-288b-4ca4-8aed-6c5339c31a7e" providerId="ADAL" clId="{25418AFB-D9B0-4A89-BACA-CA2240F9D1EA}" dt="2025-05-05T11:49:17.157" v="125" actId="14100"/>
          <ac:cxnSpMkLst>
            <pc:docMk/>
            <pc:sldMk cId="3378515421" sldId="367"/>
            <ac:cxnSpMk id="15" creationId="{9A366BEE-0D9A-534F-F4EC-D95FD94E9B89}"/>
          </ac:cxnSpMkLst>
        </pc:cxnChg>
        <pc:cxnChg chg="mod">
          <ac:chgData name="Pasquale, Denise" userId="96191729-288b-4ca4-8aed-6c5339c31a7e" providerId="ADAL" clId="{25418AFB-D9B0-4A89-BACA-CA2240F9D1EA}" dt="2025-05-05T11:46:52.147" v="41" actId="14100"/>
          <ac:cxnSpMkLst>
            <pc:docMk/>
            <pc:sldMk cId="3378515421" sldId="367"/>
            <ac:cxnSpMk id="16" creationId="{CB885E7A-E4ED-E1FA-440E-2319927DA866}"/>
          </ac:cxnSpMkLst>
        </pc:cxnChg>
      </pc:sldChg>
      <pc:sldChg chg="modSp mod">
        <pc:chgData name="Pasquale, Denise" userId="96191729-288b-4ca4-8aed-6c5339c31a7e" providerId="ADAL" clId="{25418AFB-D9B0-4A89-BACA-CA2240F9D1EA}" dt="2025-05-05T11:38:58.033" v="4" actId="20577"/>
        <pc:sldMkLst>
          <pc:docMk/>
          <pc:sldMk cId="2895905375" sldId="368"/>
        </pc:sldMkLst>
        <pc:spChg chg="mod">
          <ac:chgData name="Pasquale, Denise" userId="96191729-288b-4ca4-8aed-6c5339c31a7e" providerId="ADAL" clId="{25418AFB-D9B0-4A89-BACA-CA2240F9D1EA}" dt="2025-05-05T11:38:58.033" v="4" actId="20577"/>
          <ac:spMkLst>
            <pc:docMk/>
            <pc:sldMk cId="2895905375" sldId="368"/>
            <ac:spMk id="5" creationId="{B7866904-67A9-537C-B477-5F733C32C8A0}"/>
          </ac:spMkLst>
        </pc:spChg>
      </pc:sldChg>
      <pc:sldChg chg="modSp mod">
        <pc:chgData name="Pasquale, Denise" userId="96191729-288b-4ca4-8aed-6c5339c31a7e" providerId="ADAL" clId="{25418AFB-D9B0-4A89-BACA-CA2240F9D1EA}" dt="2025-05-05T11:39:21.642" v="6" actId="20577"/>
        <pc:sldMkLst>
          <pc:docMk/>
          <pc:sldMk cId="3733559330" sldId="369"/>
        </pc:sldMkLst>
        <pc:graphicFrameChg chg="modGraphic">
          <ac:chgData name="Pasquale, Denise" userId="96191729-288b-4ca4-8aed-6c5339c31a7e" providerId="ADAL" clId="{25418AFB-D9B0-4A89-BACA-CA2240F9D1EA}" dt="2025-05-05T11:39:21.642" v="6" actId="20577"/>
          <ac:graphicFrameMkLst>
            <pc:docMk/>
            <pc:sldMk cId="3733559330" sldId="369"/>
            <ac:graphicFrameMk id="4" creationId="{E1BFC22D-ECD4-E355-C90E-F8D8B83E97AD}"/>
          </ac:graphicFrameMkLst>
        </pc:graphicFrameChg>
      </pc:sldChg>
      <pc:sldChg chg="modSp mod">
        <pc:chgData name="Pasquale, Denise" userId="96191729-288b-4ca4-8aed-6c5339c31a7e" providerId="ADAL" clId="{25418AFB-D9B0-4A89-BACA-CA2240F9D1EA}" dt="2025-05-05T11:39:49.818" v="8" actId="20577"/>
        <pc:sldMkLst>
          <pc:docMk/>
          <pc:sldMk cId="177676850" sldId="371"/>
        </pc:sldMkLst>
        <pc:spChg chg="mod">
          <ac:chgData name="Pasquale, Denise" userId="96191729-288b-4ca4-8aed-6c5339c31a7e" providerId="ADAL" clId="{25418AFB-D9B0-4A89-BACA-CA2240F9D1EA}" dt="2025-05-05T11:39:49.818" v="8" actId="20577"/>
          <ac:spMkLst>
            <pc:docMk/>
            <pc:sldMk cId="177676850" sldId="371"/>
            <ac:spMk id="4" creationId="{DA56B8B8-8B3E-5511-23E5-0C8BC823BF37}"/>
          </ac:spMkLst>
        </pc:spChg>
      </pc:sldChg>
      <pc:sldChg chg="modSp mod">
        <pc:chgData name="Pasquale, Denise" userId="96191729-288b-4ca4-8aed-6c5339c31a7e" providerId="ADAL" clId="{25418AFB-D9B0-4A89-BACA-CA2240F9D1EA}" dt="2025-05-05T11:40:12.441" v="10" actId="20577"/>
        <pc:sldMkLst>
          <pc:docMk/>
          <pc:sldMk cId="3480213264" sldId="374"/>
        </pc:sldMkLst>
        <pc:spChg chg="mod">
          <ac:chgData name="Pasquale, Denise" userId="96191729-288b-4ca4-8aed-6c5339c31a7e" providerId="ADAL" clId="{25418AFB-D9B0-4A89-BACA-CA2240F9D1EA}" dt="2025-05-05T11:40:12.441" v="10" actId="20577"/>
          <ac:spMkLst>
            <pc:docMk/>
            <pc:sldMk cId="3480213264" sldId="374"/>
            <ac:spMk id="4" creationId="{114A89EE-524C-07D4-A1ED-C14C6D21C46F}"/>
          </ac:spMkLst>
        </pc:spChg>
      </pc:sldChg>
      <pc:sldChg chg="modSp mod">
        <pc:chgData name="Pasquale, Denise" userId="96191729-288b-4ca4-8aed-6c5339c31a7e" providerId="ADAL" clId="{25418AFB-D9B0-4A89-BACA-CA2240F9D1EA}" dt="2025-05-05T11:50:05.284" v="146" actId="1036"/>
        <pc:sldMkLst>
          <pc:docMk/>
          <pc:sldMk cId="2263708106" sldId="375"/>
        </pc:sldMkLst>
        <pc:spChg chg="mod">
          <ac:chgData name="Pasquale, Denise" userId="96191729-288b-4ca4-8aed-6c5339c31a7e" providerId="ADAL" clId="{25418AFB-D9B0-4A89-BACA-CA2240F9D1EA}" dt="2025-05-05T11:50:05.284" v="146" actId="1036"/>
          <ac:spMkLst>
            <pc:docMk/>
            <pc:sldMk cId="2263708106" sldId="375"/>
            <ac:spMk id="4" creationId="{00000000-0000-0000-0000-000000000000}"/>
          </ac:spMkLst>
        </pc:spChg>
      </pc:sldChg>
    </pc:docChg>
  </pc:docChgLst>
  <pc:docChgLst>
    <pc:chgData name="Maag, Denise" userId="96191729-288b-4ca4-8aed-6c5339c31a7e" providerId="ADAL" clId="{5841E836-83D0-46EC-837D-5DE790AC9B57}"/>
    <pc:docChg chg="delMainMaster modMainMaster">
      <pc:chgData name="Maag, Denise" userId="96191729-288b-4ca4-8aed-6c5339c31a7e" providerId="ADAL" clId="{5841E836-83D0-46EC-837D-5DE790AC9B57}" dt="2025-07-07T12:20:19.627" v="169" actId="2696"/>
      <pc:docMkLst>
        <pc:docMk/>
      </pc:docMkLst>
      <pc:sldMasterChg chg="modSldLayout sldLayoutOrd">
        <pc:chgData name="Maag, Denise" userId="96191729-288b-4ca4-8aed-6c5339c31a7e" providerId="ADAL" clId="{5841E836-83D0-46EC-837D-5DE790AC9B57}" dt="2025-07-07T12:20:16.538" v="168" actId="20578"/>
        <pc:sldMasterMkLst>
          <pc:docMk/>
          <pc:sldMasterMk cId="862396065" sldId="2147483684"/>
        </pc:sldMasterMkLst>
        <pc:sldLayoutChg chg="mod ord">
          <pc:chgData name="Maag, Denise" userId="96191729-288b-4ca4-8aed-6c5339c31a7e" providerId="ADAL" clId="{5841E836-83D0-46EC-837D-5DE790AC9B57}" dt="2025-07-07T12:20:16.538" v="168" actId="20578"/>
          <pc:sldLayoutMkLst>
            <pc:docMk/>
            <pc:sldMasterMk cId="862396065" sldId="2147483684"/>
            <pc:sldLayoutMk cId="2481590116" sldId="2147483707"/>
          </pc:sldLayoutMkLst>
        </pc:sldLayoutChg>
      </pc:sldMasterChg>
      <pc:sldMasterChg chg="del modSldLayout sldLayoutOrd">
        <pc:chgData name="Maag, Denise" userId="96191729-288b-4ca4-8aed-6c5339c31a7e" providerId="ADAL" clId="{5841E836-83D0-46EC-837D-5DE790AC9B57}" dt="2025-07-07T12:20:19.627" v="169" actId="2696"/>
        <pc:sldMasterMkLst>
          <pc:docMk/>
          <pc:sldMasterMk cId="3377204746" sldId="2147483706"/>
        </pc:sldMasterMkLst>
        <pc:sldLayoutChg chg="modSp mod">
          <pc:chgData name="Maag, Denise" userId="96191729-288b-4ca4-8aed-6c5339c31a7e" providerId="ADAL" clId="{5841E836-83D0-46EC-837D-5DE790AC9B57}" dt="2025-07-07T12:00:51.029" v="167" actId="14100"/>
          <pc:sldLayoutMkLst>
            <pc:docMk/>
            <pc:sldMasterMk cId="862396065" sldId="2147483684"/>
            <pc:sldLayoutMk cId="2481590116" sldId="2147483707"/>
          </pc:sldLayoutMkLst>
          <pc:spChg chg="mod">
            <ac:chgData name="Maag, Denise" userId="96191729-288b-4ca4-8aed-6c5339c31a7e" providerId="ADAL" clId="{5841E836-83D0-46EC-837D-5DE790AC9B57}" dt="2025-07-07T12:00:42.972" v="166" actId="20577"/>
            <ac:spMkLst>
              <pc:docMk/>
              <pc:sldMasterMk cId="862396065" sldId="2147483684"/>
              <pc:sldLayoutMk cId="2481590116" sldId="2147483707"/>
              <ac:spMk id="6" creationId="{B9217BCB-F575-4246-AB3D-20A200867137}"/>
            </ac:spMkLst>
          </pc:spChg>
          <pc:spChg chg="mod">
            <ac:chgData name="Maag, Denise" userId="96191729-288b-4ca4-8aed-6c5339c31a7e" providerId="ADAL" clId="{5841E836-83D0-46EC-837D-5DE790AC9B57}" dt="2025-07-07T12:00:51.029" v="167" actId="14100"/>
            <ac:spMkLst>
              <pc:docMk/>
              <pc:sldMasterMk cId="862396065" sldId="2147483684"/>
              <pc:sldLayoutMk cId="2481590116" sldId="2147483707"/>
              <ac:spMk id="12" creationId="{BD2FE919-138C-47D7-8CD0-FBC54554C527}"/>
            </ac:spMkLst>
          </pc:spChg>
          <pc:spChg chg="mod">
            <ac:chgData name="Maag, Denise" userId="96191729-288b-4ca4-8aed-6c5339c31a7e" providerId="ADAL" clId="{5841E836-83D0-46EC-837D-5DE790AC9B57}" dt="2025-07-07T11:04:53.820" v="0" actId="20577"/>
            <ac:spMkLst>
              <pc:docMk/>
              <pc:sldMasterMk cId="862396065" sldId="2147483684"/>
              <pc:sldLayoutMk cId="2481590116" sldId="2147483707"/>
              <ac:spMk id="16" creationId="{FA3632BE-8CBE-4C33-9264-EF476F2C9295}"/>
            </ac:spMkLst>
          </pc:spChg>
        </pc:sldLayoutChg>
      </pc:sldMasterChg>
    </pc:docChg>
  </pc:docChgLst>
  <pc:docChgLst>
    <pc:chgData name="Pasquale, Denise" userId="96191729-288b-4ca4-8aed-6c5339c31a7e" providerId="ADAL" clId="{A69FADE7-776B-47C3-8BBA-9D2B80E6A49F}"/>
    <pc:docChg chg="undo custSel modSld modMainMaster">
      <pc:chgData name="Pasquale, Denise" userId="96191729-288b-4ca4-8aed-6c5339c31a7e" providerId="ADAL" clId="{A69FADE7-776B-47C3-8BBA-9D2B80E6A49F}" dt="2024-12-12T12:55:39.372" v="127"/>
      <pc:docMkLst>
        <pc:docMk/>
      </pc:docMkLst>
      <pc:sldChg chg="modSp mod modAnim">
        <pc:chgData name="Pasquale, Denise" userId="96191729-288b-4ca4-8aed-6c5339c31a7e" providerId="ADAL" clId="{A69FADE7-776B-47C3-8BBA-9D2B80E6A49F}" dt="2024-12-12T12:49:30.724" v="15"/>
        <pc:sldMkLst>
          <pc:docMk/>
          <pc:sldMk cId="173263078" sldId="294"/>
        </pc:sldMkLst>
      </pc:sldChg>
      <pc:sldChg chg="modSp modAnim">
        <pc:chgData name="Pasquale, Denise" userId="96191729-288b-4ca4-8aed-6c5339c31a7e" providerId="ADAL" clId="{A69FADE7-776B-47C3-8BBA-9D2B80E6A49F}" dt="2024-12-12T12:50:24.742" v="22" actId="255"/>
        <pc:sldMkLst>
          <pc:docMk/>
          <pc:sldMk cId="1342632019" sldId="364"/>
        </pc:sldMkLst>
      </pc:sldChg>
      <pc:sldChg chg="modSp mod modAnim">
        <pc:chgData name="Pasquale, Denise" userId="96191729-288b-4ca4-8aed-6c5339c31a7e" providerId="ADAL" clId="{A69FADE7-776B-47C3-8BBA-9D2B80E6A49F}" dt="2024-12-12T12:54:19.255" v="90" actId="1036"/>
        <pc:sldMkLst>
          <pc:docMk/>
          <pc:sldMk cId="2274931321" sldId="365"/>
        </pc:sldMkLst>
      </pc:sldChg>
      <pc:sldChg chg="modSp mod modAnim">
        <pc:chgData name="Pasquale, Denise" userId="96191729-288b-4ca4-8aed-6c5339c31a7e" providerId="ADAL" clId="{A69FADE7-776B-47C3-8BBA-9D2B80E6A49F}" dt="2024-12-12T12:50:59.737" v="28"/>
        <pc:sldMkLst>
          <pc:docMk/>
          <pc:sldMk cId="3378515421" sldId="367"/>
        </pc:sldMkLst>
      </pc:sldChg>
      <pc:sldChg chg="modSp mod modAnim">
        <pc:chgData name="Pasquale, Denise" userId="96191729-288b-4ca4-8aed-6c5339c31a7e" providerId="ADAL" clId="{A69FADE7-776B-47C3-8BBA-9D2B80E6A49F}" dt="2024-12-12T12:52:39.457" v="62" actId="1037"/>
        <pc:sldMkLst>
          <pc:docMk/>
          <pc:sldMk cId="2895905375" sldId="368"/>
        </pc:sldMkLst>
      </pc:sldChg>
      <pc:sldChg chg="modSp mod modAnim">
        <pc:chgData name="Pasquale, Denise" userId="96191729-288b-4ca4-8aed-6c5339c31a7e" providerId="ADAL" clId="{A69FADE7-776B-47C3-8BBA-9D2B80E6A49F}" dt="2024-12-12T12:53:11.646" v="68"/>
        <pc:sldMkLst>
          <pc:docMk/>
          <pc:sldMk cId="3733559330" sldId="369"/>
        </pc:sldMkLst>
      </pc:sldChg>
      <pc:sldChg chg="modSp modAnim">
        <pc:chgData name="Pasquale, Denise" userId="96191729-288b-4ca4-8aed-6c5339c31a7e" providerId="ADAL" clId="{A69FADE7-776B-47C3-8BBA-9D2B80E6A49F}" dt="2024-12-12T12:53:27.564" v="72" actId="255"/>
        <pc:sldMkLst>
          <pc:docMk/>
          <pc:sldMk cId="1928295783" sldId="370"/>
        </pc:sldMkLst>
      </pc:sldChg>
      <pc:sldChg chg="modSp mod modAnim">
        <pc:chgData name="Pasquale, Denise" userId="96191729-288b-4ca4-8aed-6c5339c31a7e" providerId="ADAL" clId="{A69FADE7-776B-47C3-8BBA-9D2B80E6A49F}" dt="2024-12-12T12:54:47.332" v="104"/>
        <pc:sldMkLst>
          <pc:docMk/>
          <pc:sldMk cId="177676850" sldId="371"/>
        </pc:sldMkLst>
      </pc:sldChg>
      <pc:sldChg chg="modSp mod modAnim">
        <pc:chgData name="Pasquale, Denise" userId="96191729-288b-4ca4-8aed-6c5339c31a7e" providerId="ADAL" clId="{A69FADE7-776B-47C3-8BBA-9D2B80E6A49F}" dt="2024-12-12T12:55:30.246" v="126"/>
        <pc:sldMkLst>
          <pc:docMk/>
          <pc:sldMk cId="3480213264" sldId="374"/>
        </pc:sldMkLst>
      </pc:sldChg>
      <pc:sldChg chg="modAnim">
        <pc:chgData name="Pasquale, Denise" userId="96191729-288b-4ca4-8aed-6c5339c31a7e" providerId="ADAL" clId="{A69FADE7-776B-47C3-8BBA-9D2B80E6A49F}" dt="2024-12-12T12:55:39.372" v="127"/>
        <pc:sldMkLst>
          <pc:docMk/>
          <pc:sldMk cId="2263708106" sldId="375"/>
        </pc:sldMkLst>
      </pc:sldChg>
      <pc:sldChg chg="modSp mod modAnim">
        <pc:chgData name="Pasquale, Denise" userId="96191729-288b-4ca4-8aed-6c5339c31a7e" providerId="ADAL" clId="{A69FADE7-776B-47C3-8BBA-9D2B80E6A49F}" dt="2024-12-12T12:51:19.974" v="31"/>
        <pc:sldMkLst>
          <pc:docMk/>
          <pc:sldMk cId="993525819" sldId="377"/>
        </pc:sldMkLst>
      </pc:sldChg>
      <pc:sldChg chg="modSp mod modAnim">
        <pc:chgData name="Pasquale, Denise" userId="96191729-288b-4ca4-8aed-6c5339c31a7e" providerId="ADAL" clId="{A69FADE7-776B-47C3-8BBA-9D2B80E6A49F}" dt="2024-12-12T12:55:11.290" v="122"/>
        <pc:sldMkLst>
          <pc:docMk/>
          <pc:sldMk cId="983203346" sldId="378"/>
        </pc:sldMkLst>
      </pc:sldChg>
      <pc:sldMasterChg chg="modSldLayout">
        <pc:chgData name="Pasquale, Denise" userId="96191729-288b-4ca4-8aed-6c5339c31a7e" providerId="ADAL" clId="{A69FADE7-776B-47C3-8BBA-9D2B80E6A49F}" dt="2024-12-12T12:49:17.761" v="14" actId="255"/>
        <pc:sldMasterMkLst>
          <pc:docMk/>
          <pc:sldMasterMk cId="862396065" sldId="2147483684"/>
        </pc:sldMasterMkLst>
        <pc:sldLayoutChg chg="modSp modAnim">
          <pc:chgData name="Pasquale, Denise" userId="96191729-288b-4ca4-8aed-6c5339c31a7e" providerId="ADAL" clId="{A69FADE7-776B-47C3-8BBA-9D2B80E6A49F}" dt="2024-12-12T12:48:56.885" v="11" actId="255"/>
          <pc:sldLayoutMkLst>
            <pc:docMk/>
            <pc:sldMasterMk cId="862396065" sldId="2147483684"/>
            <pc:sldLayoutMk cId="3694749063" sldId="2147483672"/>
          </pc:sldLayoutMkLst>
        </pc:sldLayoutChg>
        <pc:sldLayoutChg chg="modSp modAnim">
          <pc:chgData name="Pasquale, Denise" userId="96191729-288b-4ca4-8aed-6c5339c31a7e" providerId="ADAL" clId="{A69FADE7-776B-47C3-8BBA-9D2B80E6A49F}" dt="2024-12-12T12:49:17.761" v="14" actId="255"/>
          <pc:sldLayoutMkLst>
            <pc:docMk/>
            <pc:sldMasterMk cId="862396065" sldId="2147483684"/>
            <pc:sldLayoutMk cId="810409667"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n-lt"/>
                <a:cs typeface="Calibri" panose="020F0502020204030204" pitchFamily="34" charset="0"/>
              </a:rPr>
              <a:t>QU</a:t>
            </a:r>
            <a:r>
              <a:rPr lang="de-DE" sz="2000" dirty="0">
                <a:latin typeface="+mn-lt"/>
                <a:cs typeface="Calibri" panose="020F0502020204030204" pitchFamily="34" charset="0"/>
              </a:rPr>
              <a:t>ALITÄTS</a:t>
            </a:r>
            <a:r>
              <a:rPr lang="de-DE" sz="2000" b="1" dirty="0">
                <a:latin typeface="+mn-lt"/>
                <a:cs typeface="Calibri" panose="020F0502020204030204" pitchFamily="34" charset="0"/>
              </a:rPr>
              <a:t>E</a:t>
            </a:r>
            <a:r>
              <a:rPr lang="de-DE" sz="2000" dirty="0">
                <a:latin typeface="+mn-lt"/>
                <a:cs typeface="Calibri" panose="020F0502020204030204" pitchFamily="34" charset="0"/>
              </a:rPr>
              <a:t>NTWICKLUNG </a:t>
            </a:r>
            <a:r>
              <a:rPr lang="de-DE" sz="2000" b="1" dirty="0">
                <a:latin typeface="+mn-lt"/>
                <a:cs typeface="Calibri" panose="020F0502020204030204" pitchFamily="34" charset="0"/>
              </a:rPr>
              <a:t>B</a:t>
            </a:r>
            <a:r>
              <a:rPr lang="de-DE" sz="2000" dirty="0">
                <a:latin typeface="+mn-lt"/>
                <a:cs typeface="Calibri" panose="020F0502020204030204" pitchFamily="34" charset="0"/>
              </a:rPr>
              <a:t>INDUNGSBEZOGENER </a:t>
            </a:r>
          </a:p>
          <a:p>
            <a:r>
              <a:rPr lang="de-DE" sz="2000" b="1" dirty="0">
                <a:latin typeface="+mn-lt"/>
                <a:cs typeface="Calibri" panose="020F0502020204030204" pitchFamily="34" charset="0"/>
              </a:rPr>
              <a:t>IN</a:t>
            </a:r>
            <a:r>
              <a:rPr lang="de-DE" sz="2000" dirty="0">
                <a:latin typeface="+mn-lt"/>
                <a:cs typeface="Calibri" panose="020F0502020204030204" pitchFamily="34" charset="0"/>
              </a:rPr>
              <a:t>TERAKTIONEN </a:t>
            </a:r>
          </a:p>
          <a:p>
            <a:r>
              <a:rPr lang="de-DE" sz="1400" dirty="0">
                <a:latin typeface="+mn-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3E5A2D"/>
          </a:solidFill>
        </p:spPr>
        <p:txBody>
          <a:bodyPr wrap="square" rtlCol="0">
            <a:spAutoFit/>
          </a:bodyPr>
          <a:lstStyle/>
          <a:p>
            <a:pPr algn="ctr"/>
            <a:r>
              <a:rPr lang="de-DE" sz="5400" dirty="0">
                <a:solidFill>
                  <a:schemeClr val="bg1"/>
                </a:solidFill>
                <a:latin typeface="+mj-lt"/>
                <a:cs typeface="Calibri" panose="020F0502020204030204" pitchFamily="34" charset="0"/>
              </a:rPr>
              <a:t>Modul 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30997"/>
          </a:xfrm>
          <a:prstGeom prst="rect">
            <a:avLst/>
          </a:prstGeom>
          <a:solidFill>
            <a:srgbClr val="EAB086"/>
          </a:solidFill>
        </p:spPr>
        <p:txBody>
          <a:bodyPr wrap="square" rtlCol="0">
            <a:spAutoFit/>
          </a:bodyPr>
          <a:lstStyle/>
          <a:p>
            <a:pPr algn="ctr"/>
            <a:r>
              <a:rPr lang="de-DE" sz="2400" dirty="0">
                <a:latin typeface="Arial" panose="020B0604020202020204" pitchFamily="34" charset="0"/>
                <a:cs typeface="Arial" panose="020B0604020202020204" pitchFamily="34" charset="0"/>
              </a:rPr>
              <a:t>Grundlagenwissen: Bindung im Kontext der frühkindlichen Bildung, Betreuung und Erziehung </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54109" y="5282303"/>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1" name="Textfeld 10">
            <a:extLst>
              <a:ext uri="{FF2B5EF4-FFF2-40B4-BE49-F238E27FC236}">
                <a16:creationId xmlns:a16="http://schemas.microsoft.com/office/drawing/2014/main" id="{C3AE423A-CD6E-5581-1AD7-FD6D3339EBED}"/>
              </a:ext>
            </a:extLst>
          </p:cNvPr>
          <p:cNvSpPr txBox="1"/>
          <p:nvPr userDrawn="1"/>
        </p:nvSpPr>
        <p:spPr>
          <a:xfrm>
            <a:off x="4760472" y="4686322"/>
            <a:ext cx="3646117" cy="841449"/>
          </a:xfrm>
          <a:prstGeom prst="rect">
            <a:avLst/>
          </a:prstGeom>
          <a:noFill/>
          <a:ln>
            <a:solidFill>
              <a:schemeClr val="accent6">
                <a:lumMod val="75000"/>
              </a:schemeClr>
            </a:solidFill>
          </a:ln>
        </p:spPr>
        <p:txBody>
          <a:bodyPr wrap="square">
            <a:spAutoFit/>
          </a:bodyPr>
          <a:lstStyle/>
          <a:p>
            <a:pPr>
              <a:lnSpc>
                <a:spcPct val="107000"/>
              </a:lnSpc>
              <a:spcBef>
                <a:spcPts val="200"/>
              </a:spcBef>
              <a:spcAft>
                <a:spcPts val="600"/>
              </a:spcAft>
            </a:pPr>
            <a:r>
              <a:rPr lang="de-DE" sz="2400" b="1" dirty="0">
                <a:solidFill>
                  <a:srgbClr val="3E5A2D"/>
                </a:solidFill>
                <a:effectLst/>
                <a:latin typeface="+mj-lt"/>
                <a:ea typeface="Times New Roman" panose="02020603050405020304" pitchFamily="18" charset="0"/>
                <a:cs typeface="Times New Roman" panose="02020603050405020304" pitchFamily="18" charset="0"/>
              </a:rPr>
              <a:t>MI.1_Wissen</a:t>
            </a:r>
            <a:r>
              <a:rPr lang="de-DE" sz="2400" b="1" dirty="0">
                <a:solidFill>
                  <a:srgbClr val="2E5129"/>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Einführung in das Thema Bindung</a:t>
            </a:r>
            <a:endParaRPr lang="de-DE" dirty="0"/>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Tree>
    <p:extLst>
      <p:ext uri="{BB962C8B-B14F-4D97-AF65-F5344CB8AC3E}">
        <p14:creationId xmlns:p14="http://schemas.microsoft.com/office/powerpoint/2010/main" val="2066959134"/>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C470F627-B1C7-3951-E92E-CA79D86E63AD}"/>
              </a:ext>
            </a:extLst>
          </p:cNvPr>
          <p:cNvSpPr txBox="1"/>
          <p:nvPr userDrawn="1"/>
        </p:nvSpPr>
        <p:spPr>
          <a:xfrm>
            <a:off x="7105796" y="701337"/>
            <a:ext cx="1145309" cy="346249"/>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MI.1_Wissen</a:t>
            </a:r>
            <a:endParaRPr lang="de-DE" sz="1100" dirty="0">
              <a:effectLst/>
              <a:latin typeface="+mn-lt"/>
              <a:ea typeface="Times New Roman" panose="02020603050405020304" pitchFamily="18" charset="0"/>
              <a:cs typeface="Arial" panose="020B0604020202020204" pitchFamily="34" charset="0"/>
            </a:endParaRPr>
          </a:p>
        </p:txBody>
      </p:sp>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985571"/>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2" name="Textfeld 21">
            <a:extLst>
              <a:ext uri="{FF2B5EF4-FFF2-40B4-BE49-F238E27FC236}">
                <a16:creationId xmlns:a16="http://schemas.microsoft.com/office/drawing/2014/main" id="{092825DE-3914-49D9-A916-75189A64360B}"/>
              </a:ext>
            </a:extLst>
          </p:cNvPr>
          <p:cNvSpPr txBox="1"/>
          <p:nvPr userDrawn="1"/>
        </p:nvSpPr>
        <p:spPr>
          <a:xfrm>
            <a:off x="7990870" y="6463797"/>
            <a:ext cx="1153130" cy="276999"/>
          </a:xfrm>
          <a:prstGeom prst="rect">
            <a:avLst/>
          </a:prstGeom>
          <a:solidFill>
            <a:srgbClr val="C46229"/>
          </a:solidFill>
          <a:ln>
            <a:noFill/>
          </a:ln>
        </p:spPr>
        <p:txBody>
          <a:bodyPr wrap="square" rtlCol="0">
            <a:spAutoFit/>
          </a:bodyPr>
          <a:lstStyle/>
          <a:p>
            <a:pPr algn="ctr"/>
            <a:endParaRPr lang="de-DE" sz="1200" dirty="0">
              <a:solidFill>
                <a:schemeClr val="bg1"/>
              </a:solidFill>
              <a:latin typeface="+mj-lt"/>
              <a:cs typeface="Arial" panose="020B0604020202020204" pitchFamily="34" charset="0"/>
            </a:endParaRPr>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
        <p:nvSpPr>
          <p:cNvPr id="20" name="Textfeld 19">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C470F627-B1C7-3951-E92E-CA79D86E63AD}"/>
              </a:ext>
            </a:extLst>
          </p:cNvPr>
          <p:cNvSpPr txBox="1"/>
          <p:nvPr userDrawn="1"/>
        </p:nvSpPr>
        <p:spPr>
          <a:xfrm>
            <a:off x="7105796" y="701337"/>
            <a:ext cx="1145309" cy="346249"/>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MI.1_Wissen</a:t>
            </a:r>
            <a:endParaRPr lang="de-DE" sz="1100" dirty="0">
              <a:effectLst/>
              <a:latin typeface="+mn-lt"/>
              <a:ea typeface="Times New Roman" panose="02020603050405020304" pitchFamily="18" charset="0"/>
              <a:cs typeface="Arial" panose="020B0604020202020204" pitchFamily="34" charset="0"/>
            </a:endParaRPr>
          </a:p>
        </p:txBody>
      </p:sp>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985571"/>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
        <p:nvSpPr>
          <p:cNvPr id="20" name="Textfeld 19">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spTree>
    <p:extLst>
      <p:ext uri="{BB962C8B-B14F-4D97-AF65-F5344CB8AC3E}">
        <p14:creationId xmlns:p14="http://schemas.microsoft.com/office/powerpoint/2010/main" val="810409667"/>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MI.1_Wissen: Einführung in das Thema Bindung</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a:t>
            </a:r>
            <a:b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https://www.eh-freiburg.de/quebin/materialien/  </a:t>
            </a:r>
          </a:p>
        </p:txBody>
      </p:sp>
    </p:spTree>
    <p:extLst>
      <p:ext uri="{BB962C8B-B14F-4D97-AF65-F5344CB8AC3E}">
        <p14:creationId xmlns:p14="http://schemas.microsoft.com/office/powerpoint/2010/main" val="2481590116"/>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685"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25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793" y="437922"/>
            <a:ext cx="7886700" cy="1325563"/>
          </a:xfrm>
        </p:spPr>
        <p:txBody>
          <a:bodyPr/>
          <a:lstStyle/>
          <a:p>
            <a:r>
              <a:rPr lang="de-DE" sz="2400" dirty="0">
                <a:solidFill>
                  <a:schemeClr val="accent6">
                    <a:lumMod val="50000"/>
                  </a:schemeClr>
                </a:solidFill>
                <a:cs typeface="Calibri" panose="020F0502020204030204" pitchFamily="34" charset="0"/>
              </a:rPr>
              <a:t>Entwicklung der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cs typeface="Calibri" panose="020F0502020204030204" pitchFamily="34" charset="0"/>
              </a:rPr>
              <a:t>Bindungsrepräsentationen </a:t>
            </a:r>
            <a:r>
              <a:rPr lang="de-DE" sz="2400" dirty="0">
                <a:solidFill>
                  <a:schemeClr val="accent6">
                    <a:lumMod val="50000"/>
                  </a:schemeClr>
                </a:solidFill>
                <a:cs typeface="Arial" panose="020B0604020202020204" pitchFamily="34" charset="0"/>
              </a:rPr>
              <a:t>I</a:t>
            </a:r>
            <a:br>
              <a:rPr lang="de-DE" sz="3200" i="1" dirty="0">
                <a:solidFill>
                  <a:schemeClr val="accent6">
                    <a:lumMod val="50000"/>
                  </a:schemeClr>
                </a:solidFill>
                <a:latin typeface="Calibri" panose="020F0502020204030204" pitchFamily="34" charset="0"/>
                <a:cs typeface="Calibri" panose="020F0502020204030204" pitchFamily="34" charset="0"/>
              </a:rPr>
            </a:br>
            <a:endParaRPr lang="de-DE" dirty="0"/>
          </a:p>
        </p:txBody>
      </p:sp>
      <p:sp>
        <p:nvSpPr>
          <p:cNvPr id="7" name="Inhaltsplatzhalter 2">
            <a:extLst>
              <a:ext uri="{FF2B5EF4-FFF2-40B4-BE49-F238E27FC236}">
                <a16:creationId xmlns:a16="http://schemas.microsoft.com/office/drawing/2014/main" id="{C280D0EA-A470-66FC-A4EE-0E39181DA31E}"/>
              </a:ext>
            </a:extLst>
          </p:cNvPr>
          <p:cNvSpPr txBox="1">
            <a:spLocks/>
          </p:cNvSpPr>
          <p:nvPr/>
        </p:nvSpPr>
        <p:spPr>
          <a:xfrm>
            <a:off x="437986" y="1691423"/>
            <a:ext cx="8393112" cy="4271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400" b="1" dirty="0">
              <a:latin typeface="Arial" panose="020B0604020202020204" pitchFamily="34" charset="0"/>
              <a:cs typeface="Arial" panose="020B0604020202020204" pitchFamily="34" charset="0"/>
            </a:endParaRPr>
          </a:p>
          <a:p>
            <a:pPr marL="342900" indent="-342900">
              <a:lnSpc>
                <a:spcPct val="100000"/>
              </a:lnSpc>
              <a:buFont typeface="+mj-lt"/>
              <a:buAutoNum type="arabicParenR"/>
            </a:pPr>
            <a:r>
              <a:rPr lang="de-DE" sz="1600" b="1" dirty="0">
                <a:latin typeface="Arial" panose="020B0604020202020204" pitchFamily="34" charset="0"/>
                <a:cs typeface="Arial" panose="020B0604020202020204" pitchFamily="34" charset="0"/>
              </a:rPr>
              <a:t>Phase der „unspezifischen Reaktion“ (bis ca. 2 Monate)</a:t>
            </a:r>
          </a:p>
          <a:p>
            <a:pPr lvl="1">
              <a:lnSpc>
                <a:spcPct val="100000"/>
              </a:lnSpc>
              <a:spcBef>
                <a:spcPts val="600"/>
              </a:spcBef>
            </a:pPr>
            <a:r>
              <a:rPr lang="de-DE" sz="1600" dirty="0">
                <a:latin typeface="Arial" panose="020B0604020202020204" pitchFamily="34" charset="0"/>
                <a:cs typeface="Arial" panose="020B0604020202020204" pitchFamily="34" charset="0"/>
              </a:rPr>
              <a:t>Erste Abstimmung zwischen Kind und Bezugspersonen, „Einschwingen“ </a:t>
            </a:r>
          </a:p>
          <a:p>
            <a:pPr lvl="1">
              <a:lnSpc>
                <a:spcPct val="100000"/>
              </a:lnSpc>
              <a:spcBef>
                <a:spcPts val="600"/>
              </a:spcBef>
            </a:pPr>
            <a:r>
              <a:rPr lang="de-DE" sz="1600" dirty="0">
                <a:latin typeface="Arial" panose="020B0604020202020204" pitchFamily="34" charset="0"/>
                <a:cs typeface="Arial" panose="020B0604020202020204" pitchFamily="34" charset="0"/>
              </a:rPr>
              <a:t>Voraussetzungen Kind: Gesichtserkennung, „überlebenswichtiges Verhalten“ (Anschauen, Schreien, etc.)</a:t>
            </a:r>
            <a:endParaRPr lang="de-DE" sz="1200" b="1" dirty="0">
              <a:latin typeface="Arial" panose="020B0604020202020204" pitchFamily="34" charset="0"/>
              <a:cs typeface="Arial" panose="020B0604020202020204" pitchFamily="34" charset="0"/>
            </a:endParaRPr>
          </a:p>
          <a:p>
            <a:pPr marL="457200" lvl="1" indent="0">
              <a:lnSpc>
                <a:spcPct val="100000"/>
              </a:lnSpc>
              <a:spcBef>
                <a:spcPts val="600"/>
              </a:spcBef>
              <a:buFont typeface="Arial" panose="020B0604020202020204" pitchFamily="34" charset="0"/>
              <a:buNone/>
            </a:pPr>
            <a:endParaRPr lang="de-DE" sz="1200" dirty="0">
              <a:latin typeface="Arial" panose="020B0604020202020204" pitchFamily="34" charset="0"/>
              <a:cs typeface="Arial" panose="020B0604020202020204" pitchFamily="34" charset="0"/>
            </a:endParaRPr>
          </a:p>
          <a:p>
            <a:pPr marL="457200" lvl="1" indent="0">
              <a:lnSpc>
                <a:spcPct val="100000"/>
              </a:lnSpc>
              <a:spcBef>
                <a:spcPts val="600"/>
              </a:spcBef>
              <a:buFont typeface="Arial" panose="020B0604020202020204" pitchFamily="34" charset="0"/>
              <a:buNone/>
            </a:pPr>
            <a:endParaRPr lang="de-DE" sz="1200" dirty="0">
              <a:latin typeface="Arial" panose="020B0604020202020204" pitchFamily="34" charset="0"/>
              <a:cs typeface="Arial" panose="020B0604020202020204" pitchFamily="34" charset="0"/>
            </a:endParaRPr>
          </a:p>
          <a:p>
            <a:pPr marL="342900" indent="-342900">
              <a:buFont typeface="+mj-lt"/>
              <a:buAutoNum type="arabicParenR"/>
            </a:pPr>
            <a:r>
              <a:rPr lang="de-DE" sz="1600" b="1" dirty="0">
                <a:latin typeface="Arial" panose="020B0604020202020204" pitchFamily="34" charset="0"/>
                <a:cs typeface="Arial" panose="020B0604020202020204" pitchFamily="34" charset="0"/>
              </a:rPr>
              <a:t>Phase der „unterschiedlichen sozialen Bezogenheit“ (ca. 3 bis 8 Monate)</a:t>
            </a:r>
          </a:p>
          <a:p>
            <a:pPr lvl="1">
              <a:spcBef>
                <a:spcPts val="600"/>
              </a:spcBef>
            </a:pPr>
            <a:r>
              <a:rPr lang="de-DE" sz="1600" dirty="0">
                <a:latin typeface="Arial" panose="020B0604020202020204" pitchFamily="34" charset="0"/>
                <a:cs typeface="Arial" panose="020B0604020202020204" pitchFamily="34" charset="0"/>
              </a:rPr>
              <a:t>Beziehungsverhalten des Säuglings wird spezifischer und differenzierter </a:t>
            </a:r>
          </a:p>
          <a:p>
            <a:pPr lvl="1">
              <a:spcBef>
                <a:spcPts val="600"/>
              </a:spcBef>
            </a:pPr>
            <a:r>
              <a:rPr lang="de-DE" sz="1600" dirty="0">
                <a:latin typeface="Arial" panose="020B0604020202020204" pitchFamily="34" charset="0"/>
                <a:cs typeface="Arial" panose="020B0604020202020204" pitchFamily="34" charset="0"/>
              </a:rPr>
              <a:t>vertraute Personen werden bevorzugt</a:t>
            </a:r>
          </a:p>
          <a:p>
            <a:pPr lvl="1">
              <a:spcBef>
                <a:spcPts val="600"/>
              </a:spcBef>
            </a:pPr>
            <a:r>
              <a:rPr lang="de-DE" sz="1600" dirty="0">
                <a:latin typeface="Arial" panose="020B0604020202020204" pitchFamily="34" charset="0"/>
                <a:cs typeface="Arial" panose="020B0604020202020204" pitchFamily="34" charset="0"/>
              </a:rPr>
              <a:t>Entwicklung von Erwartungen</a:t>
            </a:r>
            <a:endParaRPr lang="de-DE"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24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598CB32-57DB-67EB-F96B-63A282944E85}"/>
              </a:ext>
            </a:extLst>
          </p:cNvPr>
          <p:cNvSpPr txBox="1"/>
          <p:nvPr/>
        </p:nvSpPr>
        <p:spPr>
          <a:xfrm>
            <a:off x="8073837"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7</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27493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DBD0E-DB88-B768-9D7C-DDEE0A44BAAA}"/>
              </a:ext>
            </a:extLst>
          </p:cNvPr>
          <p:cNvSpPr>
            <a:spLocks noGrp="1"/>
          </p:cNvSpPr>
          <p:nvPr>
            <p:ph type="title"/>
          </p:nvPr>
        </p:nvSpPr>
        <p:spPr>
          <a:xfrm>
            <a:off x="265793" y="448760"/>
            <a:ext cx="7886700" cy="1325563"/>
          </a:xfrm>
        </p:spPr>
        <p:txBody>
          <a:bodyPr/>
          <a:lstStyle/>
          <a:p>
            <a:r>
              <a:rPr lang="de-DE" sz="2400" dirty="0">
                <a:solidFill>
                  <a:schemeClr val="accent6">
                    <a:lumMod val="50000"/>
                  </a:schemeClr>
                </a:solidFill>
                <a:cs typeface="Calibri" panose="020F0502020204030204" pitchFamily="34" charset="0"/>
              </a:rPr>
              <a:t>Entwicklung der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cs typeface="Calibri" panose="020F0502020204030204" pitchFamily="34" charset="0"/>
              </a:rPr>
              <a:t>Bindungsrepräsentationen </a:t>
            </a:r>
            <a:r>
              <a:rPr lang="de-DE" sz="2400" dirty="0">
                <a:solidFill>
                  <a:schemeClr val="accent6">
                    <a:lumMod val="50000"/>
                  </a:schemeClr>
                </a:solidFill>
                <a:cs typeface="Arial" panose="020B0604020202020204" pitchFamily="34" charset="0"/>
              </a:rPr>
              <a:t>II</a:t>
            </a:r>
            <a:br>
              <a:rPr lang="de-DE" sz="3200" i="1" dirty="0">
                <a:solidFill>
                  <a:schemeClr val="accent6">
                    <a:lumMod val="50000"/>
                  </a:schemeClr>
                </a:solidFill>
                <a:latin typeface="Calibri" panose="020F0502020204030204" pitchFamily="34" charset="0"/>
                <a:cs typeface="Calibri" panose="020F0502020204030204" pitchFamily="34" charset="0"/>
              </a:rPr>
            </a:br>
            <a:endParaRPr lang="de-DE" dirty="0"/>
          </a:p>
        </p:txBody>
      </p:sp>
      <p:sp>
        <p:nvSpPr>
          <p:cNvPr id="4" name="Inhaltsplatzhalter 2">
            <a:extLst>
              <a:ext uri="{FF2B5EF4-FFF2-40B4-BE49-F238E27FC236}">
                <a16:creationId xmlns:a16="http://schemas.microsoft.com/office/drawing/2014/main" id="{DA56B8B8-8B3E-5511-23E5-0C8BC823BF37}"/>
              </a:ext>
            </a:extLst>
          </p:cNvPr>
          <p:cNvSpPr txBox="1">
            <a:spLocks/>
          </p:cNvSpPr>
          <p:nvPr/>
        </p:nvSpPr>
        <p:spPr>
          <a:xfrm>
            <a:off x="399348" y="1580407"/>
            <a:ext cx="8393112" cy="465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800" b="1" dirty="0">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AutoNum type="arabicParenR" startAt="3"/>
            </a:pPr>
            <a:r>
              <a:rPr lang="de-DE" sz="1600" b="1" dirty="0">
                <a:latin typeface="Arial" panose="020B0604020202020204" pitchFamily="34" charset="0"/>
                <a:cs typeface="Arial" panose="020B0604020202020204" pitchFamily="34" charset="0"/>
              </a:rPr>
              <a:t>Phase des „gezielt korrigierenden Bindungsverhaltens“ (bis ca. 2. Lebensjahr)</a:t>
            </a:r>
          </a:p>
          <a:p>
            <a:pPr lvl="1">
              <a:lnSpc>
                <a:spcPct val="100000"/>
              </a:lnSpc>
              <a:spcBef>
                <a:spcPts val="600"/>
              </a:spcBef>
            </a:pPr>
            <a:r>
              <a:rPr lang="de-DE" sz="1600" dirty="0">
                <a:latin typeface="Arial" panose="020B0604020202020204" pitchFamily="34" charset="0"/>
                <a:cs typeface="Arial" panose="020B0604020202020204" pitchFamily="34" charset="0"/>
              </a:rPr>
              <a:t>Vorsicht gegenüber Fremden </a:t>
            </a:r>
          </a:p>
          <a:p>
            <a:pPr lvl="1">
              <a:lnSpc>
                <a:spcPct val="100000"/>
              </a:lnSpc>
              <a:spcBef>
                <a:spcPts val="600"/>
              </a:spcBef>
            </a:pPr>
            <a:r>
              <a:rPr lang="de-DE" sz="1600" dirty="0">
                <a:latin typeface="Arial" panose="020B0604020202020204" pitchFamily="34" charset="0"/>
                <a:cs typeface="Arial" panose="020B0604020202020204" pitchFamily="34" charset="0"/>
              </a:rPr>
              <a:t>Trennung kann schwieriger werden </a:t>
            </a:r>
          </a:p>
          <a:p>
            <a:pPr lvl="1">
              <a:lnSpc>
                <a:spcPct val="100000"/>
              </a:lnSpc>
              <a:spcBef>
                <a:spcPts val="600"/>
              </a:spcBef>
            </a:pPr>
            <a:r>
              <a:rPr lang="de-DE" sz="1600" dirty="0">
                <a:latin typeface="Arial" panose="020B0604020202020204" pitchFamily="34" charset="0"/>
                <a:cs typeface="Arial" panose="020B0604020202020204" pitchFamily="34" charset="0"/>
              </a:rPr>
              <a:t>klarere Abstimmung mit Bezugspersonen </a:t>
            </a:r>
          </a:p>
          <a:p>
            <a:pPr lvl="1">
              <a:lnSpc>
                <a:spcPct val="100000"/>
              </a:lnSpc>
              <a:spcBef>
                <a:spcPts val="600"/>
              </a:spcBef>
            </a:pPr>
            <a:r>
              <a:rPr lang="de-DE" sz="1600" dirty="0">
                <a:latin typeface="Arial" panose="020B0604020202020204" pitchFamily="34" charset="0"/>
                <a:cs typeface="Arial" panose="020B0604020202020204" pitchFamily="34" charset="0"/>
              </a:rPr>
              <a:t>Herausbildung von konstanten inneren Bildern</a:t>
            </a:r>
          </a:p>
          <a:p>
            <a:pPr marL="457200" lvl="1" indent="0">
              <a:lnSpc>
                <a:spcPct val="100000"/>
              </a:lnSpc>
              <a:spcBef>
                <a:spcPts val="600"/>
              </a:spcBef>
              <a:buNone/>
            </a:pPr>
            <a:endParaRPr lang="de-DE" sz="1200" dirty="0">
              <a:latin typeface="Arial" panose="020B0604020202020204" pitchFamily="34" charset="0"/>
              <a:cs typeface="Arial" panose="020B0604020202020204" pitchFamily="34" charset="0"/>
            </a:endParaRPr>
          </a:p>
          <a:p>
            <a:pPr marL="457200" lvl="1" indent="0">
              <a:lnSpc>
                <a:spcPct val="100000"/>
              </a:lnSpc>
              <a:spcBef>
                <a:spcPts val="600"/>
              </a:spcBef>
              <a:buFont typeface="Arial" panose="020B0604020202020204" pitchFamily="34" charset="0"/>
              <a:buNone/>
            </a:pPr>
            <a:endParaRPr lang="de-DE" sz="12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AutoNum type="arabicParenR" startAt="3"/>
            </a:pPr>
            <a:r>
              <a:rPr lang="de-DE" sz="1600" b="1" dirty="0">
                <a:latin typeface="Arial" panose="020B0604020202020204" pitchFamily="34" charset="0"/>
                <a:cs typeface="Arial" panose="020B0604020202020204" pitchFamily="34" charset="0"/>
              </a:rPr>
              <a:t>Phase der „zielkorrigierten Partnerschaft“ (ab ca. 24 Monate)</a:t>
            </a:r>
          </a:p>
          <a:p>
            <a:pPr lvl="1">
              <a:spcBef>
                <a:spcPts val="600"/>
              </a:spcBef>
            </a:pPr>
            <a:r>
              <a:rPr lang="de-DE" sz="1600" dirty="0">
                <a:latin typeface="Arial" panose="020B0604020202020204" pitchFamily="34" charset="0"/>
                <a:cs typeface="Arial" panose="020B0604020202020204" pitchFamily="34" charset="0"/>
              </a:rPr>
              <a:t>Stabilität des inneren Arbeitsmodells</a:t>
            </a:r>
          </a:p>
          <a:p>
            <a:pPr lvl="1">
              <a:spcBef>
                <a:spcPts val="600"/>
              </a:spcBef>
            </a:pPr>
            <a:r>
              <a:rPr lang="de-DE" sz="1600" dirty="0">
                <a:latin typeface="Arial" panose="020B0604020202020204" pitchFamily="34" charset="0"/>
                <a:cs typeface="Arial" panose="020B0604020202020204" pitchFamily="34" charset="0"/>
              </a:rPr>
              <a:t>Differenzierung der (Bindungs-)Beziehungen zu unterschiedlichen Personen: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Kind kann sein Bindungsverhalten und seine Erwartungen zunehmend differenzierter an das Handeln anderer anpassen</a:t>
            </a:r>
          </a:p>
          <a:p>
            <a:pPr lvl="1">
              <a:spcBef>
                <a:spcPts val="600"/>
              </a:spcBef>
            </a:pPr>
            <a:r>
              <a:rPr lang="de-DE" sz="1600" dirty="0">
                <a:latin typeface="Arial" panose="020B0604020202020204" pitchFamily="34" charset="0"/>
                <a:cs typeface="Arial" panose="020B0604020202020204" pitchFamily="34" charset="0"/>
              </a:rPr>
              <a:t>„Das Kind kann auf zielkorrigierte Weise mit der Bezugsperson um Zeitpunkt und Ausmaß von Nähe verhandeln und benötigt zunehmend weniger körperlichen Kontakt zur emotionalen Regulation.“ </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Sprangler</a:t>
            </a:r>
            <a:r>
              <a:rPr lang="de-DE" sz="1200" dirty="0">
                <a:latin typeface="Arial" panose="020B0604020202020204" pitchFamily="34" charset="0"/>
                <a:cs typeface="Arial" panose="020B0604020202020204" pitchFamily="34" charset="0"/>
              </a:rPr>
              <a:t> &amp; Reiner, 2017, S. 27)</a:t>
            </a:r>
            <a:endParaRPr lang="de-DE"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3200" dirty="0">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E35F1138-FFB0-8978-221A-FDF3C7EFBCE2}"/>
              </a:ext>
            </a:extLst>
          </p:cNvPr>
          <p:cNvSpPr txBox="1"/>
          <p:nvPr/>
        </p:nvSpPr>
        <p:spPr>
          <a:xfrm>
            <a:off x="8077199"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8</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767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DBD0E-DB88-B768-9D7C-DDEE0A44BAAA}"/>
              </a:ext>
            </a:extLst>
          </p:cNvPr>
          <p:cNvSpPr>
            <a:spLocks noGrp="1"/>
          </p:cNvSpPr>
          <p:nvPr>
            <p:ph type="title"/>
          </p:nvPr>
        </p:nvSpPr>
        <p:spPr>
          <a:xfrm>
            <a:off x="295290" y="425526"/>
            <a:ext cx="7886700" cy="1325563"/>
          </a:xfrm>
        </p:spPr>
        <p:txBody>
          <a:bodyPr/>
          <a:lstStyle/>
          <a:p>
            <a:r>
              <a:rPr lang="de-DE" sz="2400" dirty="0">
                <a:solidFill>
                  <a:schemeClr val="accent6">
                    <a:lumMod val="50000"/>
                  </a:schemeClr>
                </a:solidFill>
              </a:rPr>
              <a:t>Funktionen </a:t>
            </a:r>
            <a:br>
              <a:rPr lang="de-DE" sz="2400" dirty="0">
                <a:solidFill>
                  <a:schemeClr val="accent6">
                    <a:lumMod val="50000"/>
                  </a:schemeClr>
                </a:solidFill>
              </a:rPr>
            </a:br>
            <a:r>
              <a:rPr lang="de-DE" sz="2400" dirty="0">
                <a:solidFill>
                  <a:schemeClr val="accent6">
                    <a:lumMod val="50000"/>
                  </a:schemeClr>
                </a:solidFill>
              </a:rPr>
              <a:t>bindungsbezogenen Verhaltens</a:t>
            </a:r>
            <a:endParaRPr lang="de-DE" sz="2400" dirty="0"/>
          </a:p>
        </p:txBody>
      </p:sp>
      <p:sp>
        <p:nvSpPr>
          <p:cNvPr id="4" name="Inhaltsplatzhalter 2">
            <a:extLst>
              <a:ext uri="{FF2B5EF4-FFF2-40B4-BE49-F238E27FC236}">
                <a16:creationId xmlns:a16="http://schemas.microsoft.com/office/drawing/2014/main" id="{DA56B8B8-8B3E-5511-23E5-0C8BC823BF37}"/>
              </a:ext>
            </a:extLst>
          </p:cNvPr>
          <p:cNvSpPr txBox="1">
            <a:spLocks/>
          </p:cNvSpPr>
          <p:nvPr/>
        </p:nvSpPr>
        <p:spPr>
          <a:xfrm>
            <a:off x="658654" y="1659919"/>
            <a:ext cx="8219553" cy="465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800" b="1" dirty="0">
              <a:latin typeface="Calibri" panose="020F0502020204030204" pitchFamily="34" charset="0"/>
              <a:cs typeface="Calibri" panose="020F0502020204030204" pitchFamily="34" charset="0"/>
            </a:endParaRPr>
          </a:p>
          <a:p>
            <a:pPr marL="285750" lvl="0" indent="-285750">
              <a:spcBef>
                <a:spcPts val="1200"/>
              </a:spcBef>
            </a:pPr>
            <a:r>
              <a:rPr lang="de-DE" sz="1600" b="1" dirty="0">
                <a:solidFill>
                  <a:srgbClr val="000000"/>
                </a:solidFill>
                <a:latin typeface="Arial" panose="020B0604020202020204" pitchFamily="34" charset="0"/>
                <a:cs typeface="Arial" panose="020B0604020202020204" pitchFamily="34" charset="0"/>
              </a:rPr>
              <a:t>„Zuwendung“</a:t>
            </a:r>
            <a:r>
              <a:rPr lang="de-DE" sz="1600" dirty="0">
                <a:solidFill>
                  <a:srgbClr val="000000"/>
                </a:solidFill>
                <a:latin typeface="Arial" panose="020B0604020202020204" pitchFamily="34" charset="0"/>
                <a:cs typeface="Arial" panose="020B0604020202020204" pitchFamily="34" charset="0"/>
              </a:rPr>
              <a:t> in Form von Aufmerksamkeit/Präsenz und emotionaler Wärme. </a:t>
            </a:r>
          </a:p>
          <a:p>
            <a:pPr marL="285750" lvl="0" indent="-285750">
              <a:spcBef>
                <a:spcPts val="1200"/>
              </a:spcBef>
            </a:pPr>
            <a:r>
              <a:rPr lang="de-DE" sz="1600" b="1" dirty="0">
                <a:solidFill>
                  <a:srgbClr val="000000"/>
                </a:solidFill>
                <a:latin typeface="Arial" panose="020B0604020202020204" pitchFamily="34" charset="0"/>
                <a:cs typeface="Arial" panose="020B0604020202020204" pitchFamily="34" charset="0"/>
              </a:rPr>
              <a:t>„Sicherheit“ </a:t>
            </a:r>
            <a:r>
              <a:rPr lang="de-DE" sz="1600" dirty="0">
                <a:solidFill>
                  <a:srgbClr val="000000"/>
                </a:solidFill>
                <a:latin typeface="Arial" panose="020B0604020202020204" pitchFamily="34" charset="0"/>
                <a:cs typeface="Arial" panose="020B0604020202020204" pitchFamily="34" charset="0"/>
              </a:rPr>
              <a:t>bedeutet Zuverlässigkeit, das Zur-Verfügung-Stehen in Belastungssituationen.</a:t>
            </a:r>
          </a:p>
          <a:p>
            <a:pPr marL="285750" lvl="0" indent="-285750">
              <a:spcBef>
                <a:spcPts val="1200"/>
              </a:spcBef>
            </a:pPr>
            <a:r>
              <a:rPr lang="de-DE" sz="1600" b="1" dirty="0">
                <a:solidFill>
                  <a:srgbClr val="000000"/>
                </a:solidFill>
                <a:latin typeface="Arial" panose="020B0604020202020204" pitchFamily="34" charset="0"/>
                <a:cs typeface="Arial" panose="020B0604020202020204" pitchFamily="34" charset="0"/>
              </a:rPr>
              <a:t>„Stressreduktion“ </a:t>
            </a:r>
            <a:r>
              <a:rPr lang="de-DE" sz="1600" dirty="0">
                <a:solidFill>
                  <a:srgbClr val="000000"/>
                </a:solidFill>
                <a:latin typeface="Arial" panose="020B0604020202020204" pitchFamily="34" charset="0"/>
                <a:cs typeface="Arial" panose="020B0604020202020204" pitchFamily="34" charset="0"/>
              </a:rPr>
              <a:t>umfasst zunächst die Beruhigung und die Ko-Regulation bei besonders belastenden Erregungszuständen, aber auch die Unterstützung des Aufbaus von Selbstregulationsstrategien. </a:t>
            </a:r>
          </a:p>
          <a:p>
            <a:pPr marL="285750" lvl="0" indent="-285750">
              <a:spcBef>
                <a:spcPts val="1200"/>
              </a:spcBef>
            </a:pPr>
            <a:r>
              <a:rPr lang="de-DE" sz="1600" b="1" dirty="0">
                <a:solidFill>
                  <a:srgbClr val="000000"/>
                </a:solidFill>
                <a:latin typeface="Arial" panose="020B0604020202020204" pitchFamily="34" charset="0"/>
                <a:cs typeface="Arial" panose="020B0604020202020204" pitchFamily="34" charset="0"/>
              </a:rPr>
              <a:t>„Explorationsunterstützung“ </a:t>
            </a:r>
            <a:r>
              <a:rPr lang="de-DE" sz="1600" dirty="0">
                <a:solidFill>
                  <a:srgbClr val="000000"/>
                </a:solidFill>
                <a:latin typeface="Arial" panose="020B0604020202020204" pitchFamily="34" charset="0"/>
                <a:cs typeface="Arial" panose="020B0604020202020204" pitchFamily="34" charset="0"/>
              </a:rPr>
              <a:t>bedeutet, das Kind in seiner Neugier und seinem Welterkundungsverhalten zu unterstützen, ihm schrittweise Autonomie zu ermöglichen, ohne die Sicherheit der Beziehung infrage zu stellen. </a:t>
            </a:r>
          </a:p>
          <a:p>
            <a:pPr marL="285750" lvl="0" indent="-285750">
              <a:spcBef>
                <a:spcPts val="1200"/>
              </a:spcBef>
            </a:pPr>
            <a:r>
              <a:rPr lang="de-DE" sz="1600" b="1" dirty="0">
                <a:solidFill>
                  <a:srgbClr val="000000"/>
                </a:solidFill>
                <a:latin typeface="Arial" panose="020B0604020202020204" pitchFamily="34" charset="0"/>
                <a:cs typeface="Arial" panose="020B0604020202020204" pitchFamily="34" charset="0"/>
              </a:rPr>
              <a:t>„Assistenz“ </a:t>
            </a:r>
            <a:r>
              <a:rPr lang="de-DE" sz="1600" dirty="0">
                <a:solidFill>
                  <a:srgbClr val="000000"/>
                </a:solidFill>
                <a:latin typeface="Arial" panose="020B0604020202020204" pitchFamily="34" charset="0"/>
                <a:cs typeface="Arial" panose="020B0604020202020204" pitchFamily="34" charset="0"/>
              </a:rPr>
              <a:t>bezieht sich auf die konkrete Unterstützung bei der Bewältigung von Herausforderungen, das Geben von stützendem Feedback etc.</a:t>
            </a:r>
          </a:p>
          <a:p>
            <a:pPr marL="0" indent="0">
              <a:buFont typeface="Arial" panose="020B0604020202020204" pitchFamily="34" charset="0"/>
              <a:buNone/>
            </a:pPr>
            <a:endParaRPr lang="de-DE" sz="3200" dirty="0">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E35F1138-FFB0-8978-221A-FDF3C7EFBCE2}"/>
              </a:ext>
            </a:extLst>
          </p:cNvPr>
          <p:cNvSpPr txBox="1"/>
          <p:nvPr/>
        </p:nvSpPr>
        <p:spPr>
          <a:xfrm>
            <a:off x="8077199"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a:t>
            </a:r>
            <a:r>
              <a:rPr lang="de-DE" sz="1200"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9</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8320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0B9C6-DB1B-4FAF-943A-016A72857DDD}"/>
              </a:ext>
            </a:extLst>
          </p:cNvPr>
          <p:cNvSpPr>
            <a:spLocks noGrp="1"/>
          </p:cNvSpPr>
          <p:nvPr>
            <p:ph type="title"/>
          </p:nvPr>
        </p:nvSpPr>
        <p:spPr/>
        <p:txBody>
          <a:bodyPr/>
          <a:lstStyle/>
          <a:p>
            <a:r>
              <a:rPr lang="de-DE" dirty="0">
                <a:solidFill>
                  <a:schemeClr val="accent6">
                    <a:lumMod val="50000"/>
                  </a:schemeClr>
                </a:solidFill>
                <a:cs typeface="Calibri" panose="020F0502020204030204" pitchFamily="34" charset="0"/>
              </a:rPr>
              <a:t>Bindungsstörungen </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sp>
        <p:nvSpPr>
          <p:cNvPr id="4" name="Textfeld 3">
            <a:extLst>
              <a:ext uri="{FF2B5EF4-FFF2-40B4-BE49-F238E27FC236}">
                <a16:creationId xmlns:a16="http://schemas.microsoft.com/office/drawing/2014/main" id="{114A89EE-524C-07D4-A1ED-C14C6D21C46F}"/>
              </a:ext>
            </a:extLst>
          </p:cNvPr>
          <p:cNvSpPr txBox="1"/>
          <p:nvPr/>
        </p:nvSpPr>
        <p:spPr>
          <a:xfrm>
            <a:off x="392275" y="1787033"/>
            <a:ext cx="8326423" cy="4216539"/>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Unsichere Bindungsmuster (innere Abbilder der Erfahrungen und Verhaltensweisen) sind per se keine Störungen, sondern – wie sichere Bindungen auch – Anpassungsleistungen des Kindes an seine Umwelt.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Unsichere Beziehungserfahrungen und entsprechende Bindungsrepräsentationen </a:t>
            </a:r>
            <a:r>
              <a:rPr lang="de-DE" sz="1600" b="1" i="1" dirty="0">
                <a:latin typeface="Arial" panose="020B0604020202020204" pitchFamily="34" charset="0"/>
                <a:cs typeface="Arial" panose="020B0604020202020204" pitchFamily="34" charset="0"/>
              </a:rPr>
              <a:t>können</a:t>
            </a:r>
            <a:r>
              <a:rPr lang="de-DE" sz="1600" dirty="0">
                <a:latin typeface="Arial" panose="020B0604020202020204" pitchFamily="34" charset="0"/>
                <a:cs typeface="Arial" panose="020B0604020202020204" pitchFamily="34" charset="0"/>
              </a:rPr>
              <a:t> allerdings einen Risikofaktor für die weitere Entwicklung und für die Entstehung seelischer Auffälligkeiten darstellen </a:t>
            </a:r>
            <a:r>
              <a:rPr lang="de-DE" sz="1200" dirty="0">
                <a:latin typeface="Arial" panose="020B0604020202020204" pitchFamily="34" charset="0"/>
                <a:cs typeface="Arial" panose="020B0604020202020204" pitchFamily="34" charset="0"/>
              </a:rPr>
              <a:t>(z. B. </a:t>
            </a:r>
            <a:r>
              <a:rPr lang="de-DE" sz="1200" dirty="0" err="1">
                <a:latin typeface="Arial" panose="020B0604020202020204" pitchFamily="34" charset="0"/>
                <a:cs typeface="Arial" panose="020B0604020202020204" pitchFamily="34" charset="0"/>
              </a:rPr>
              <a:t>Brisch</a:t>
            </a:r>
            <a:r>
              <a:rPr lang="de-DE" sz="1200" dirty="0">
                <a:latin typeface="Arial" panose="020B0604020202020204" pitchFamily="34" charset="0"/>
                <a:cs typeface="Arial" panose="020B0604020202020204" pitchFamily="34" charset="0"/>
              </a:rPr>
              <a:t>, 2009, 2012, 2020; Überblick: z. B. </a:t>
            </a:r>
            <a:r>
              <a:rPr lang="de-DE" sz="1200" dirty="0" err="1">
                <a:latin typeface="Arial" panose="020B0604020202020204" pitchFamily="34" charset="0"/>
                <a:cs typeface="Arial" panose="020B0604020202020204" pitchFamily="34" charset="0"/>
              </a:rPr>
              <a:t>Seiffge-Krenke</a:t>
            </a:r>
            <a:r>
              <a:rPr lang="de-DE" sz="1200" dirty="0">
                <a:latin typeface="Arial" panose="020B0604020202020204" pitchFamily="34" charset="0"/>
                <a:cs typeface="Arial" panose="020B0604020202020204" pitchFamily="34" charset="0"/>
              </a:rPr>
              <a:t>, 2017; weitere störungsspezifische Ausführungen in </a:t>
            </a:r>
            <a:r>
              <a:rPr lang="de-DE" sz="1200" dirty="0" err="1">
                <a:latin typeface="Arial" panose="020B0604020202020204" pitchFamily="34" charset="0"/>
                <a:cs typeface="Arial" panose="020B0604020202020204" pitchFamily="34" charset="0"/>
              </a:rPr>
              <a:t>Strauss</a:t>
            </a:r>
            <a:r>
              <a:rPr lang="de-DE" sz="1200" dirty="0">
                <a:latin typeface="Arial" panose="020B0604020202020204" pitchFamily="34" charset="0"/>
                <a:cs typeface="Arial" panose="020B0604020202020204" pitchFamily="34" charset="0"/>
              </a:rPr>
              <a:t> &amp; Schauenburg, 2017)</a:t>
            </a:r>
            <a:r>
              <a:rPr lang="de-DE"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Psychodiagnostische Klassifikationssysteme haben „Bindungsstörungen“ in den Katalog von Diagnosen aufgenommen (ICD-11: Reaktive Bindungsstörung im Kindesalter [F94.1]; Bindungsstörung des Kindesalters mit Enthemmung [F94.2]).</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Desorganisierte Bindungsmuster bedeuten ein sehr hohes Risiko für die Entstehung psychischer Störungen.</a:t>
            </a:r>
            <a:endParaRPr lang="de-DE"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5DAA81EC-463C-7397-A69E-9071C6597A90}"/>
              </a:ext>
            </a:extLst>
          </p:cNvPr>
          <p:cNvSpPr txBox="1"/>
          <p:nvPr/>
        </p:nvSpPr>
        <p:spPr>
          <a:xfrm>
            <a:off x="8057536"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10</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8021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4" name="Inhaltsplatzhalter 3"/>
          <p:cNvSpPr>
            <a:spLocks noGrp="1"/>
          </p:cNvSpPr>
          <p:nvPr>
            <p:ph idx="1"/>
          </p:nvPr>
        </p:nvSpPr>
        <p:spPr>
          <a:xfrm>
            <a:off x="582352" y="1572020"/>
            <a:ext cx="7886700" cy="4351338"/>
          </a:xfrm>
        </p:spPr>
        <p:txBody>
          <a:bodyPr/>
          <a:lstStyle/>
          <a:p>
            <a:r>
              <a:rPr lang="de-DE" sz="1400" dirty="0" err="1"/>
              <a:t>Ainsworth</a:t>
            </a:r>
            <a:r>
              <a:rPr lang="de-DE" sz="1400" dirty="0"/>
              <a:t>, M. D., </a:t>
            </a:r>
            <a:r>
              <a:rPr lang="de-DE" sz="1400" dirty="0" err="1"/>
              <a:t>Blehar</a:t>
            </a:r>
            <a:r>
              <a:rPr lang="de-DE" sz="1400" dirty="0"/>
              <a:t>, M. C., Waters, E. &amp; Wall, S. (1978). </a:t>
            </a:r>
            <a:r>
              <a:rPr lang="en-US" sz="1400" i="1" dirty="0"/>
              <a:t>Patterns of attachment: A psychological study of the Strange Situation</a:t>
            </a:r>
            <a:r>
              <a:rPr lang="en-US" sz="1400" dirty="0"/>
              <a:t>. Hillsdale: Erlbaum.</a:t>
            </a:r>
          </a:p>
          <a:p>
            <a:r>
              <a:rPr lang="de-DE" sz="1400" dirty="0" err="1"/>
              <a:t>Brisch</a:t>
            </a:r>
            <a:r>
              <a:rPr lang="de-DE" sz="1400" dirty="0"/>
              <a:t>, K.-H. (2009). </a:t>
            </a:r>
            <a:r>
              <a:rPr lang="de-DE" sz="1400" i="1" dirty="0"/>
              <a:t>Bindungsstörungen. Von der Bindungstheorie zur Therapie </a:t>
            </a:r>
            <a:r>
              <a:rPr lang="de-DE" sz="1400" dirty="0"/>
              <a:t>(9. Aufl.). Stuttgart: Klett-Cotta.</a:t>
            </a:r>
          </a:p>
          <a:p>
            <a:r>
              <a:rPr lang="de-DE" sz="1400" dirty="0" err="1"/>
              <a:t>Brisch</a:t>
            </a:r>
            <a:r>
              <a:rPr lang="de-DE" sz="1400" dirty="0"/>
              <a:t>, K.-H. (Hrsg.). (2012). </a:t>
            </a:r>
            <a:r>
              <a:rPr lang="de-DE" sz="1400" i="1" dirty="0"/>
              <a:t>Bindung und frühe Störungen der Entwicklung</a:t>
            </a:r>
            <a:r>
              <a:rPr lang="de-DE" sz="1400" dirty="0"/>
              <a:t>. Stuttgart: Klett-Cotta.</a:t>
            </a:r>
          </a:p>
          <a:p>
            <a:r>
              <a:rPr lang="de-DE" sz="1400" dirty="0" err="1"/>
              <a:t>Brisch</a:t>
            </a:r>
            <a:r>
              <a:rPr lang="de-DE" sz="1400" dirty="0"/>
              <a:t>, K.-H. (2020). </a:t>
            </a:r>
            <a:r>
              <a:rPr lang="de-DE" sz="1400" i="1" dirty="0"/>
              <a:t>Bindungsstörungen: Von der Bindungstheorie zur Therapie</a:t>
            </a:r>
            <a:r>
              <a:rPr lang="de-DE" sz="1400" dirty="0"/>
              <a:t> (17. Aufl.). Stuttgart: Klett-Cotta.</a:t>
            </a:r>
          </a:p>
          <a:p>
            <a:r>
              <a:rPr lang="de-DE" sz="1400" dirty="0"/>
              <a:t>Castello, A. (2016). Entwicklung von Funktionsbereichen. In K. Fröhlich-</a:t>
            </a:r>
            <a:r>
              <a:rPr lang="de-DE" sz="1400" dirty="0" err="1"/>
              <a:t>Gildhoff</a:t>
            </a:r>
            <a:r>
              <a:rPr lang="de-DE" sz="1400" dirty="0"/>
              <a:t>, C. </a:t>
            </a:r>
            <a:r>
              <a:rPr lang="de-DE" sz="1400" dirty="0" err="1"/>
              <a:t>Mischo</a:t>
            </a:r>
            <a:r>
              <a:rPr lang="de-DE" sz="1400" dirty="0"/>
              <a:t> &amp; A. Castello (Hrsg.), </a:t>
            </a:r>
            <a:r>
              <a:rPr lang="de-DE" sz="1400" i="1" dirty="0"/>
              <a:t>Entwicklungspsychologie für Fachkräfte in der Frühpädagogik. Grundlagen der Frühpädagogik Band 2 </a:t>
            </a:r>
            <a:r>
              <a:rPr lang="de-DE" sz="1400" dirty="0"/>
              <a:t>(4. Aufl.; S. 43-135). Köln/Kronach: Carl Link/ Wolters Kluwer.</a:t>
            </a:r>
          </a:p>
          <a:p>
            <a:r>
              <a:rPr lang="de-DE" sz="1400" dirty="0" err="1"/>
              <a:t>Seiffge-Krenke</a:t>
            </a:r>
            <a:r>
              <a:rPr lang="de-DE" sz="1400" dirty="0"/>
              <a:t>, I. (2017). Bindungsbezogene Störungen bei Kindern und Jugendlichen. In B. Strauß &amp; H. </a:t>
            </a:r>
            <a:r>
              <a:rPr lang="de-DE" sz="1400" dirty="0" err="1"/>
              <a:t>Schauenburg</a:t>
            </a:r>
            <a:r>
              <a:rPr lang="de-DE" sz="1400" dirty="0"/>
              <a:t> (Hrsg.), </a:t>
            </a:r>
            <a:r>
              <a:rPr lang="de-DE" sz="1400" i="1" dirty="0"/>
              <a:t>Bindung in Psychologie und Medizin. Grundlagen, Klinik und Forschung – Ein Handbuch</a:t>
            </a:r>
            <a:r>
              <a:rPr lang="de-DE" sz="1400" dirty="0"/>
              <a:t> (S. 137-150). Stuttgart: Kohlhammer.</a:t>
            </a:r>
            <a:endParaRPr lang="de-DE" sz="1400" dirty="0">
              <a:solidFill>
                <a:srgbClr val="FF0000"/>
              </a:solidFill>
            </a:endParaRPr>
          </a:p>
          <a:p>
            <a:r>
              <a:rPr lang="de-DE" sz="1400" dirty="0" err="1"/>
              <a:t>Spangler</a:t>
            </a:r>
            <a:r>
              <a:rPr lang="de-DE" sz="1400" dirty="0"/>
              <a:t>, G. &amp; Reiner, I. (2017). Bindungsentwicklung im Kindesalter. In B. Strauß &amp; H. </a:t>
            </a:r>
            <a:r>
              <a:rPr lang="de-DE" sz="1400" dirty="0" err="1"/>
              <a:t>Schauenburg</a:t>
            </a:r>
            <a:r>
              <a:rPr lang="de-DE" sz="1400" dirty="0"/>
              <a:t> (Hrsg.), </a:t>
            </a:r>
            <a:r>
              <a:rPr lang="de-DE" sz="1400" i="1" dirty="0"/>
              <a:t>Bindung in Psychologie und Medizin. Grundlagen, Klink und Forschung – Ein Handbuch</a:t>
            </a:r>
            <a:r>
              <a:rPr lang="de-DE" sz="1400" dirty="0"/>
              <a:t> (S. 25-40). Stuttgart: Kohlhammer.</a:t>
            </a:r>
          </a:p>
          <a:p>
            <a:r>
              <a:rPr lang="de-DE" sz="1400" dirty="0" err="1"/>
              <a:t>Strauss</a:t>
            </a:r>
            <a:r>
              <a:rPr lang="de-DE" sz="1400" dirty="0"/>
              <a:t>, B. &amp; </a:t>
            </a:r>
            <a:r>
              <a:rPr lang="de-DE" sz="1400" dirty="0" err="1"/>
              <a:t>Schauenburg</a:t>
            </a:r>
            <a:r>
              <a:rPr lang="de-DE" sz="1400" dirty="0"/>
              <a:t>, H. (Hrsg.). (2017). </a:t>
            </a:r>
            <a:r>
              <a:rPr lang="de-DE" sz="1400" i="1" dirty="0"/>
              <a:t>Bindung in Psychologie und Medizin. Grundlagen, Klinik und Forschung – Ein Handbuch</a:t>
            </a:r>
            <a:r>
              <a:rPr lang="de-DE" sz="1400" dirty="0"/>
              <a:t>. Stuttgart: Kohlhammer. </a:t>
            </a:r>
            <a:endParaRPr lang="de-DE" sz="1400" dirty="0">
              <a:solidFill>
                <a:srgbClr val="FF0000"/>
              </a:solidFill>
            </a:endParaRPr>
          </a:p>
          <a:p>
            <a:endParaRPr lang="de-DE" dirty="0"/>
          </a:p>
        </p:txBody>
      </p:sp>
    </p:spTree>
    <p:extLst>
      <p:ext uri="{BB962C8B-B14F-4D97-AF65-F5344CB8AC3E}">
        <p14:creationId xmlns:p14="http://schemas.microsoft.com/office/powerpoint/2010/main" val="226370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48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1924450635"/>
              </p:ext>
            </p:extLst>
          </p:nvPr>
        </p:nvGraphicFramePr>
        <p:xfrm>
          <a:off x="992055" y="1545115"/>
          <a:ext cx="7160438" cy="4590210"/>
        </p:xfrm>
        <a:graphic>
          <a:graphicData uri="http://schemas.openxmlformats.org/drawingml/2006/table">
            <a:tbl>
              <a:tblPr firstRow="1" firstCol="1" bandRow="1">
                <a:tableStyleId>{10A1B5D5-9B99-4C35-A422-299274C87663}</a:tableStyleId>
              </a:tblPr>
              <a:tblGrid>
                <a:gridCol w="1572240">
                  <a:extLst>
                    <a:ext uri="{9D8B030D-6E8A-4147-A177-3AD203B41FA5}">
                      <a16:colId xmlns:a16="http://schemas.microsoft.com/office/drawing/2014/main" val="389966353"/>
                    </a:ext>
                  </a:extLst>
                </a:gridCol>
                <a:gridCol w="5588198">
                  <a:extLst>
                    <a:ext uri="{9D8B030D-6E8A-4147-A177-3AD203B41FA5}">
                      <a16:colId xmlns:a16="http://schemas.microsoft.com/office/drawing/2014/main" val="2974971144"/>
                    </a:ext>
                  </a:extLst>
                </a:gridCol>
              </a:tblGrid>
              <a:tr h="45902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MI.1_Wissen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Einführung in das Thema Bindung</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57823B"/>
                    </a:solidFill>
                  </a:tcPr>
                </a:tc>
                <a:extLst>
                  <a:ext uri="{0D108BD9-81ED-4DB2-BD59-A6C34878D82A}">
                    <a16:rowId xmlns:a16="http://schemas.microsoft.com/office/drawing/2014/main" val="2256489284"/>
                  </a:ext>
                </a:extLst>
              </a:tr>
              <a:tr h="459021">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MI.1_Folie 1</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Interaktion – Beziehung – Bindung </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48058337"/>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2+3</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Grundmodell: Entstehung von Bindungsrepräsentationen I und II</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4982980"/>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4</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Feinfühligkeit</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84164821"/>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5</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Bindungsverhalten: Typen</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8794391"/>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6</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Bindung und Exploration</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20744221"/>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7</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effectLst/>
                          <a:latin typeface="Arial" panose="020B0604020202020204" pitchFamily="34" charset="0"/>
                          <a:cs typeface="Arial" panose="020B0604020202020204" pitchFamily="34" charset="0"/>
                        </a:rPr>
                        <a:t>Entwicklung der Bindungsrepräsentationen I</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021867"/>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MI.1_Folie 8</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Entwicklung der Bindungsrepräsentationen II</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27899481"/>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MI.1_Folie 9</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latin typeface="Arial" panose="020B0604020202020204" pitchFamily="34" charset="0"/>
                          <a:cs typeface="Arial" panose="020B0604020202020204" pitchFamily="34" charset="0"/>
                        </a:rPr>
                        <a:t>Funktionen</a:t>
                      </a:r>
                      <a:r>
                        <a:rPr lang="de-DE" sz="1400" b="0" baseline="0" dirty="0">
                          <a:latin typeface="Arial" panose="020B0604020202020204" pitchFamily="34" charset="0"/>
                          <a:cs typeface="Arial" panose="020B0604020202020204" pitchFamily="34" charset="0"/>
                        </a:rPr>
                        <a:t> bindungsbezogenen Verhaltens</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02993574"/>
                  </a:ext>
                </a:extLst>
              </a:tr>
              <a:tr h="45902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MI.1_Folie 10</a:t>
                      </a: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effectLst/>
                          <a:latin typeface="Arial" panose="020B0604020202020204" pitchFamily="34" charset="0"/>
                          <a:cs typeface="Arial" panose="020B0604020202020204" pitchFamily="34" charset="0"/>
                        </a:rPr>
                        <a:t>Bindungsstörungen</a:t>
                      </a:r>
                      <a:endParaRPr lang="de-DE"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99252423"/>
                  </a:ext>
                </a:extLst>
              </a:tr>
            </a:tbl>
          </a:graphicData>
        </a:graphic>
      </p:graphicFrame>
      <p:sp>
        <p:nvSpPr>
          <p:cNvPr id="8" name="Titel 7"/>
          <p:cNvSpPr>
            <a:spLocks noGrp="1"/>
          </p:cNvSpPr>
          <p:nvPr>
            <p:ph type="title"/>
          </p:nvPr>
        </p:nvSpPr>
        <p:spPr/>
        <p:txBody>
          <a:bodyPr/>
          <a:lstStyle/>
          <a:p>
            <a:r>
              <a:rPr lang="de-DE" sz="2800" i="0" dirty="0">
                <a:latin typeface="+mj-lt"/>
              </a:rPr>
              <a:t>Übersicht</a:t>
            </a:r>
          </a:p>
        </p:txBody>
      </p:sp>
    </p:spTree>
    <p:extLst>
      <p:ext uri="{BB962C8B-B14F-4D97-AF65-F5344CB8AC3E}">
        <p14:creationId xmlns:p14="http://schemas.microsoft.com/office/powerpoint/2010/main" val="17326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solidFill>
                  <a:schemeClr val="accent6">
                    <a:lumMod val="50000"/>
                  </a:schemeClr>
                </a:solidFill>
                <a:cs typeface="Calibri" panose="020F0502020204030204" pitchFamily="34" charset="0"/>
              </a:rPr>
              <a:t>Interaktion – Beziehung – Bindung </a:t>
            </a:r>
            <a:br>
              <a:rPr lang="de-DE" i="1" dirty="0">
                <a:solidFill>
                  <a:schemeClr val="accent6">
                    <a:lumMod val="50000"/>
                  </a:schemeClr>
                </a:solidFill>
                <a:latin typeface="Brush Script MT" panose="03060802040406070304" pitchFamily="66" charset="0"/>
                <a:cs typeface="Calibri" panose="020F0502020204030204" pitchFamily="34" charset="0"/>
              </a:rPr>
            </a:br>
            <a:endParaRPr lang="de-DE" sz="2400" dirty="0"/>
          </a:p>
        </p:txBody>
      </p:sp>
      <p:sp>
        <p:nvSpPr>
          <p:cNvPr id="19" name="Textfeld 18">
            <a:extLst>
              <a:ext uri="{FF2B5EF4-FFF2-40B4-BE49-F238E27FC236}">
                <a16:creationId xmlns:a16="http://schemas.microsoft.com/office/drawing/2014/main" id="{35F50A78-735E-2E80-CC1E-ACF5B5830AC5}"/>
              </a:ext>
            </a:extLst>
          </p:cNvPr>
          <p:cNvSpPr txBox="1"/>
          <p:nvPr/>
        </p:nvSpPr>
        <p:spPr>
          <a:xfrm>
            <a:off x="6604321" y="6063106"/>
            <a:ext cx="1745224" cy="24622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1000" dirty="0">
                <a:latin typeface="Arial" panose="020B0604020202020204" pitchFamily="34" charset="0"/>
                <a:cs typeface="Arial" panose="020B0604020202020204" pitchFamily="34" charset="0"/>
              </a:rPr>
              <a:t>Quelle: Eigene Darstellung</a:t>
            </a:r>
          </a:p>
        </p:txBody>
      </p:sp>
      <p:grpSp>
        <p:nvGrpSpPr>
          <p:cNvPr id="20" name="Gruppieren 19"/>
          <p:cNvGrpSpPr/>
          <p:nvPr/>
        </p:nvGrpSpPr>
        <p:grpSpPr>
          <a:xfrm>
            <a:off x="6604321" y="3762427"/>
            <a:ext cx="2175675" cy="2290354"/>
            <a:chOff x="6570529" y="3836100"/>
            <a:chExt cx="2175675" cy="2290354"/>
          </a:xfrm>
        </p:grpSpPr>
        <p:sp>
          <p:nvSpPr>
            <p:cNvPr id="23" name="Rechteck: gefaltete Ecke 4">
              <a:extLst>
                <a:ext uri="{FF2B5EF4-FFF2-40B4-BE49-F238E27FC236}">
                  <a16:creationId xmlns:a16="http://schemas.microsoft.com/office/drawing/2014/main" id="{6C55667E-683B-F1DB-620E-FC0665A49F8B}"/>
                </a:ext>
              </a:extLst>
            </p:cNvPr>
            <p:cNvSpPr/>
            <p:nvPr/>
          </p:nvSpPr>
          <p:spPr>
            <a:xfrm>
              <a:off x="6570529" y="3941397"/>
              <a:ext cx="2175675" cy="2185057"/>
            </a:xfrm>
            <a:custGeom>
              <a:avLst/>
              <a:gdLst>
                <a:gd name="connsiteX0" fmla="*/ 0 w 2175675"/>
                <a:gd name="connsiteY0" fmla="*/ 0 h 2185057"/>
                <a:gd name="connsiteX1" fmla="*/ 522162 w 2175675"/>
                <a:gd name="connsiteY1" fmla="*/ 0 h 2185057"/>
                <a:gd name="connsiteX2" fmla="*/ 1000810 w 2175675"/>
                <a:gd name="connsiteY2" fmla="*/ 0 h 2185057"/>
                <a:gd name="connsiteX3" fmla="*/ 1588243 w 2175675"/>
                <a:gd name="connsiteY3" fmla="*/ 0 h 2185057"/>
                <a:gd name="connsiteX4" fmla="*/ 2175675 w 2175675"/>
                <a:gd name="connsiteY4" fmla="*/ 0 h 2185057"/>
                <a:gd name="connsiteX5" fmla="*/ 2175675 w 2175675"/>
                <a:gd name="connsiteY5" fmla="*/ 560814 h 2185057"/>
                <a:gd name="connsiteX6" fmla="*/ 2175675 w 2175675"/>
                <a:gd name="connsiteY6" fmla="*/ 1104282 h 2185057"/>
                <a:gd name="connsiteX7" fmla="*/ 2175675 w 2175675"/>
                <a:gd name="connsiteY7" fmla="*/ 1734475 h 2185057"/>
                <a:gd name="connsiteX8" fmla="*/ 1725093 w 2175675"/>
                <a:gd name="connsiteY8" fmla="*/ 2185057 h 2185057"/>
                <a:gd name="connsiteX9" fmla="*/ 1201815 w 2175675"/>
                <a:gd name="connsiteY9" fmla="*/ 2185057 h 2185057"/>
                <a:gd name="connsiteX10" fmla="*/ 644035 w 2175675"/>
                <a:gd name="connsiteY10" fmla="*/ 2185057 h 2185057"/>
                <a:gd name="connsiteX11" fmla="*/ 0 w 2175675"/>
                <a:gd name="connsiteY11" fmla="*/ 2185057 h 2185057"/>
                <a:gd name="connsiteX12" fmla="*/ 0 w 2175675"/>
                <a:gd name="connsiteY12" fmla="*/ 1616942 h 2185057"/>
                <a:gd name="connsiteX13" fmla="*/ 0 w 2175675"/>
                <a:gd name="connsiteY13" fmla="*/ 1070678 h 2185057"/>
                <a:gd name="connsiteX14" fmla="*/ 0 w 2175675"/>
                <a:gd name="connsiteY14" fmla="*/ 524414 h 2185057"/>
                <a:gd name="connsiteX15" fmla="*/ 0 w 2175675"/>
                <a:gd name="connsiteY15" fmla="*/ 0 h 2185057"/>
                <a:gd name="connsiteX0" fmla="*/ 1725093 w 2175675"/>
                <a:gd name="connsiteY0" fmla="*/ 2185057 h 2185057"/>
                <a:gd name="connsiteX1" fmla="*/ 1815209 w 2175675"/>
                <a:gd name="connsiteY1" fmla="*/ 1824591 h 2185057"/>
                <a:gd name="connsiteX2" fmla="*/ 2175675 w 2175675"/>
                <a:gd name="connsiteY2" fmla="*/ 1734475 h 2185057"/>
                <a:gd name="connsiteX3" fmla="*/ 1725093 w 2175675"/>
                <a:gd name="connsiteY3" fmla="*/ 2185057 h 2185057"/>
                <a:gd name="connsiteX0" fmla="*/ 1725093 w 2175675"/>
                <a:gd name="connsiteY0" fmla="*/ 2185057 h 2185057"/>
                <a:gd name="connsiteX1" fmla="*/ 1815209 w 2175675"/>
                <a:gd name="connsiteY1" fmla="*/ 1824591 h 2185057"/>
                <a:gd name="connsiteX2" fmla="*/ 2175675 w 2175675"/>
                <a:gd name="connsiteY2" fmla="*/ 1734475 h 2185057"/>
                <a:gd name="connsiteX3" fmla="*/ 1725093 w 2175675"/>
                <a:gd name="connsiteY3" fmla="*/ 2185057 h 2185057"/>
                <a:gd name="connsiteX4" fmla="*/ 1132811 w 2175675"/>
                <a:gd name="connsiteY4" fmla="*/ 2185057 h 2185057"/>
                <a:gd name="connsiteX5" fmla="*/ 540529 w 2175675"/>
                <a:gd name="connsiteY5" fmla="*/ 2185057 h 2185057"/>
                <a:gd name="connsiteX6" fmla="*/ 0 w 2175675"/>
                <a:gd name="connsiteY6" fmla="*/ 2185057 h 2185057"/>
                <a:gd name="connsiteX7" fmla="*/ 0 w 2175675"/>
                <a:gd name="connsiteY7" fmla="*/ 1595092 h 2185057"/>
                <a:gd name="connsiteX8" fmla="*/ 0 w 2175675"/>
                <a:gd name="connsiteY8" fmla="*/ 1026977 h 2185057"/>
                <a:gd name="connsiteX9" fmla="*/ 0 w 2175675"/>
                <a:gd name="connsiteY9" fmla="*/ 0 h 2185057"/>
                <a:gd name="connsiteX10" fmla="*/ 543919 w 2175675"/>
                <a:gd name="connsiteY10" fmla="*/ 0 h 2185057"/>
                <a:gd name="connsiteX11" fmla="*/ 1087838 w 2175675"/>
                <a:gd name="connsiteY11" fmla="*/ 0 h 2185057"/>
                <a:gd name="connsiteX12" fmla="*/ 1653513 w 2175675"/>
                <a:gd name="connsiteY12" fmla="*/ 0 h 2185057"/>
                <a:gd name="connsiteX13" fmla="*/ 2175675 w 2175675"/>
                <a:gd name="connsiteY13" fmla="*/ 0 h 2185057"/>
                <a:gd name="connsiteX14" fmla="*/ 2175675 w 2175675"/>
                <a:gd name="connsiteY14" fmla="*/ 595503 h 2185057"/>
                <a:gd name="connsiteX15" fmla="*/ 2175675 w 2175675"/>
                <a:gd name="connsiteY15" fmla="*/ 1156317 h 2185057"/>
                <a:gd name="connsiteX16" fmla="*/ 2175675 w 2175675"/>
                <a:gd name="connsiteY16" fmla="*/ 1734475 h 21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5675" h="2185057" stroke="0" extrusionOk="0">
                  <a:moveTo>
                    <a:pt x="0" y="0"/>
                  </a:moveTo>
                  <a:cubicBezTo>
                    <a:pt x="139013" y="-24138"/>
                    <a:pt x="416725" y="9416"/>
                    <a:pt x="522162" y="0"/>
                  </a:cubicBezTo>
                  <a:cubicBezTo>
                    <a:pt x="627599" y="-9416"/>
                    <a:pt x="883563" y="-22351"/>
                    <a:pt x="1000810" y="0"/>
                  </a:cubicBezTo>
                  <a:cubicBezTo>
                    <a:pt x="1118057" y="22351"/>
                    <a:pt x="1444560" y="-20488"/>
                    <a:pt x="1588243" y="0"/>
                  </a:cubicBezTo>
                  <a:cubicBezTo>
                    <a:pt x="1731926" y="20488"/>
                    <a:pt x="1990492" y="27922"/>
                    <a:pt x="2175675" y="0"/>
                  </a:cubicBezTo>
                  <a:cubicBezTo>
                    <a:pt x="2169361" y="241319"/>
                    <a:pt x="2185158" y="446906"/>
                    <a:pt x="2175675" y="560814"/>
                  </a:cubicBezTo>
                  <a:cubicBezTo>
                    <a:pt x="2166192" y="674722"/>
                    <a:pt x="2169613" y="838536"/>
                    <a:pt x="2175675" y="1104282"/>
                  </a:cubicBezTo>
                  <a:cubicBezTo>
                    <a:pt x="2181737" y="1370028"/>
                    <a:pt x="2187652" y="1574863"/>
                    <a:pt x="2175675" y="1734475"/>
                  </a:cubicBezTo>
                  <a:cubicBezTo>
                    <a:pt x="1990757" y="1955178"/>
                    <a:pt x="1837362" y="2064782"/>
                    <a:pt x="1725093" y="2185057"/>
                  </a:cubicBezTo>
                  <a:cubicBezTo>
                    <a:pt x="1536653" y="2167370"/>
                    <a:pt x="1360435" y="2180344"/>
                    <a:pt x="1201815" y="2185057"/>
                  </a:cubicBezTo>
                  <a:cubicBezTo>
                    <a:pt x="1043195" y="2189770"/>
                    <a:pt x="871024" y="2168682"/>
                    <a:pt x="644035" y="2185057"/>
                  </a:cubicBezTo>
                  <a:cubicBezTo>
                    <a:pt x="417046" y="2201432"/>
                    <a:pt x="208169" y="2183897"/>
                    <a:pt x="0" y="2185057"/>
                  </a:cubicBezTo>
                  <a:cubicBezTo>
                    <a:pt x="14853" y="1961387"/>
                    <a:pt x="26295" y="1896625"/>
                    <a:pt x="0" y="1616942"/>
                  </a:cubicBezTo>
                  <a:cubicBezTo>
                    <a:pt x="-26295" y="1337259"/>
                    <a:pt x="-10597" y="1203956"/>
                    <a:pt x="0" y="1070678"/>
                  </a:cubicBezTo>
                  <a:cubicBezTo>
                    <a:pt x="10597" y="937400"/>
                    <a:pt x="-27310" y="677783"/>
                    <a:pt x="0" y="524414"/>
                  </a:cubicBezTo>
                  <a:cubicBezTo>
                    <a:pt x="27310" y="371045"/>
                    <a:pt x="17019" y="107380"/>
                    <a:pt x="0" y="0"/>
                  </a:cubicBezTo>
                  <a:close/>
                </a:path>
                <a:path w="2175675" h="2185057" fill="darkenLess" stroke="0" extrusionOk="0">
                  <a:moveTo>
                    <a:pt x="1725093" y="2185057"/>
                  </a:moveTo>
                  <a:cubicBezTo>
                    <a:pt x="1744267" y="2045522"/>
                    <a:pt x="1791065" y="1992741"/>
                    <a:pt x="1815209" y="1824591"/>
                  </a:cubicBezTo>
                  <a:cubicBezTo>
                    <a:pt x="1969863" y="1791133"/>
                    <a:pt x="2085569" y="1751920"/>
                    <a:pt x="2175675" y="1734475"/>
                  </a:cubicBezTo>
                  <a:cubicBezTo>
                    <a:pt x="2055946" y="1892660"/>
                    <a:pt x="1836540" y="2038964"/>
                    <a:pt x="1725093" y="2185057"/>
                  </a:cubicBezTo>
                  <a:close/>
                </a:path>
                <a:path w="2175675" h="2185057" fill="none" extrusionOk="0">
                  <a:moveTo>
                    <a:pt x="1725093" y="2185057"/>
                  </a:moveTo>
                  <a:cubicBezTo>
                    <a:pt x="1752395" y="2058287"/>
                    <a:pt x="1798412" y="1951707"/>
                    <a:pt x="1815209" y="1824591"/>
                  </a:cubicBezTo>
                  <a:cubicBezTo>
                    <a:pt x="1976129" y="1787639"/>
                    <a:pt x="2028421" y="1784025"/>
                    <a:pt x="2175675" y="1734475"/>
                  </a:cubicBezTo>
                  <a:cubicBezTo>
                    <a:pt x="2068544" y="1856453"/>
                    <a:pt x="1840647" y="2096295"/>
                    <a:pt x="1725093" y="2185057"/>
                  </a:cubicBezTo>
                  <a:cubicBezTo>
                    <a:pt x="1440504" y="2210649"/>
                    <a:pt x="1341746" y="2209425"/>
                    <a:pt x="1132811" y="2185057"/>
                  </a:cubicBezTo>
                  <a:cubicBezTo>
                    <a:pt x="923876" y="2160689"/>
                    <a:pt x="798697" y="2200359"/>
                    <a:pt x="540529" y="2185057"/>
                  </a:cubicBezTo>
                  <a:cubicBezTo>
                    <a:pt x="282361" y="2169755"/>
                    <a:pt x="131096" y="2181200"/>
                    <a:pt x="0" y="2185057"/>
                  </a:cubicBezTo>
                  <a:cubicBezTo>
                    <a:pt x="-27033" y="1896967"/>
                    <a:pt x="8521" y="1888687"/>
                    <a:pt x="0" y="1595092"/>
                  </a:cubicBezTo>
                  <a:cubicBezTo>
                    <a:pt x="-8521" y="1301497"/>
                    <a:pt x="-21649" y="1258613"/>
                    <a:pt x="0" y="1026977"/>
                  </a:cubicBezTo>
                  <a:cubicBezTo>
                    <a:pt x="21649" y="795341"/>
                    <a:pt x="24784" y="395443"/>
                    <a:pt x="0" y="0"/>
                  </a:cubicBezTo>
                  <a:cubicBezTo>
                    <a:pt x="192969" y="2695"/>
                    <a:pt x="376735" y="-18553"/>
                    <a:pt x="543919" y="0"/>
                  </a:cubicBezTo>
                  <a:cubicBezTo>
                    <a:pt x="711103" y="18553"/>
                    <a:pt x="840963" y="24163"/>
                    <a:pt x="1087838" y="0"/>
                  </a:cubicBezTo>
                  <a:cubicBezTo>
                    <a:pt x="1334713" y="-24163"/>
                    <a:pt x="1518875" y="-9550"/>
                    <a:pt x="1653513" y="0"/>
                  </a:cubicBezTo>
                  <a:cubicBezTo>
                    <a:pt x="1788152" y="9550"/>
                    <a:pt x="1984911" y="4051"/>
                    <a:pt x="2175675" y="0"/>
                  </a:cubicBezTo>
                  <a:cubicBezTo>
                    <a:pt x="2167998" y="126725"/>
                    <a:pt x="2150988" y="325112"/>
                    <a:pt x="2175675" y="595503"/>
                  </a:cubicBezTo>
                  <a:cubicBezTo>
                    <a:pt x="2200362" y="865894"/>
                    <a:pt x="2161043" y="987199"/>
                    <a:pt x="2175675" y="1156317"/>
                  </a:cubicBezTo>
                  <a:cubicBezTo>
                    <a:pt x="2190307" y="1325435"/>
                    <a:pt x="2180703" y="1521640"/>
                    <a:pt x="2175675" y="1734475"/>
                  </a:cubicBezTo>
                </a:path>
                <a:path w="2175675" h="2185057" fill="none" stroke="0" extrusionOk="0">
                  <a:moveTo>
                    <a:pt x="1725093" y="2185057"/>
                  </a:moveTo>
                  <a:cubicBezTo>
                    <a:pt x="1761884" y="2091514"/>
                    <a:pt x="1765419" y="1984743"/>
                    <a:pt x="1815209" y="1824591"/>
                  </a:cubicBezTo>
                  <a:cubicBezTo>
                    <a:pt x="1890097" y="1792939"/>
                    <a:pt x="2006922" y="1764256"/>
                    <a:pt x="2175675" y="1734475"/>
                  </a:cubicBezTo>
                  <a:cubicBezTo>
                    <a:pt x="2065557" y="1848113"/>
                    <a:pt x="1823279" y="2088382"/>
                    <a:pt x="1725093" y="2185057"/>
                  </a:cubicBezTo>
                  <a:cubicBezTo>
                    <a:pt x="1531589" y="2182009"/>
                    <a:pt x="1398221" y="2185939"/>
                    <a:pt x="1115560" y="2185057"/>
                  </a:cubicBezTo>
                  <a:cubicBezTo>
                    <a:pt x="832899" y="2184175"/>
                    <a:pt x="748733" y="2169140"/>
                    <a:pt x="523278" y="2185057"/>
                  </a:cubicBezTo>
                  <a:cubicBezTo>
                    <a:pt x="297823" y="2200974"/>
                    <a:pt x="224729" y="2165579"/>
                    <a:pt x="0" y="2185057"/>
                  </a:cubicBezTo>
                  <a:cubicBezTo>
                    <a:pt x="22373" y="1913160"/>
                    <a:pt x="-4471" y="1745176"/>
                    <a:pt x="0" y="1616942"/>
                  </a:cubicBezTo>
                  <a:cubicBezTo>
                    <a:pt x="4471" y="1488708"/>
                    <a:pt x="12230" y="1270849"/>
                    <a:pt x="0" y="1048827"/>
                  </a:cubicBezTo>
                  <a:cubicBezTo>
                    <a:pt x="-12230" y="826805"/>
                    <a:pt x="15125" y="647472"/>
                    <a:pt x="0" y="546264"/>
                  </a:cubicBezTo>
                  <a:cubicBezTo>
                    <a:pt x="-15125" y="445056"/>
                    <a:pt x="25801" y="215637"/>
                    <a:pt x="0" y="0"/>
                  </a:cubicBezTo>
                  <a:cubicBezTo>
                    <a:pt x="129684" y="1129"/>
                    <a:pt x="433987" y="-11258"/>
                    <a:pt x="587432" y="0"/>
                  </a:cubicBezTo>
                  <a:cubicBezTo>
                    <a:pt x="740877" y="11258"/>
                    <a:pt x="942300" y="3207"/>
                    <a:pt x="1087838" y="0"/>
                  </a:cubicBezTo>
                  <a:cubicBezTo>
                    <a:pt x="1233376" y="-3207"/>
                    <a:pt x="1496728" y="-13834"/>
                    <a:pt x="1653513" y="0"/>
                  </a:cubicBezTo>
                  <a:cubicBezTo>
                    <a:pt x="1810299" y="13834"/>
                    <a:pt x="2017390" y="-13477"/>
                    <a:pt x="2175675" y="0"/>
                  </a:cubicBezTo>
                  <a:cubicBezTo>
                    <a:pt x="2191494" y="206023"/>
                    <a:pt x="2159059" y="350788"/>
                    <a:pt x="2175675" y="578158"/>
                  </a:cubicBezTo>
                  <a:cubicBezTo>
                    <a:pt x="2192291" y="805528"/>
                    <a:pt x="2152168" y="901970"/>
                    <a:pt x="2175675" y="1156317"/>
                  </a:cubicBezTo>
                  <a:cubicBezTo>
                    <a:pt x="2199182" y="1410664"/>
                    <a:pt x="2165490" y="1505445"/>
                    <a:pt x="2175675" y="1734475"/>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219033472">
                    <a:prstGeom prst="foldedCorner">
                      <a:avLst>
                        <a:gd name="adj" fmla="val 20710"/>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de-DE" sz="120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Interaktionserfahrungen mit Bezugspersonen verdichten sich zu inneren Abbildern.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endParaRPr>
            </a:p>
            <a:p>
              <a:pPr marL="171450" lvl="0" indent="-171450">
                <a:buFont typeface="Wingdings" panose="05000000000000000000" pitchFamily="2" charset="2"/>
                <a:buChar char="à"/>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Bindung ist </a:t>
              </a:r>
              <a:r>
                <a:rPr lang="de-DE" sz="1200" b="1" u="sng" dirty="0">
                  <a:solidFill>
                    <a:srgbClr val="C46229"/>
                  </a:solidFill>
                  <a:latin typeface="Arial" panose="020B0604020202020204" pitchFamily="34" charset="0"/>
                  <a:cs typeface="Arial" panose="020B0604020202020204" pitchFamily="34" charset="0"/>
                  <a:sym typeface="Wingdings" panose="05000000000000000000" pitchFamily="2" charset="2"/>
                </a:rPr>
                <a:t>nicht</a:t>
              </a: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 angeboren, sondern erfahrungsabhängig.</a:t>
              </a:r>
            </a:p>
            <a:p>
              <a:pPr>
                <a:defRPr/>
              </a:pPr>
              <a:endParaRPr lang="de-DE" sz="1200" dirty="0">
                <a:solidFill>
                  <a:srgbClr val="C46229"/>
                </a:solidFill>
                <a:latin typeface="Arial" panose="020B0604020202020204" pitchFamily="34" charset="0"/>
                <a:cs typeface="Arial" panose="020B0604020202020204" pitchFamily="34" charset="0"/>
                <a:sym typeface="Wingdings" panose="05000000000000000000" pitchFamily="2" charset="2"/>
              </a:endParaRPr>
            </a:p>
          </p:txBody>
        </p:sp>
        <p:sp>
          <p:nvSpPr>
            <p:cNvPr id="24" name="Rechteck 23">
              <a:extLst>
                <a:ext uri="{FF2B5EF4-FFF2-40B4-BE49-F238E27FC236}">
                  <a16:creationId xmlns:a16="http://schemas.microsoft.com/office/drawing/2014/main" id="{35610440-D473-56C0-0A3B-CF24A8892AAD}"/>
                </a:ext>
              </a:extLst>
            </p:cNvPr>
            <p:cNvSpPr/>
            <p:nvPr/>
          </p:nvSpPr>
          <p:spPr>
            <a:xfrm rot="1913051">
              <a:off x="6608979" y="3836100"/>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26671" y="2298"/>
                    <a:pt x="73867" y="4379"/>
                    <a:pt x="130199" y="0"/>
                  </a:cubicBezTo>
                  <a:cubicBezTo>
                    <a:pt x="130825" y="201613"/>
                    <a:pt x="155668" y="349554"/>
                    <a:pt x="130199" y="520384"/>
                  </a:cubicBezTo>
                  <a:cubicBezTo>
                    <a:pt x="73627" y="524193"/>
                    <a:pt x="45800" y="519725"/>
                    <a:pt x="0" y="520384"/>
                  </a:cubicBezTo>
                  <a:cubicBezTo>
                    <a:pt x="-15209" y="300325"/>
                    <a:pt x="-10100" y="239906"/>
                    <a:pt x="0" y="0"/>
                  </a:cubicBezTo>
                  <a:close/>
                </a:path>
                <a:path w="130199" h="520384" stroke="0" extrusionOk="0">
                  <a:moveTo>
                    <a:pt x="0" y="0"/>
                  </a:moveTo>
                  <a:cubicBezTo>
                    <a:pt x="60097" y="3690"/>
                    <a:pt x="92470" y="3074"/>
                    <a:pt x="130199" y="0"/>
                  </a:cubicBezTo>
                  <a:cubicBezTo>
                    <a:pt x="127670" y="259432"/>
                    <a:pt x="133015" y="303980"/>
                    <a:pt x="130199" y="520384"/>
                  </a:cubicBezTo>
                  <a:cubicBezTo>
                    <a:pt x="91195" y="518046"/>
                    <a:pt x="29263" y="514196"/>
                    <a:pt x="0" y="520384"/>
                  </a:cubicBezTo>
                  <a:cubicBezTo>
                    <a:pt x="24559" y="374574"/>
                    <a:pt x="-8112" y="127521"/>
                    <a:pt x="0" y="0"/>
                  </a:cubicBezTo>
                  <a:close/>
                </a:path>
              </a:pathLst>
            </a:custGeom>
            <a:solidFill>
              <a:schemeClr val="bg2"/>
            </a:solidFill>
            <a:ln>
              <a:extLst>
                <a:ext uri="{C807C97D-BFC1-408E-A445-0C87EB9F89A2}">
                  <ask:lineSketchStyleProps xmlns:ask="http://schemas.microsoft.com/office/drawing/2018/sketchyshapes" sd="285812520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5F07544D-F315-E61D-1377-C0956B1CD4A3}"/>
                </a:ext>
              </a:extLst>
            </p:cNvPr>
            <p:cNvSpPr/>
            <p:nvPr/>
          </p:nvSpPr>
          <p:spPr>
            <a:xfrm rot="19414497">
              <a:off x="8550189" y="3844765"/>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58318" y="-2894"/>
                    <a:pt x="90934" y="4227"/>
                    <a:pt x="130199" y="0"/>
                  </a:cubicBezTo>
                  <a:cubicBezTo>
                    <a:pt x="104251" y="229429"/>
                    <a:pt x="134683" y="262283"/>
                    <a:pt x="130199" y="520384"/>
                  </a:cubicBezTo>
                  <a:cubicBezTo>
                    <a:pt x="66996" y="519776"/>
                    <a:pt x="29764" y="526507"/>
                    <a:pt x="0" y="520384"/>
                  </a:cubicBezTo>
                  <a:cubicBezTo>
                    <a:pt x="-7729" y="314574"/>
                    <a:pt x="-3817" y="254024"/>
                    <a:pt x="0" y="0"/>
                  </a:cubicBezTo>
                  <a:close/>
                </a:path>
                <a:path w="130199" h="520384" stroke="0" extrusionOk="0">
                  <a:moveTo>
                    <a:pt x="0" y="0"/>
                  </a:moveTo>
                  <a:cubicBezTo>
                    <a:pt x="26218" y="712"/>
                    <a:pt x="98168" y="6268"/>
                    <a:pt x="130199" y="0"/>
                  </a:cubicBezTo>
                  <a:cubicBezTo>
                    <a:pt x="136496" y="245054"/>
                    <a:pt x="110911" y="328465"/>
                    <a:pt x="130199" y="520384"/>
                  </a:cubicBezTo>
                  <a:cubicBezTo>
                    <a:pt x="94517" y="521378"/>
                    <a:pt x="53990" y="525068"/>
                    <a:pt x="0" y="520384"/>
                  </a:cubicBezTo>
                  <a:cubicBezTo>
                    <a:pt x="25260" y="310896"/>
                    <a:pt x="-19388" y="129976"/>
                    <a:pt x="0" y="0"/>
                  </a:cubicBezTo>
                  <a:close/>
                </a:path>
              </a:pathLst>
            </a:custGeom>
            <a:solidFill>
              <a:schemeClr val="bg2"/>
            </a:solidFill>
            <a:ln>
              <a:extLst>
                <a:ext uri="{C807C97D-BFC1-408E-A445-0C87EB9F89A2}">
                  <ask:lineSketchStyleProps xmlns:ask="http://schemas.microsoft.com/office/drawing/2018/sketchyshapes" sd="3712601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uppieren 2"/>
          <p:cNvGrpSpPr/>
          <p:nvPr/>
        </p:nvGrpSpPr>
        <p:grpSpPr>
          <a:xfrm>
            <a:off x="441149" y="1367641"/>
            <a:ext cx="8236484" cy="3580528"/>
            <a:chOff x="441149" y="1367641"/>
            <a:chExt cx="8236484" cy="3580528"/>
          </a:xfrm>
        </p:grpSpPr>
        <p:sp>
          <p:nvSpPr>
            <p:cNvPr id="4" name="Textfeld 3">
              <a:extLst>
                <a:ext uri="{FF2B5EF4-FFF2-40B4-BE49-F238E27FC236}">
                  <a16:creationId xmlns:a16="http://schemas.microsoft.com/office/drawing/2014/main" id="{65D6D943-F0E3-45AE-8134-F27B94C1B4C6}"/>
                </a:ext>
              </a:extLst>
            </p:cNvPr>
            <p:cNvSpPr txBox="1"/>
            <p:nvPr/>
          </p:nvSpPr>
          <p:spPr>
            <a:xfrm>
              <a:off x="3177323" y="2429865"/>
              <a:ext cx="2682687" cy="369332"/>
            </a:xfrm>
            <a:prstGeom prst="rect">
              <a:avLst/>
            </a:prstGeom>
            <a:solidFill>
              <a:schemeClr val="bg1">
                <a:lumMod val="95000"/>
              </a:schemeClr>
            </a:solidFill>
            <a:ln>
              <a:solidFill>
                <a:schemeClr val="tx1"/>
              </a:solidFill>
            </a:ln>
          </p:spPr>
          <p:txBody>
            <a:bodyPr wrap="square" rtlCol="0">
              <a:spAutoFit/>
            </a:bodyPr>
            <a:lstStyle/>
            <a:p>
              <a:pPr algn="ctr"/>
              <a:r>
                <a:rPr lang="de-DE" dirty="0">
                  <a:latin typeface="Arial" panose="020B0604020202020204" pitchFamily="34" charset="0"/>
                  <a:cs typeface="Arial" panose="020B0604020202020204" pitchFamily="34" charset="0"/>
                </a:rPr>
                <a:t>Beziehungserfahrung</a:t>
              </a:r>
            </a:p>
          </p:txBody>
        </p:sp>
        <p:sp>
          <p:nvSpPr>
            <p:cNvPr id="5" name="Textfeld 4">
              <a:extLst>
                <a:ext uri="{FF2B5EF4-FFF2-40B4-BE49-F238E27FC236}">
                  <a16:creationId xmlns:a16="http://schemas.microsoft.com/office/drawing/2014/main" id="{65D6D943-F0E3-45AE-8134-F27B94C1B4C6}"/>
                </a:ext>
              </a:extLst>
            </p:cNvPr>
            <p:cNvSpPr txBox="1"/>
            <p:nvPr/>
          </p:nvSpPr>
          <p:spPr>
            <a:xfrm>
              <a:off x="3177323" y="3975130"/>
              <a:ext cx="2682687" cy="369332"/>
            </a:xfrm>
            <a:prstGeom prst="rect">
              <a:avLst/>
            </a:prstGeom>
            <a:solidFill>
              <a:schemeClr val="bg1">
                <a:lumMod val="95000"/>
              </a:schemeClr>
            </a:solidFill>
            <a:ln>
              <a:solidFill>
                <a:schemeClr val="tx1"/>
              </a:solidFill>
            </a:ln>
          </p:spPr>
          <p:txBody>
            <a:bodyPr wrap="square" rtlCol="0">
              <a:spAutoFit/>
            </a:bodyPr>
            <a:lstStyle/>
            <a:p>
              <a:pPr algn="ctr"/>
              <a:r>
                <a:rPr lang="de-DE" dirty="0">
                  <a:latin typeface="Arial" panose="020B0604020202020204" pitchFamily="34" charset="0"/>
                  <a:cs typeface="Arial" panose="020B0604020202020204" pitchFamily="34" charset="0"/>
                </a:rPr>
                <a:t>Beziehungserfahrung</a:t>
              </a:r>
            </a:p>
          </p:txBody>
        </p:sp>
        <p:sp>
          <p:nvSpPr>
            <p:cNvPr id="6" name="Rechteck 5"/>
            <p:cNvSpPr/>
            <p:nvPr/>
          </p:nvSpPr>
          <p:spPr>
            <a:xfrm>
              <a:off x="441149" y="1367641"/>
              <a:ext cx="1351652" cy="646331"/>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a:p>
              <a:r>
                <a:rPr lang="de-DE" dirty="0">
                  <a:latin typeface="Arial" panose="020B0604020202020204" pitchFamily="34" charset="0"/>
                  <a:cs typeface="Arial" panose="020B0604020202020204" pitchFamily="34" charset="0"/>
                </a:rPr>
                <a:t>(Erfahrung)</a:t>
              </a:r>
            </a:p>
          </p:txBody>
        </p:sp>
        <p:sp>
          <p:nvSpPr>
            <p:cNvPr id="7" name="Rechteck 6"/>
            <p:cNvSpPr/>
            <p:nvPr/>
          </p:nvSpPr>
          <p:spPr>
            <a:xfrm>
              <a:off x="441149" y="2381278"/>
              <a:ext cx="1351652" cy="646331"/>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a:p>
              <a:r>
                <a:rPr lang="de-DE" dirty="0">
                  <a:latin typeface="Arial" panose="020B0604020202020204" pitchFamily="34" charset="0"/>
                  <a:cs typeface="Arial" panose="020B0604020202020204" pitchFamily="34" charset="0"/>
                </a:rPr>
                <a:t>(Erfahrung)</a:t>
              </a:r>
            </a:p>
          </p:txBody>
        </p:sp>
        <p:sp>
          <p:nvSpPr>
            <p:cNvPr id="8" name="Rechteck 7"/>
            <p:cNvSpPr/>
            <p:nvPr/>
          </p:nvSpPr>
          <p:spPr>
            <a:xfrm>
              <a:off x="441149" y="3435393"/>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9" name="Rechteck 8"/>
            <p:cNvSpPr/>
            <p:nvPr/>
          </p:nvSpPr>
          <p:spPr>
            <a:xfrm>
              <a:off x="441149" y="4578837"/>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10" name="Rechteck 9"/>
            <p:cNvSpPr/>
            <p:nvPr/>
          </p:nvSpPr>
          <p:spPr>
            <a:xfrm>
              <a:off x="441149" y="4007115"/>
              <a:ext cx="1261884"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Interaktion</a:t>
              </a:r>
            </a:p>
          </p:txBody>
        </p:sp>
        <p:sp>
          <p:nvSpPr>
            <p:cNvPr id="11" name="Rechteck 10"/>
            <p:cNvSpPr/>
            <p:nvPr/>
          </p:nvSpPr>
          <p:spPr>
            <a:xfrm>
              <a:off x="6800196" y="3066060"/>
              <a:ext cx="1877437" cy="369332"/>
            </a:xfrm>
            <a:prstGeom prst="rect">
              <a:avLst/>
            </a:prstGeom>
          </p:spPr>
          <p:txBody>
            <a:bodyPr wrap="none">
              <a:spAutoFit/>
            </a:bodyPr>
            <a:lstStyle/>
            <a:p>
              <a:r>
                <a:rPr lang="de-DE" dirty="0" err="1">
                  <a:latin typeface="Arial" panose="020B0604020202020204" pitchFamily="34" charset="0"/>
                  <a:cs typeface="Arial" panose="020B0604020202020204" pitchFamily="34" charset="0"/>
                </a:rPr>
                <a:t>Bindungs,status</a:t>
              </a:r>
              <a:r>
                <a:rPr lang="de-DE" dirty="0">
                  <a:latin typeface="Arial" panose="020B0604020202020204" pitchFamily="34" charset="0"/>
                  <a:cs typeface="Arial" panose="020B0604020202020204" pitchFamily="34" charset="0"/>
                </a:rPr>
                <a:t>‘</a:t>
              </a:r>
            </a:p>
          </p:txBody>
        </p:sp>
        <p:cxnSp>
          <p:nvCxnSpPr>
            <p:cNvPr id="12" name="Gerade Verbindung mit Pfeil 11">
              <a:extLst>
                <a:ext uri="{FF2B5EF4-FFF2-40B4-BE49-F238E27FC236}">
                  <a16:creationId xmlns:a16="http://schemas.microsoft.com/office/drawing/2014/main" id="{C367E79C-1A1B-4D31-85B8-3E40D7E3C697}"/>
                </a:ext>
              </a:extLst>
            </p:cNvPr>
            <p:cNvCxnSpPr/>
            <p:nvPr/>
          </p:nvCxnSpPr>
          <p:spPr>
            <a:xfrm>
              <a:off x="2042278" y="1797494"/>
              <a:ext cx="757286" cy="43588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3" name="Gerade Verbindung mit Pfeil 12">
              <a:extLst>
                <a:ext uri="{FF2B5EF4-FFF2-40B4-BE49-F238E27FC236}">
                  <a16:creationId xmlns:a16="http://schemas.microsoft.com/office/drawing/2014/main" id="{C367E79C-1A1B-4D31-85B8-3E40D7E3C697}"/>
                </a:ext>
              </a:extLst>
            </p:cNvPr>
            <p:cNvCxnSpPr/>
            <p:nvPr/>
          </p:nvCxnSpPr>
          <p:spPr>
            <a:xfrm>
              <a:off x="2042278" y="2614531"/>
              <a:ext cx="757286" cy="0"/>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4" name="Gerade Verbindung mit Pfeil 13">
              <a:extLst>
                <a:ext uri="{FF2B5EF4-FFF2-40B4-BE49-F238E27FC236}">
                  <a16:creationId xmlns:a16="http://schemas.microsoft.com/office/drawing/2014/main" id="{C367E79C-1A1B-4D31-85B8-3E40D7E3C697}"/>
                </a:ext>
              </a:extLst>
            </p:cNvPr>
            <p:cNvCxnSpPr/>
            <p:nvPr/>
          </p:nvCxnSpPr>
          <p:spPr>
            <a:xfrm flipV="1">
              <a:off x="2043346" y="3027609"/>
              <a:ext cx="781697" cy="433257"/>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5" name="Gerade Verbindung mit Pfeil 14">
              <a:extLst>
                <a:ext uri="{FF2B5EF4-FFF2-40B4-BE49-F238E27FC236}">
                  <a16:creationId xmlns:a16="http://schemas.microsoft.com/office/drawing/2014/main" id="{C367E79C-1A1B-4D31-85B8-3E40D7E3C697}"/>
                </a:ext>
              </a:extLst>
            </p:cNvPr>
            <p:cNvCxnSpPr/>
            <p:nvPr/>
          </p:nvCxnSpPr>
          <p:spPr>
            <a:xfrm flipV="1">
              <a:off x="2042278" y="4169231"/>
              <a:ext cx="782765" cy="2744"/>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C367E79C-1A1B-4D31-85B8-3E40D7E3C697}"/>
                </a:ext>
              </a:extLst>
            </p:cNvPr>
            <p:cNvCxnSpPr/>
            <p:nvPr/>
          </p:nvCxnSpPr>
          <p:spPr>
            <a:xfrm flipV="1">
              <a:off x="2043346" y="4376447"/>
              <a:ext cx="743800" cy="39025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7" name="Gerade Verbindung mit Pfeil 16">
              <a:extLst>
                <a:ext uri="{FF2B5EF4-FFF2-40B4-BE49-F238E27FC236}">
                  <a16:creationId xmlns:a16="http://schemas.microsoft.com/office/drawing/2014/main" id="{C367E79C-1A1B-4D31-85B8-3E40D7E3C697}"/>
                </a:ext>
              </a:extLst>
            </p:cNvPr>
            <p:cNvCxnSpPr/>
            <p:nvPr/>
          </p:nvCxnSpPr>
          <p:spPr>
            <a:xfrm>
              <a:off x="6041556" y="2715133"/>
              <a:ext cx="754634" cy="261937"/>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cxnSp>
          <p:nvCxnSpPr>
            <p:cNvPr id="18" name="Gerade Verbindung mit Pfeil 17">
              <a:extLst>
                <a:ext uri="{FF2B5EF4-FFF2-40B4-BE49-F238E27FC236}">
                  <a16:creationId xmlns:a16="http://schemas.microsoft.com/office/drawing/2014/main" id="{C367E79C-1A1B-4D31-85B8-3E40D7E3C697}"/>
                </a:ext>
              </a:extLst>
            </p:cNvPr>
            <p:cNvCxnSpPr/>
            <p:nvPr/>
          </p:nvCxnSpPr>
          <p:spPr>
            <a:xfrm flipV="1">
              <a:off x="6052924" y="3584879"/>
              <a:ext cx="743800" cy="390251"/>
            </a:xfrm>
            <a:prstGeom prst="straightConnector1">
              <a:avLst/>
            </a:prstGeom>
            <a:ln w="19050">
              <a:prstDash val="solid"/>
              <a:tailEnd type="triangle" w="lg" len="med"/>
            </a:ln>
          </p:spPr>
          <p:style>
            <a:lnRef idx="2">
              <a:schemeClr val="dk1"/>
            </a:lnRef>
            <a:fillRef idx="0">
              <a:schemeClr val="dk1"/>
            </a:fillRef>
            <a:effectRef idx="1">
              <a:schemeClr val="dk1"/>
            </a:effectRef>
            <a:fontRef idx="minor">
              <a:schemeClr val="tx1"/>
            </a:fontRef>
          </p:style>
        </p:cxnSp>
      </p:grpSp>
      <p:sp>
        <p:nvSpPr>
          <p:cNvPr id="26" name="Textfeld 25">
            <a:extLst>
              <a:ext uri="{FF2B5EF4-FFF2-40B4-BE49-F238E27FC236}">
                <a16:creationId xmlns:a16="http://schemas.microsoft.com/office/drawing/2014/main" id="{E5B6E0BF-C4E8-3A1C-6EA4-E2E7F7949F36}"/>
              </a:ext>
            </a:extLst>
          </p:cNvPr>
          <p:cNvSpPr txBox="1"/>
          <p:nvPr/>
        </p:nvSpPr>
        <p:spPr>
          <a:xfrm>
            <a:off x="8058178"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1</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34263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793" y="359271"/>
            <a:ext cx="7886700" cy="1325563"/>
          </a:xfrm>
        </p:spPr>
        <p:txBody>
          <a:bodyPr/>
          <a:lstStyle/>
          <a:p>
            <a:r>
              <a:rPr lang="de-DE" sz="2400" dirty="0">
                <a:solidFill>
                  <a:schemeClr val="accent6">
                    <a:lumMod val="50000"/>
                  </a:schemeClr>
                </a:solidFill>
                <a:cs typeface="Calibri" panose="020F0502020204030204" pitchFamily="34" charset="0"/>
              </a:rPr>
              <a:t>Grundmodell: Entstehung von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rPr>
              <a:t>Bindungsrepräsentationen </a:t>
            </a:r>
            <a:r>
              <a:rPr lang="de-DE" sz="2400" dirty="0">
                <a:solidFill>
                  <a:schemeClr val="accent6">
                    <a:lumMod val="50000"/>
                  </a:schemeClr>
                </a:solidFill>
                <a:cs typeface="Arial" panose="020B0604020202020204" pitchFamily="34" charset="0"/>
              </a:rPr>
              <a:t>I</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cxnSp>
        <p:nvCxnSpPr>
          <p:cNvPr id="5" name="Gerade Verbindung 6">
            <a:extLst>
              <a:ext uri="{FF2B5EF4-FFF2-40B4-BE49-F238E27FC236}">
                <a16:creationId xmlns:a16="http://schemas.microsoft.com/office/drawing/2014/main" id="{03706067-5A6F-FB9D-7050-967EC00E8926}"/>
              </a:ext>
            </a:extLst>
          </p:cNvPr>
          <p:cNvCxnSpPr>
            <a:cxnSpLocks/>
          </p:cNvCxnSpPr>
          <p:nvPr/>
        </p:nvCxnSpPr>
        <p:spPr>
          <a:xfrm>
            <a:off x="5409377" y="1098778"/>
            <a:ext cx="373462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545C29ED-2CCC-97F0-7C3F-B246231095E1}"/>
              </a:ext>
            </a:extLst>
          </p:cNvPr>
          <p:cNvGrpSpPr/>
          <p:nvPr/>
        </p:nvGrpSpPr>
        <p:grpSpPr>
          <a:xfrm>
            <a:off x="422021" y="1882969"/>
            <a:ext cx="8269546" cy="3916775"/>
            <a:chOff x="561971" y="2416773"/>
            <a:chExt cx="8529690" cy="3969318"/>
          </a:xfrm>
        </p:grpSpPr>
        <p:sp>
          <p:nvSpPr>
            <p:cNvPr id="8" name="Textfeld 7">
              <a:extLst>
                <a:ext uri="{FF2B5EF4-FFF2-40B4-BE49-F238E27FC236}">
                  <a16:creationId xmlns:a16="http://schemas.microsoft.com/office/drawing/2014/main" id="{8FEAEDC8-2BB7-12A2-D7A7-40ACCC3DDC9F}"/>
                </a:ext>
              </a:extLst>
            </p:cNvPr>
            <p:cNvSpPr txBox="1"/>
            <p:nvPr/>
          </p:nvSpPr>
          <p:spPr>
            <a:xfrm>
              <a:off x="1343051" y="2445124"/>
              <a:ext cx="2066928" cy="280715"/>
            </a:xfrm>
            <a:prstGeom prst="rect">
              <a:avLst/>
            </a:prstGeom>
            <a:solidFill>
              <a:schemeClr val="bg1">
                <a:lumMod val="95000"/>
              </a:schemeClr>
            </a:solidFill>
            <a:ln>
              <a:solidFill>
                <a:schemeClr val="tx1"/>
              </a:solidFill>
            </a:ln>
          </p:spPr>
          <p:txBody>
            <a:bodyPr wrap="square" rtlCol="0">
              <a:spAutoFit/>
            </a:bodyPr>
            <a:lstStyle/>
            <a:p>
              <a:pPr algn="ctr"/>
              <a:r>
                <a:rPr lang="de-DE" sz="1200" b="1" dirty="0">
                  <a:latin typeface="Arial" panose="020B0604020202020204" pitchFamily="34" charset="0"/>
                  <a:cs typeface="Arial" panose="020B0604020202020204" pitchFamily="34" charset="0"/>
                </a:rPr>
                <a:t>Erwartungen</a:t>
              </a:r>
            </a:p>
          </p:txBody>
        </p:sp>
        <p:sp>
          <p:nvSpPr>
            <p:cNvPr id="9" name="Textfeld 8">
              <a:extLst>
                <a:ext uri="{FF2B5EF4-FFF2-40B4-BE49-F238E27FC236}">
                  <a16:creationId xmlns:a16="http://schemas.microsoft.com/office/drawing/2014/main" id="{5D8574A3-6AF8-605B-8502-1F7064ED6A0C}"/>
                </a:ext>
              </a:extLst>
            </p:cNvPr>
            <p:cNvSpPr txBox="1"/>
            <p:nvPr/>
          </p:nvSpPr>
          <p:spPr>
            <a:xfrm>
              <a:off x="561971" y="3171981"/>
              <a:ext cx="2214548" cy="280715"/>
            </a:xfrm>
            <a:prstGeom prst="rect">
              <a:avLst/>
            </a:prstGeom>
            <a:solidFill>
              <a:schemeClr val="bg1">
                <a:lumMod val="95000"/>
              </a:schemeClr>
            </a:solidFill>
            <a:ln>
              <a:solidFill>
                <a:schemeClr val="tx1"/>
              </a:solidFill>
            </a:ln>
          </p:spPr>
          <p:txBody>
            <a:bodyPr wrap="square" rtlCol="0">
              <a:spAutoFit/>
            </a:bodyPr>
            <a:lstStyle/>
            <a:p>
              <a:pPr algn="ctr"/>
              <a:r>
                <a:rPr lang="de-DE" sz="1200" b="1" dirty="0">
                  <a:latin typeface="Arial" panose="020B0604020202020204" pitchFamily="34" charset="0"/>
                  <a:cs typeface="Arial" panose="020B0604020202020204" pitchFamily="34" charset="0"/>
                </a:rPr>
                <a:t>Beziehungserfahrung</a:t>
              </a:r>
            </a:p>
          </p:txBody>
        </p:sp>
        <p:sp>
          <p:nvSpPr>
            <p:cNvPr id="10" name="Textfeld 9">
              <a:extLst>
                <a:ext uri="{FF2B5EF4-FFF2-40B4-BE49-F238E27FC236}">
                  <a16:creationId xmlns:a16="http://schemas.microsoft.com/office/drawing/2014/main" id="{5336CFE0-404F-3F15-72D3-0F2CAB826592}"/>
                </a:ext>
              </a:extLst>
            </p:cNvPr>
            <p:cNvSpPr txBox="1"/>
            <p:nvPr/>
          </p:nvSpPr>
          <p:spPr>
            <a:xfrm>
              <a:off x="561971" y="3962555"/>
              <a:ext cx="2312184" cy="467859"/>
            </a:xfrm>
            <a:prstGeom prst="rect">
              <a:avLst/>
            </a:prstGeom>
            <a:solidFill>
              <a:schemeClr val="bg1">
                <a:lumMod val="95000"/>
              </a:schemeClr>
            </a:solidFill>
            <a:ln>
              <a:solidFill>
                <a:schemeClr val="tx1"/>
              </a:solidFill>
            </a:ln>
          </p:spPr>
          <p:txBody>
            <a:bodyPr wrap="square" rtlCol="0">
              <a:spAutoFit/>
            </a:bodyPr>
            <a:lstStyle/>
            <a:p>
              <a:pPr algn="ctr"/>
              <a:r>
                <a:rPr lang="de-DE" sz="1200" b="1" dirty="0">
                  <a:latin typeface="Arial" panose="020B0604020202020204" pitchFamily="34" charset="0"/>
                  <a:cs typeface="Arial" panose="020B0604020202020204" pitchFamily="34" charset="0"/>
                </a:rPr>
                <a:t>Interaktionsverhalten der Bezugsperson</a:t>
              </a:r>
            </a:p>
          </p:txBody>
        </p:sp>
        <p:sp>
          <p:nvSpPr>
            <p:cNvPr id="11" name="Textfeld 10">
              <a:extLst>
                <a:ext uri="{FF2B5EF4-FFF2-40B4-BE49-F238E27FC236}">
                  <a16:creationId xmlns:a16="http://schemas.microsoft.com/office/drawing/2014/main" id="{9B63BEA0-1EAE-F8BA-A995-4177097FBECD}"/>
                </a:ext>
              </a:extLst>
            </p:cNvPr>
            <p:cNvSpPr txBox="1"/>
            <p:nvPr/>
          </p:nvSpPr>
          <p:spPr>
            <a:xfrm>
              <a:off x="561971" y="4608229"/>
              <a:ext cx="2658880" cy="1777862"/>
            </a:xfrm>
            <a:prstGeom prst="rect">
              <a:avLst/>
            </a:prstGeom>
            <a:solidFill>
              <a:schemeClr val="bg1">
                <a:lumMod val="95000"/>
              </a:schemeClr>
            </a:solidFill>
            <a:ln>
              <a:solidFill>
                <a:schemeClr val="tx1"/>
              </a:solidFill>
            </a:ln>
          </p:spPr>
          <p:txBody>
            <a:bodyPr wrap="square" rtlCol="0">
              <a:spAutoFit/>
            </a:bodyPr>
            <a:lstStyle/>
            <a:p>
              <a:r>
                <a:rPr lang="de-DE" sz="1200" b="1" dirty="0">
                  <a:latin typeface="Arial" panose="020B0604020202020204" pitchFamily="34" charset="0"/>
                  <a:cs typeface="Arial" panose="020B0604020202020204" pitchFamily="34" charset="0"/>
                </a:rPr>
                <a:t>Kategorien:</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Regelmäßigkeit</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Verlässlichkeit</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Feinfühligkeit</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Emotionale Unterstützung</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Wechselseitigkeit und Synchronizität der Interaktion (Responsivität)</a:t>
              </a:r>
            </a:p>
            <a:p>
              <a:pPr marL="171450" indent="-171450">
                <a:buFont typeface="Arial" panose="020B0604020202020204" pitchFamily="34" charset="0"/>
                <a:buChar char="•"/>
              </a:pPr>
              <a:r>
                <a:rPr lang="de-DE" sz="1200" dirty="0">
                  <a:latin typeface="Arial" panose="020B0604020202020204" pitchFamily="34" charset="0"/>
                  <a:cs typeface="Arial" panose="020B0604020202020204" pitchFamily="34" charset="0"/>
                </a:rPr>
                <a:t>Angemessene Stimulation</a:t>
              </a:r>
            </a:p>
          </p:txBody>
        </p:sp>
        <p:sp>
          <p:nvSpPr>
            <p:cNvPr id="12" name="Ellipse 11">
              <a:extLst>
                <a:ext uri="{FF2B5EF4-FFF2-40B4-BE49-F238E27FC236}">
                  <a16:creationId xmlns:a16="http://schemas.microsoft.com/office/drawing/2014/main" id="{2F77FBDC-4700-095E-AF0F-660B4E1B0782}"/>
                </a:ext>
              </a:extLst>
            </p:cNvPr>
            <p:cNvSpPr/>
            <p:nvPr/>
          </p:nvSpPr>
          <p:spPr>
            <a:xfrm>
              <a:off x="3112354" y="2442851"/>
              <a:ext cx="3620791" cy="1865103"/>
            </a:xfrm>
            <a:prstGeom prst="ellipse">
              <a:avLst/>
            </a:prstGeom>
            <a:solidFill>
              <a:schemeClr val="bg1">
                <a:lumMod val="95000"/>
              </a:schemeClr>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Innerseelische Abbilder von Bindung</a:t>
              </a:r>
            </a:p>
            <a:p>
              <a:pPr algn="ctr"/>
              <a:r>
                <a:rPr lang="de-DE" sz="1200" dirty="0">
                  <a:solidFill>
                    <a:schemeClr val="tx1"/>
                  </a:solidFill>
                  <a:latin typeface="Arial" panose="020B0604020202020204" pitchFamily="34" charset="0"/>
                  <a:cs typeface="Arial" panose="020B0604020202020204" pitchFamily="34" charset="0"/>
                </a:rPr>
                <a:t>Mentale Bindungsrepräsentationen</a:t>
              </a:r>
            </a:p>
            <a:p>
              <a:pPr algn="ctr"/>
              <a:r>
                <a:rPr lang="de-DE" sz="1200" dirty="0">
                  <a:solidFill>
                    <a:schemeClr val="tx1"/>
                  </a:solidFill>
                  <a:latin typeface="Arial" panose="020B0604020202020204" pitchFamily="34" charset="0"/>
                  <a:cs typeface="Arial" panose="020B0604020202020204" pitchFamily="34" charset="0"/>
                </a:rPr>
                <a:t>(“internal </a:t>
              </a:r>
              <a:r>
                <a:rPr lang="de-DE" sz="1200" dirty="0" err="1">
                  <a:solidFill>
                    <a:schemeClr val="tx1"/>
                  </a:solidFill>
                  <a:latin typeface="Arial" panose="020B0604020202020204" pitchFamily="34" charset="0"/>
                  <a:cs typeface="Arial" panose="020B0604020202020204" pitchFamily="34" charset="0"/>
                </a:rPr>
                <a:t>working</a:t>
              </a:r>
              <a:r>
                <a:rPr lang="de-DE" sz="1200" dirty="0">
                  <a:solidFill>
                    <a:schemeClr val="tx1"/>
                  </a:solidFill>
                  <a:latin typeface="Arial" panose="020B0604020202020204" pitchFamily="34" charset="0"/>
                  <a:cs typeface="Arial" panose="020B0604020202020204" pitchFamily="34" charset="0"/>
                </a:rPr>
                <a:t> </a:t>
              </a:r>
              <a:r>
                <a:rPr lang="de-DE" sz="1200" dirty="0" err="1">
                  <a:solidFill>
                    <a:schemeClr val="tx1"/>
                  </a:solidFill>
                  <a:latin typeface="Arial" panose="020B0604020202020204" pitchFamily="34" charset="0"/>
                  <a:cs typeface="Arial" panose="020B0604020202020204" pitchFamily="34" charset="0"/>
                </a:rPr>
                <a:t>model</a:t>
              </a:r>
              <a:r>
                <a:rPr lang="de-DE" sz="1200" dirty="0">
                  <a:solidFill>
                    <a:schemeClr val="tx1"/>
                  </a:solidFill>
                  <a:latin typeface="Arial" panose="020B0604020202020204" pitchFamily="34" charset="0"/>
                  <a:cs typeface="Arial" panose="020B0604020202020204" pitchFamily="34" charset="0"/>
                </a:rPr>
                <a:t> of </a:t>
              </a:r>
              <a:r>
                <a:rPr lang="de-DE" sz="1200" dirty="0" err="1">
                  <a:solidFill>
                    <a:schemeClr val="tx1"/>
                  </a:solidFill>
                  <a:latin typeface="Arial" panose="020B0604020202020204" pitchFamily="34" charset="0"/>
                  <a:cs typeface="Arial" panose="020B0604020202020204" pitchFamily="34" charset="0"/>
                </a:rPr>
                <a:t>attachment</a:t>
              </a:r>
              <a:r>
                <a:rPr lang="de-DE" sz="1200" dirty="0">
                  <a:solidFill>
                    <a:schemeClr val="tx1"/>
                  </a:solidFill>
                  <a:latin typeface="Arial" panose="020B0604020202020204" pitchFamily="34" charset="0"/>
                  <a:cs typeface="Arial" panose="020B0604020202020204" pitchFamily="34" charset="0"/>
                </a:rPr>
                <a:t>“)</a:t>
              </a:r>
            </a:p>
          </p:txBody>
        </p:sp>
        <p:sp>
          <p:nvSpPr>
            <p:cNvPr id="13" name="Textfeld 12">
              <a:extLst>
                <a:ext uri="{FF2B5EF4-FFF2-40B4-BE49-F238E27FC236}">
                  <a16:creationId xmlns:a16="http://schemas.microsoft.com/office/drawing/2014/main" id="{C0005E64-8CD8-4099-00D0-CF2D5F4D14EB}"/>
                </a:ext>
              </a:extLst>
            </p:cNvPr>
            <p:cNvSpPr txBox="1"/>
            <p:nvPr/>
          </p:nvSpPr>
          <p:spPr>
            <a:xfrm>
              <a:off x="6973079" y="2505895"/>
              <a:ext cx="2118582" cy="1216433"/>
            </a:xfrm>
            <a:prstGeom prst="rect">
              <a:avLst/>
            </a:prstGeom>
            <a:solidFill>
              <a:schemeClr val="bg1">
                <a:lumMod val="95000"/>
              </a:schemeClr>
            </a:solidFill>
            <a:ln>
              <a:solidFill>
                <a:schemeClr val="tx1"/>
              </a:solidFill>
            </a:ln>
          </p:spPr>
          <p:txBody>
            <a:bodyPr wrap="square" rtlCol="0">
              <a:spAutoFit/>
            </a:bodyPr>
            <a:lstStyle/>
            <a:p>
              <a:r>
                <a:rPr lang="de-DE" sz="1200" b="1" dirty="0">
                  <a:latin typeface="Arial" panose="020B0604020202020204" pitchFamily="34" charset="0"/>
                  <a:cs typeface="Arial" panose="020B0604020202020204" pitchFamily="34" charset="0"/>
                </a:rPr>
                <a:t>Bindungsverhalten  </a:t>
              </a:r>
              <a:br>
                <a:rPr lang="de-DE" sz="1200" b="1" dirty="0">
                  <a:latin typeface="Arial" panose="020B0604020202020204" pitchFamily="34" charset="0"/>
                  <a:cs typeface="Arial" panose="020B0604020202020204" pitchFamily="34" charset="0"/>
                </a:rPr>
              </a:br>
              <a:r>
                <a:rPr lang="de-DE" sz="1200" b="1" dirty="0">
                  <a:latin typeface="Arial" panose="020B0604020202020204" pitchFamily="34" charset="0"/>
                  <a:cs typeface="Arial" panose="020B0604020202020204" pitchFamily="34" charset="0"/>
                </a:rPr>
                <a:t>(4 Typen)</a:t>
              </a:r>
            </a:p>
            <a:p>
              <a:pPr marL="228600" indent="-228600">
                <a:buAutoNum type="arabicParenBoth"/>
              </a:pPr>
              <a:r>
                <a:rPr lang="de-DE" sz="1200" dirty="0">
                  <a:latin typeface="Arial" panose="020B0604020202020204" pitchFamily="34" charset="0"/>
                  <a:cs typeface="Arial" panose="020B0604020202020204" pitchFamily="34" charset="0"/>
                </a:rPr>
                <a:t>sicher</a:t>
              </a:r>
            </a:p>
            <a:p>
              <a:pPr marL="228600" indent="-228600">
                <a:buAutoNum type="arabicParenBoth"/>
              </a:pPr>
              <a:r>
                <a:rPr lang="de-DE" sz="1200" dirty="0">
                  <a:latin typeface="Arial" panose="020B0604020202020204" pitchFamily="34" charset="0"/>
                  <a:cs typeface="Arial" panose="020B0604020202020204" pitchFamily="34" charset="0"/>
                </a:rPr>
                <a:t>unsicher-vermeidend</a:t>
              </a:r>
            </a:p>
            <a:p>
              <a:pPr marL="228600" indent="-228600">
                <a:buAutoNum type="arabicParenBoth"/>
              </a:pPr>
              <a:r>
                <a:rPr lang="de-DE" sz="1200" dirty="0">
                  <a:latin typeface="Arial" panose="020B0604020202020204" pitchFamily="34" charset="0"/>
                  <a:cs typeface="Arial" panose="020B0604020202020204" pitchFamily="34" charset="0"/>
                </a:rPr>
                <a:t>unsicher-ambivalent</a:t>
              </a:r>
            </a:p>
            <a:p>
              <a:pPr marL="228600" indent="-228600">
                <a:buAutoNum type="arabicParenBoth"/>
              </a:pPr>
              <a:r>
                <a:rPr lang="de-DE" sz="1200" dirty="0">
                  <a:latin typeface="Arial" panose="020B0604020202020204" pitchFamily="34" charset="0"/>
                  <a:cs typeface="Arial" panose="020B0604020202020204" pitchFamily="34" charset="0"/>
                </a:rPr>
                <a:t>desorganisiert</a:t>
              </a:r>
            </a:p>
          </p:txBody>
        </p:sp>
        <p:sp>
          <p:nvSpPr>
            <p:cNvPr id="14" name="Rechteck: abgerundete Ecken 13">
              <a:extLst>
                <a:ext uri="{FF2B5EF4-FFF2-40B4-BE49-F238E27FC236}">
                  <a16:creationId xmlns:a16="http://schemas.microsoft.com/office/drawing/2014/main" id="{C4EB83B9-4B86-6FFC-60AF-BC54A902F9AB}"/>
                </a:ext>
              </a:extLst>
            </p:cNvPr>
            <p:cNvSpPr/>
            <p:nvPr/>
          </p:nvSpPr>
          <p:spPr>
            <a:xfrm>
              <a:off x="5262852" y="4580092"/>
              <a:ext cx="2624137" cy="1097605"/>
            </a:xfrm>
            <a:prstGeom prst="roundRect">
              <a:avLst/>
            </a:prstGeom>
            <a:solidFill>
              <a:schemeClr val="bg1">
                <a:lumMod val="95000"/>
              </a:schemeClr>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chemeClr val="tx1"/>
                  </a:solidFill>
                  <a:latin typeface="Arial" panose="020B0604020202020204" pitchFamily="34" charset="0"/>
                  <a:cs typeface="Arial" panose="020B0604020202020204" pitchFamily="34" charset="0"/>
                </a:rPr>
                <a:t>Balance zwischen Bindung und Exploration</a:t>
              </a:r>
            </a:p>
          </p:txBody>
        </p:sp>
        <p:cxnSp>
          <p:nvCxnSpPr>
            <p:cNvPr id="15" name="Gerade Verbindung mit Pfeil 14">
              <a:extLst>
                <a:ext uri="{FF2B5EF4-FFF2-40B4-BE49-F238E27FC236}">
                  <a16:creationId xmlns:a16="http://schemas.microsoft.com/office/drawing/2014/main" id="{9A366BEE-0D9A-534F-F4EC-D95FD94E9B89}"/>
                </a:ext>
              </a:extLst>
            </p:cNvPr>
            <p:cNvCxnSpPr>
              <a:cxnSpLocks/>
            </p:cNvCxnSpPr>
            <p:nvPr/>
          </p:nvCxnSpPr>
          <p:spPr>
            <a:xfrm>
              <a:off x="1551772" y="3452696"/>
              <a:ext cx="0" cy="50985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 name="Gerade Verbindung mit Pfeil 15">
              <a:extLst>
                <a:ext uri="{FF2B5EF4-FFF2-40B4-BE49-F238E27FC236}">
                  <a16:creationId xmlns:a16="http://schemas.microsoft.com/office/drawing/2014/main" id="{CB885E7A-E4ED-E1FA-440E-2319927DA866}"/>
                </a:ext>
              </a:extLst>
            </p:cNvPr>
            <p:cNvCxnSpPr>
              <a:cxnSpLocks/>
            </p:cNvCxnSpPr>
            <p:nvPr/>
          </p:nvCxnSpPr>
          <p:spPr>
            <a:xfrm>
              <a:off x="1551772" y="2758063"/>
              <a:ext cx="0" cy="413918"/>
            </a:xfrm>
            <a:prstGeom prst="straightConnector1">
              <a:avLst/>
            </a:prstGeom>
            <a:ln w="19050">
              <a:prstDash val="sysDash"/>
              <a:tailEnd type="triangle"/>
            </a:ln>
          </p:spPr>
          <p:style>
            <a:lnRef idx="2">
              <a:schemeClr val="dk1"/>
            </a:lnRef>
            <a:fillRef idx="0">
              <a:schemeClr val="dk1"/>
            </a:fillRef>
            <a:effectRef idx="1">
              <a:schemeClr val="dk1"/>
            </a:effectRef>
            <a:fontRef idx="minor">
              <a:schemeClr val="tx1"/>
            </a:fontRef>
          </p:style>
        </p:cxnSp>
        <p:cxnSp>
          <p:nvCxnSpPr>
            <p:cNvPr id="17" name="Verbinder: gekrümmt 16">
              <a:extLst>
                <a:ext uri="{FF2B5EF4-FFF2-40B4-BE49-F238E27FC236}">
                  <a16:creationId xmlns:a16="http://schemas.microsoft.com/office/drawing/2014/main" id="{C1648934-F9B1-FC2B-EDF4-3F21025EF28A}"/>
                </a:ext>
              </a:extLst>
            </p:cNvPr>
            <p:cNvCxnSpPr>
              <a:cxnSpLocks/>
            </p:cNvCxnSpPr>
            <p:nvPr/>
          </p:nvCxnSpPr>
          <p:spPr>
            <a:xfrm rot="5400000" flipH="1" flipV="1">
              <a:off x="6301956" y="1376647"/>
              <a:ext cx="8796" cy="2089048"/>
            </a:xfrm>
            <a:prstGeom prst="curvedConnector3">
              <a:avLst>
                <a:gd name="adj1" fmla="val 4794463"/>
              </a:avLst>
            </a:prstGeom>
            <a:ln w="19050">
              <a:prstDash val="sysDash"/>
              <a:headEnd type="triangle"/>
              <a:tailEnd type="none"/>
            </a:ln>
          </p:spPr>
          <p:style>
            <a:lnRef idx="2">
              <a:schemeClr val="dk1"/>
            </a:lnRef>
            <a:fillRef idx="0">
              <a:schemeClr val="dk1"/>
            </a:fillRef>
            <a:effectRef idx="1">
              <a:schemeClr val="dk1"/>
            </a:effectRef>
            <a:fontRef idx="minor">
              <a:schemeClr val="tx1"/>
            </a:fontRef>
          </p:style>
        </p:cxnSp>
      </p:grpSp>
      <p:cxnSp>
        <p:nvCxnSpPr>
          <p:cNvPr id="18" name="Verbinder: gekrümmt 46">
            <a:extLst>
              <a:ext uri="{FF2B5EF4-FFF2-40B4-BE49-F238E27FC236}">
                <a16:creationId xmlns:a16="http://schemas.microsoft.com/office/drawing/2014/main" id="{C8B97EDB-94CC-DDA8-0BE7-7EDCA0F4BA08}"/>
              </a:ext>
            </a:extLst>
          </p:cNvPr>
          <p:cNvCxnSpPr>
            <a:cxnSpLocks/>
          </p:cNvCxnSpPr>
          <p:nvPr/>
        </p:nvCxnSpPr>
        <p:spPr>
          <a:xfrm rot="5400000" flipH="1" flipV="1">
            <a:off x="3154930" y="882088"/>
            <a:ext cx="8680" cy="2025335"/>
          </a:xfrm>
          <a:prstGeom prst="curvedConnector3">
            <a:avLst>
              <a:gd name="adj1" fmla="val 4794463"/>
            </a:avLst>
          </a:prstGeom>
          <a:ln w="19050">
            <a:prstDash val="sysDash"/>
            <a:headEnd type="triangle"/>
            <a:tailEnd type="none"/>
          </a:ln>
        </p:spPr>
        <p:style>
          <a:lnRef idx="2">
            <a:schemeClr val="dk1"/>
          </a:lnRef>
          <a:fillRef idx="0">
            <a:schemeClr val="dk1"/>
          </a:fillRef>
          <a:effectRef idx="1">
            <a:schemeClr val="dk1"/>
          </a:effectRef>
          <a:fontRef idx="minor">
            <a:schemeClr val="tx1"/>
          </a:fontRef>
        </p:style>
      </p:cxnSp>
      <p:sp>
        <p:nvSpPr>
          <p:cNvPr id="19" name="Pfeil nach rechts 2">
            <a:extLst>
              <a:ext uri="{FF2B5EF4-FFF2-40B4-BE49-F238E27FC236}">
                <a16:creationId xmlns:a16="http://schemas.microsoft.com/office/drawing/2014/main" id="{C61FE76E-1A88-E8A2-B332-A4268DBD1D4B}"/>
              </a:ext>
            </a:extLst>
          </p:cNvPr>
          <p:cNvSpPr/>
          <p:nvPr/>
        </p:nvSpPr>
        <p:spPr>
          <a:xfrm>
            <a:off x="6177422" y="2690339"/>
            <a:ext cx="408372" cy="15092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24">
            <a:extLst>
              <a:ext uri="{FF2B5EF4-FFF2-40B4-BE49-F238E27FC236}">
                <a16:creationId xmlns:a16="http://schemas.microsoft.com/office/drawing/2014/main" id="{DA5BAB35-4613-9EFD-6485-06A318C90084}"/>
              </a:ext>
            </a:extLst>
          </p:cNvPr>
          <p:cNvSpPr/>
          <p:nvPr/>
        </p:nvSpPr>
        <p:spPr>
          <a:xfrm>
            <a:off x="2713810" y="2692260"/>
            <a:ext cx="408372" cy="15092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62013354-34F9-D43A-E2CC-4E79DA511BBD}"/>
              </a:ext>
            </a:extLst>
          </p:cNvPr>
          <p:cNvSpPr txBox="1"/>
          <p:nvPr/>
        </p:nvSpPr>
        <p:spPr>
          <a:xfrm>
            <a:off x="7003877" y="6031525"/>
            <a:ext cx="1725787" cy="24622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1000" dirty="0">
                <a:latin typeface="Arial" panose="020B0604020202020204" pitchFamily="34" charset="0"/>
                <a:cs typeface="Arial" panose="020B0604020202020204" pitchFamily="34" charset="0"/>
              </a:rPr>
              <a:t>Quelle: Eigene Darstellung</a:t>
            </a:r>
          </a:p>
        </p:txBody>
      </p:sp>
      <p:sp>
        <p:nvSpPr>
          <p:cNvPr id="22" name="Textfeld 21">
            <a:extLst>
              <a:ext uri="{FF2B5EF4-FFF2-40B4-BE49-F238E27FC236}">
                <a16:creationId xmlns:a16="http://schemas.microsoft.com/office/drawing/2014/main" id="{E5B6E0BF-C4E8-3A1C-6EA4-E2E7F7949F36}"/>
              </a:ext>
            </a:extLst>
          </p:cNvPr>
          <p:cNvSpPr txBox="1"/>
          <p:nvPr/>
        </p:nvSpPr>
        <p:spPr>
          <a:xfrm>
            <a:off x="8068010"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2</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37851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DBD0E-DB88-B768-9D7C-DDEE0A44BAAA}"/>
              </a:ext>
            </a:extLst>
          </p:cNvPr>
          <p:cNvSpPr>
            <a:spLocks noGrp="1"/>
          </p:cNvSpPr>
          <p:nvPr>
            <p:ph type="title"/>
          </p:nvPr>
        </p:nvSpPr>
        <p:spPr>
          <a:xfrm>
            <a:off x="265793" y="350440"/>
            <a:ext cx="7886700" cy="1325563"/>
          </a:xfrm>
        </p:spPr>
        <p:txBody>
          <a:bodyPr/>
          <a:lstStyle/>
          <a:p>
            <a:r>
              <a:rPr lang="de-DE" sz="2400" dirty="0">
                <a:solidFill>
                  <a:schemeClr val="accent6">
                    <a:lumMod val="50000"/>
                  </a:schemeClr>
                </a:solidFill>
              </a:rPr>
              <a:t>Grundmodell: Entstehung von </a:t>
            </a:r>
            <a:br>
              <a:rPr lang="de-DE" sz="2400" dirty="0">
                <a:solidFill>
                  <a:schemeClr val="accent6">
                    <a:lumMod val="50000"/>
                  </a:schemeClr>
                </a:solidFill>
              </a:rPr>
            </a:br>
            <a:r>
              <a:rPr lang="de-DE" sz="2400" dirty="0">
                <a:solidFill>
                  <a:schemeClr val="accent6">
                    <a:lumMod val="50000"/>
                  </a:schemeClr>
                </a:solidFill>
              </a:rPr>
              <a:t>Bindungsrepräsentationen </a:t>
            </a:r>
            <a:r>
              <a:rPr lang="de-DE" sz="2400" i="0" dirty="0">
                <a:solidFill>
                  <a:schemeClr val="accent6">
                    <a:lumMod val="50000"/>
                  </a:schemeClr>
                </a:solidFill>
                <a:latin typeface="Arial" panose="020B0604020202020204" pitchFamily="34" charset="0"/>
                <a:cs typeface="Arial" panose="020B0604020202020204" pitchFamily="34" charset="0"/>
              </a:rPr>
              <a:t>II</a:t>
            </a:r>
            <a:br>
              <a:rPr lang="de-DE" sz="3200" i="1" dirty="0">
                <a:solidFill>
                  <a:schemeClr val="accent6">
                    <a:lumMod val="50000"/>
                  </a:schemeClr>
                </a:solidFill>
                <a:latin typeface="Calibri" panose="020F0502020204030204" pitchFamily="34" charset="0"/>
                <a:cs typeface="Calibri" panose="020F0502020204030204" pitchFamily="34" charset="0"/>
              </a:rPr>
            </a:br>
            <a:endParaRPr lang="de-DE" dirty="0"/>
          </a:p>
        </p:txBody>
      </p:sp>
      <p:sp>
        <p:nvSpPr>
          <p:cNvPr id="7" name="Textfeld 6">
            <a:extLst>
              <a:ext uri="{FF2B5EF4-FFF2-40B4-BE49-F238E27FC236}">
                <a16:creationId xmlns:a16="http://schemas.microsoft.com/office/drawing/2014/main" id="{E35F1138-FFB0-8978-221A-FDF3C7EFBCE2}"/>
              </a:ext>
            </a:extLst>
          </p:cNvPr>
          <p:cNvSpPr txBox="1"/>
          <p:nvPr/>
        </p:nvSpPr>
        <p:spPr>
          <a:xfrm>
            <a:off x="8067367"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a:t>
            </a:r>
            <a:r>
              <a:rPr lang="de-DE" sz="1200"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3</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
        <p:nvSpPr>
          <p:cNvPr id="42" name="Textfeld 41">
            <a:extLst>
              <a:ext uri="{FF2B5EF4-FFF2-40B4-BE49-F238E27FC236}">
                <a16:creationId xmlns:a16="http://schemas.microsoft.com/office/drawing/2014/main" id="{62013354-34F9-D43A-E2CC-4E79DA511BBD}"/>
              </a:ext>
            </a:extLst>
          </p:cNvPr>
          <p:cNvSpPr txBox="1"/>
          <p:nvPr/>
        </p:nvSpPr>
        <p:spPr>
          <a:xfrm>
            <a:off x="7014387" y="6053223"/>
            <a:ext cx="1725787" cy="24622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1000" dirty="0">
                <a:latin typeface="Arial" panose="020B0604020202020204" pitchFamily="34" charset="0"/>
                <a:cs typeface="Arial" panose="020B0604020202020204" pitchFamily="34" charset="0"/>
              </a:rPr>
              <a:t>Quelle: Eigene Darstellung</a:t>
            </a:r>
          </a:p>
        </p:txBody>
      </p:sp>
      <p:grpSp>
        <p:nvGrpSpPr>
          <p:cNvPr id="43" name="Gruppieren 42"/>
          <p:cNvGrpSpPr/>
          <p:nvPr/>
        </p:nvGrpSpPr>
        <p:grpSpPr>
          <a:xfrm>
            <a:off x="482305" y="1496365"/>
            <a:ext cx="8057874" cy="4773855"/>
            <a:chOff x="383986" y="1467770"/>
            <a:chExt cx="8057874" cy="4773855"/>
          </a:xfrm>
        </p:grpSpPr>
        <p:sp>
          <p:nvSpPr>
            <p:cNvPr id="44" name="Ellipse 43"/>
            <p:cNvSpPr/>
            <p:nvPr/>
          </p:nvSpPr>
          <p:spPr>
            <a:xfrm>
              <a:off x="6634248" y="5280205"/>
              <a:ext cx="1518245" cy="722527"/>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p:txBody>
        </p:sp>
        <p:sp>
          <p:nvSpPr>
            <p:cNvPr id="45" name="Abgerundetes Rechteck 44"/>
            <p:cNvSpPr/>
            <p:nvPr/>
          </p:nvSpPr>
          <p:spPr>
            <a:xfrm>
              <a:off x="1025820" y="146777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Primäre Bezugspersonen (Eltern)</a:t>
              </a:r>
            </a:p>
          </p:txBody>
        </p:sp>
        <p:sp>
          <p:nvSpPr>
            <p:cNvPr id="46" name="Abgerundetes Rechteck 45"/>
            <p:cNvSpPr/>
            <p:nvPr/>
          </p:nvSpPr>
          <p:spPr>
            <a:xfrm>
              <a:off x="1025820" y="270244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sp>
          <p:nvSpPr>
            <p:cNvPr id="47" name="Abgerundetes Rechteck 46"/>
            <p:cNvSpPr/>
            <p:nvPr/>
          </p:nvSpPr>
          <p:spPr>
            <a:xfrm>
              <a:off x="1012270" y="4016280"/>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sp>
          <p:nvSpPr>
            <p:cNvPr id="48" name="Abgerundetes Rechteck 47"/>
            <p:cNvSpPr/>
            <p:nvPr/>
          </p:nvSpPr>
          <p:spPr>
            <a:xfrm>
              <a:off x="1015166" y="5274192"/>
              <a:ext cx="1770926" cy="879676"/>
            </a:xfrm>
            <a:prstGeom prst="round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latin typeface="Arial" panose="020B0604020202020204" pitchFamily="34" charset="0"/>
                  <a:cs typeface="Arial" panose="020B0604020202020204" pitchFamily="34" charset="0"/>
                </a:rPr>
                <a:t>Weitere Bezugspersonen (päd. Fachkräfte)</a:t>
              </a:r>
            </a:p>
          </p:txBody>
        </p:sp>
        <p:cxnSp>
          <p:nvCxnSpPr>
            <p:cNvPr id="49" name="Gerade Verbindung mit Pfeil 48"/>
            <p:cNvCxnSpPr/>
            <p:nvPr/>
          </p:nvCxnSpPr>
          <p:spPr>
            <a:xfrm>
              <a:off x="3121071" y="1735914"/>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3121071" y="1957761"/>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a:off x="3121071" y="2191185"/>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a:off x="3121070" y="3105583"/>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a:off x="3121070" y="3339007"/>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3097919" y="4450174"/>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a:off x="3097919" y="4683598"/>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a:off x="3097918" y="5771617"/>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a:off x="3097918" y="6005041"/>
              <a:ext cx="1145893" cy="0"/>
            </a:xfrm>
            <a:prstGeom prst="straightConnector1">
              <a:avLst/>
            </a:prstGeom>
            <a:ln>
              <a:solidFill>
                <a:srgbClr val="3E5A2D"/>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3180904" y="1512933"/>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59" name="Textfeld 58"/>
            <p:cNvSpPr txBox="1"/>
            <p:nvPr/>
          </p:nvSpPr>
          <p:spPr>
            <a:xfrm>
              <a:off x="3180903" y="1746356"/>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0" name="Textfeld 59"/>
            <p:cNvSpPr txBox="1"/>
            <p:nvPr/>
          </p:nvSpPr>
          <p:spPr>
            <a:xfrm>
              <a:off x="3180902" y="1979779"/>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1" name="Textfeld 60"/>
            <p:cNvSpPr txBox="1"/>
            <p:nvPr/>
          </p:nvSpPr>
          <p:spPr>
            <a:xfrm>
              <a:off x="3184726" y="2828187"/>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2" name="Textfeld 61"/>
            <p:cNvSpPr txBox="1"/>
            <p:nvPr/>
          </p:nvSpPr>
          <p:spPr>
            <a:xfrm>
              <a:off x="3180902" y="3088135"/>
              <a:ext cx="1145893"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a:t>
              </a:r>
            </a:p>
          </p:txBody>
        </p:sp>
        <p:sp>
          <p:nvSpPr>
            <p:cNvPr id="63" name="Textfeld 62"/>
            <p:cNvSpPr txBox="1"/>
            <p:nvPr/>
          </p:nvSpPr>
          <p:spPr>
            <a:xfrm>
              <a:off x="3097917" y="3817457"/>
              <a:ext cx="1342668"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(konsistent,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klar, feinfühlig)</a:t>
              </a:r>
            </a:p>
          </p:txBody>
        </p:sp>
        <p:sp>
          <p:nvSpPr>
            <p:cNvPr id="64" name="Textfeld 63"/>
            <p:cNvSpPr txBox="1"/>
            <p:nvPr/>
          </p:nvSpPr>
          <p:spPr>
            <a:xfrm>
              <a:off x="3097917" y="4429749"/>
              <a:ext cx="144684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(dto.)</a:t>
              </a:r>
            </a:p>
          </p:txBody>
        </p:sp>
        <p:sp>
          <p:nvSpPr>
            <p:cNvPr id="65" name="Textfeld 64"/>
            <p:cNvSpPr txBox="1"/>
            <p:nvPr/>
          </p:nvSpPr>
          <p:spPr>
            <a:xfrm>
              <a:off x="3117025" y="5142719"/>
              <a:ext cx="1342668"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(konsistent,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klar, feinfühlig)</a:t>
              </a:r>
            </a:p>
          </p:txBody>
        </p:sp>
        <p:sp>
          <p:nvSpPr>
            <p:cNvPr id="66" name="Textfeld 65"/>
            <p:cNvSpPr txBox="1"/>
            <p:nvPr/>
          </p:nvSpPr>
          <p:spPr>
            <a:xfrm>
              <a:off x="3097916" y="5771617"/>
              <a:ext cx="144684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Interaktion (dto.)</a:t>
              </a:r>
            </a:p>
          </p:txBody>
        </p:sp>
        <p:sp>
          <p:nvSpPr>
            <p:cNvPr id="67" name="Textfeld 66"/>
            <p:cNvSpPr txBox="1"/>
            <p:nvPr/>
          </p:nvSpPr>
          <p:spPr>
            <a:xfrm>
              <a:off x="399115" y="1721647"/>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1</a:t>
              </a:r>
            </a:p>
          </p:txBody>
        </p:sp>
        <p:sp>
          <p:nvSpPr>
            <p:cNvPr id="68" name="Textfeld 67"/>
            <p:cNvSpPr txBox="1"/>
            <p:nvPr/>
          </p:nvSpPr>
          <p:spPr>
            <a:xfrm>
              <a:off x="399115" y="2983086"/>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2</a:t>
              </a:r>
            </a:p>
          </p:txBody>
        </p:sp>
        <p:sp>
          <p:nvSpPr>
            <p:cNvPr id="69" name="Textfeld 68"/>
            <p:cNvSpPr txBox="1"/>
            <p:nvPr/>
          </p:nvSpPr>
          <p:spPr>
            <a:xfrm>
              <a:off x="393539" y="4318561"/>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3</a:t>
              </a:r>
            </a:p>
          </p:txBody>
        </p:sp>
        <p:sp>
          <p:nvSpPr>
            <p:cNvPr id="70" name="Textfeld 69"/>
            <p:cNvSpPr txBox="1"/>
            <p:nvPr/>
          </p:nvSpPr>
          <p:spPr>
            <a:xfrm>
              <a:off x="383986" y="5528069"/>
              <a:ext cx="277792" cy="37192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4</a:t>
              </a:r>
            </a:p>
          </p:txBody>
        </p:sp>
        <p:sp>
          <p:nvSpPr>
            <p:cNvPr id="71" name="Ellipse 70"/>
            <p:cNvSpPr/>
            <p:nvPr/>
          </p:nvSpPr>
          <p:spPr>
            <a:xfrm>
              <a:off x="4959705" y="1503952"/>
              <a:ext cx="3482155" cy="1040946"/>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Bindungsrepräsentationen (</a:t>
              </a:r>
              <a:r>
                <a:rPr lang="de-DE" sz="1200" b="1" dirty="0">
                  <a:solidFill>
                    <a:schemeClr val="tx1"/>
                  </a:solidFill>
                  <a:latin typeface="Arial" panose="020B0604020202020204" pitchFamily="34" charset="0"/>
                  <a:cs typeface="Arial" panose="020B0604020202020204" pitchFamily="34" charset="0"/>
                </a:rPr>
                <a:t>BR</a:t>
              </a:r>
              <a:r>
                <a:rPr lang="de-DE" sz="1200" dirty="0">
                  <a:solidFill>
                    <a:schemeClr val="tx1"/>
                  </a:solidFill>
                  <a:latin typeface="Arial" panose="020B0604020202020204" pitchFamily="34" charset="0"/>
                  <a:cs typeface="Arial" panose="020B0604020202020204" pitchFamily="34" charset="0"/>
                </a:rPr>
                <a:t>) </a:t>
              </a:r>
            </a:p>
            <a:p>
              <a:pPr algn="ctr"/>
              <a:r>
                <a:rPr lang="de-DE" sz="1200" dirty="0">
                  <a:solidFill>
                    <a:schemeClr val="tx1"/>
                  </a:solidFill>
                  <a:latin typeface="Arial" panose="020B0604020202020204" pitchFamily="34" charset="0"/>
                  <a:cs typeface="Arial" panose="020B0604020202020204" pitchFamily="34" charset="0"/>
                </a:rPr>
                <a:t>(verdichtetes Abbild der Interaktionserfahrungen,</a:t>
              </a:r>
            </a:p>
            <a:p>
              <a:pPr algn="ctr"/>
              <a:r>
                <a:rPr lang="de-DE" sz="1200" i="1" dirty="0">
                  <a:solidFill>
                    <a:schemeClr val="tx1"/>
                  </a:solidFill>
                  <a:latin typeface="Arial" panose="020B0604020202020204" pitchFamily="34" charset="0"/>
                  <a:cs typeface="Arial" panose="020B0604020202020204" pitchFamily="34" charset="0"/>
                </a:rPr>
                <a:t>Bsp. ambivalent</a:t>
              </a:r>
              <a:r>
                <a:rPr lang="de-DE" sz="1200" dirty="0">
                  <a:solidFill>
                    <a:schemeClr val="tx1"/>
                  </a:solidFill>
                  <a:latin typeface="Arial" panose="020B0604020202020204" pitchFamily="34" charset="0"/>
                  <a:cs typeface="Arial" panose="020B0604020202020204" pitchFamily="34" charset="0"/>
                </a:rPr>
                <a:t>)</a:t>
              </a:r>
            </a:p>
          </p:txBody>
        </p:sp>
        <p:sp>
          <p:nvSpPr>
            <p:cNvPr id="72" name="Ellipse 71"/>
            <p:cNvSpPr/>
            <p:nvPr/>
          </p:nvSpPr>
          <p:spPr>
            <a:xfrm>
              <a:off x="4959704" y="2662449"/>
              <a:ext cx="3482155" cy="1040946"/>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latin typeface="Arial" panose="020B0604020202020204" pitchFamily="34" charset="0"/>
                  <a:cs typeface="Arial" panose="020B0604020202020204" pitchFamily="34" charset="0"/>
                </a:rPr>
                <a:t>BR</a:t>
              </a:r>
              <a:r>
                <a:rPr lang="de-DE" sz="1200" dirty="0">
                  <a:solidFill>
                    <a:schemeClr val="tx1"/>
                  </a:solidFill>
                  <a:latin typeface="Arial" panose="020B0604020202020204" pitchFamily="34" charset="0"/>
                  <a:cs typeface="Arial" panose="020B0604020202020204" pitchFamily="34" charset="0"/>
                </a:rPr>
                <a:t>  (</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a:p>
              <a:pPr algn="ctr"/>
              <a:r>
                <a:rPr lang="de-DE" sz="1000" dirty="0">
                  <a:solidFill>
                    <a:schemeClr val="tx1"/>
                  </a:solidFill>
                  <a:latin typeface="Arial" panose="020B0604020202020204" pitchFamily="34" charset="0"/>
                  <a:cs typeface="Arial" panose="020B0604020202020204" pitchFamily="34" charset="0"/>
                </a:rPr>
                <a:t>(werden zunächst erhalten, versucht zu verstärken; ambivalentes Verhalten des Gegenübers wird erwartet und besonders wahrgenommen)</a:t>
              </a:r>
            </a:p>
          </p:txBody>
        </p:sp>
        <p:sp>
          <p:nvSpPr>
            <p:cNvPr id="73" name="Ellipse 72"/>
            <p:cNvSpPr/>
            <p:nvPr/>
          </p:nvSpPr>
          <p:spPr>
            <a:xfrm>
              <a:off x="5018691" y="3771352"/>
              <a:ext cx="1775648" cy="1123849"/>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br>
                <a:rPr lang="de-DE" sz="1400" dirty="0">
                  <a:solidFill>
                    <a:schemeClr val="tx1"/>
                  </a:solidFill>
                  <a:latin typeface="Arial" panose="020B0604020202020204" pitchFamily="34" charset="0"/>
                  <a:cs typeface="Arial" panose="020B0604020202020204" pitchFamily="34" charset="0"/>
                </a:rPr>
              </a:b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sicheres Gegenüber</a:t>
              </a:r>
              <a:r>
                <a:rPr lang="de-DE" sz="1200" dirty="0">
                  <a:solidFill>
                    <a:schemeClr val="tx1"/>
                  </a:solidFill>
                  <a:latin typeface="Arial" panose="020B0604020202020204" pitchFamily="34" charset="0"/>
                  <a:cs typeface="Arial" panose="020B0604020202020204" pitchFamily="34" charset="0"/>
                </a:rPr>
                <a:t>)</a:t>
              </a:r>
            </a:p>
          </p:txBody>
        </p:sp>
        <p:sp>
          <p:nvSpPr>
            <p:cNvPr id="74" name="Ellipse 73"/>
            <p:cNvSpPr/>
            <p:nvPr/>
          </p:nvSpPr>
          <p:spPr>
            <a:xfrm>
              <a:off x="6525329" y="3844277"/>
              <a:ext cx="1775648" cy="1123849"/>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ambivalent</a:t>
              </a:r>
              <a:r>
                <a:rPr lang="de-DE" sz="1200" dirty="0">
                  <a:solidFill>
                    <a:schemeClr val="tx1"/>
                  </a:solidFill>
                  <a:latin typeface="Arial" panose="020B0604020202020204" pitchFamily="34" charset="0"/>
                  <a:cs typeface="Arial" panose="020B0604020202020204" pitchFamily="34" charset="0"/>
                </a:rPr>
                <a:t>)</a:t>
              </a:r>
            </a:p>
          </p:txBody>
        </p:sp>
        <p:sp>
          <p:nvSpPr>
            <p:cNvPr id="75" name="Ellipse 74"/>
            <p:cNvSpPr/>
            <p:nvPr/>
          </p:nvSpPr>
          <p:spPr>
            <a:xfrm>
              <a:off x="4899038" y="4817300"/>
              <a:ext cx="1947193" cy="1424325"/>
            </a:xfrm>
            <a:prstGeom prst="ellipse">
              <a:avLst/>
            </a:prstGeom>
            <a:solidFill>
              <a:srgbClr val="D2E5C5"/>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Arial" panose="020B0604020202020204" pitchFamily="34" charset="0"/>
                  <a:cs typeface="Arial" panose="020B0604020202020204" pitchFamily="34" charset="0"/>
                </a:rPr>
                <a:t>BR</a:t>
              </a:r>
              <a:r>
                <a:rPr lang="de-DE" sz="1400" dirty="0">
                  <a:solidFill>
                    <a:schemeClr val="tx1"/>
                  </a:solidFill>
                  <a:latin typeface="Arial" panose="020B0604020202020204" pitchFamily="34" charset="0"/>
                  <a:cs typeface="Arial" panose="020B0604020202020204" pitchFamily="34" charset="0"/>
                </a:rPr>
                <a:t>  </a:t>
              </a:r>
              <a:br>
                <a:rPr lang="de-DE" sz="1400" dirty="0">
                  <a:solidFill>
                    <a:schemeClr val="tx1"/>
                  </a:solidFill>
                  <a:latin typeface="Arial" panose="020B0604020202020204" pitchFamily="34" charset="0"/>
                  <a:cs typeface="Arial" panose="020B0604020202020204" pitchFamily="34" charset="0"/>
                </a:rPr>
              </a:br>
              <a:r>
                <a:rPr lang="de-DE" sz="1200" dirty="0">
                  <a:solidFill>
                    <a:schemeClr val="tx1"/>
                  </a:solidFill>
                  <a:latin typeface="Arial" panose="020B0604020202020204" pitchFamily="34" charset="0"/>
                  <a:cs typeface="Arial" panose="020B0604020202020204" pitchFamily="34" charset="0"/>
                </a:rPr>
                <a:t>(</a:t>
              </a:r>
              <a:r>
                <a:rPr lang="de-DE" sz="1200" i="1" dirty="0">
                  <a:solidFill>
                    <a:schemeClr val="tx1"/>
                  </a:solidFill>
                  <a:latin typeface="Arial" panose="020B0604020202020204" pitchFamily="34" charset="0"/>
                  <a:cs typeface="Arial" panose="020B0604020202020204" pitchFamily="34" charset="0"/>
                </a:rPr>
                <a:t>sicheres Gegenüber</a:t>
              </a:r>
              <a:r>
                <a:rPr lang="de-DE" sz="1200" dirty="0">
                  <a:solidFill>
                    <a:schemeClr val="tx1"/>
                  </a:solidFill>
                  <a:latin typeface="Arial" panose="020B0604020202020204" pitchFamily="34" charset="0"/>
                  <a:cs typeface="Arial" panose="020B0604020202020204" pitchFamily="34" charset="0"/>
                </a:rPr>
                <a:t>)</a:t>
              </a:r>
            </a:p>
          </p:txBody>
        </p:sp>
        <p:sp>
          <p:nvSpPr>
            <p:cNvPr id="76" name="Pfeil nach rechts 75"/>
            <p:cNvSpPr/>
            <p:nvPr/>
          </p:nvSpPr>
          <p:spPr>
            <a:xfrm rot="9235222">
              <a:off x="3983703" y="2362202"/>
              <a:ext cx="1357863" cy="471380"/>
            </a:xfrm>
            <a:prstGeom prst="rightArrow">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rot="20031388">
              <a:off x="4229436" y="2335260"/>
              <a:ext cx="1310076" cy="276999"/>
            </a:xfrm>
            <a:prstGeom prst="rect">
              <a:avLst/>
            </a:prstGeom>
            <a:noFill/>
          </p:spPr>
          <p:txBody>
            <a:bodyPr wrap="square" rtlCol="0">
              <a:spAutoFit/>
            </a:bodyPr>
            <a:lstStyle/>
            <a:p>
              <a:r>
                <a:rPr lang="de-DE" sz="1200" dirty="0">
                  <a:solidFill>
                    <a:schemeClr val="bg1"/>
                  </a:solidFill>
                  <a:latin typeface="Arial" panose="020B0604020202020204" pitchFamily="34" charset="0"/>
                  <a:cs typeface="Arial" panose="020B0604020202020204" pitchFamily="34" charset="0"/>
                </a:rPr>
                <a:t>Erwartungen</a:t>
              </a:r>
            </a:p>
          </p:txBody>
        </p:sp>
      </p:grpSp>
    </p:spTree>
    <p:extLst>
      <p:ext uri="{BB962C8B-B14F-4D97-AF65-F5344CB8AC3E}">
        <p14:creationId xmlns:p14="http://schemas.microsoft.com/office/powerpoint/2010/main" val="99352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6">
                    <a:lumMod val="50000"/>
                  </a:schemeClr>
                </a:solidFill>
                <a:cs typeface="Calibri" panose="020F0502020204030204" pitchFamily="34" charset="0"/>
              </a:rPr>
              <a:t>Feinfühligkeit</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sp>
        <p:nvSpPr>
          <p:cNvPr id="4" name="Textfeld 3">
            <a:extLst>
              <a:ext uri="{FF2B5EF4-FFF2-40B4-BE49-F238E27FC236}">
                <a16:creationId xmlns:a16="http://schemas.microsoft.com/office/drawing/2014/main" id="{59CC1FEF-E205-5534-AFCC-DDDCC6B8AAF8}"/>
              </a:ext>
            </a:extLst>
          </p:cNvPr>
          <p:cNvSpPr txBox="1"/>
          <p:nvPr/>
        </p:nvSpPr>
        <p:spPr>
          <a:xfrm>
            <a:off x="503613" y="1690227"/>
            <a:ext cx="7825045" cy="646331"/>
          </a:xfrm>
          <a:prstGeom prst="rect">
            <a:avLst/>
          </a:prstGeom>
          <a:noFill/>
        </p:spPr>
        <p:txBody>
          <a:bodyPr wrap="square" rtlCol="0">
            <a:spAutoFit/>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im Sinne der Bindungsforschung </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Ainsworth</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Blehar</a:t>
            </a:r>
            <a:r>
              <a:rPr lang="de-DE" sz="1200" dirty="0">
                <a:latin typeface="Arial" panose="020B0604020202020204" pitchFamily="34" charset="0"/>
                <a:cs typeface="Arial" panose="020B0604020202020204" pitchFamily="34" charset="0"/>
              </a:rPr>
              <a:t>, Waters &amp; Wall, 1978)</a:t>
            </a:r>
          </a:p>
        </p:txBody>
      </p:sp>
      <p:sp>
        <p:nvSpPr>
          <p:cNvPr id="5" name="Textfeld 4">
            <a:extLst>
              <a:ext uri="{FF2B5EF4-FFF2-40B4-BE49-F238E27FC236}">
                <a16:creationId xmlns:a16="http://schemas.microsoft.com/office/drawing/2014/main" id="{B7866904-67A9-537C-B477-5F733C32C8A0}"/>
              </a:ext>
            </a:extLst>
          </p:cNvPr>
          <p:cNvSpPr txBox="1"/>
          <p:nvPr/>
        </p:nvSpPr>
        <p:spPr>
          <a:xfrm>
            <a:off x="503613" y="2485179"/>
            <a:ext cx="5351813" cy="2349361"/>
          </a:xfrm>
          <a:prstGeom prst="rect">
            <a:avLst/>
          </a:prstGeom>
          <a:noFill/>
          <a:ln>
            <a:noFill/>
          </a:ln>
        </p:spPr>
        <p:txBody>
          <a:bodyPr wrap="square" rtlCol="0">
            <a:spAutoFit/>
          </a:bodyPr>
          <a:lstStyle/>
          <a:p>
            <a:pPr>
              <a:lnSpc>
                <a:spcPct val="150000"/>
              </a:lnSpc>
            </a:pPr>
            <a:r>
              <a:rPr lang="de-DE" dirty="0">
                <a:latin typeface="Arial" panose="020B0604020202020204" pitchFamily="34" charset="0"/>
                <a:cs typeface="Arial" panose="020B0604020202020204" pitchFamily="34" charset="0"/>
              </a:rPr>
              <a:t>ist die Fähigkeit der Bezugsperson(en),</a:t>
            </a:r>
          </a:p>
          <a:p>
            <a:pPr>
              <a:lnSpc>
                <a:spcPct val="150000"/>
              </a:lnSpc>
            </a:pPr>
            <a:endParaRPr lang="de-DE" sz="1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die Signale des Kindes </a:t>
            </a:r>
            <a:r>
              <a:rPr lang="de-DE" b="1" dirty="0">
                <a:latin typeface="Arial" panose="020B0604020202020204" pitchFamily="34" charset="0"/>
                <a:cs typeface="Arial" panose="020B0604020202020204" pitchFamily="34" charset="0"/>
              </a:rPr>
              <a:t>wahrzunehmen</a:t>
            </a:r>
            <a:r>
              <a:rPr lang="de-DE" dirty="0">
                <a:latin typeface="Arial" panose="020B0604020202020204" pitchFamily="34" charset="0"/>
                <a:cs typeface="Arial" panose="020B0604020202020204" pitchFamily="34" charset="0"/>
              </a:rPr>
              <a:t>,</a:t>
            </a:r>
            <a:endParaRPr lang="de-DE"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diese </a:t>
            </a:r>
            <a:r>
              <a:rPr lang="de-DE" b="1" dirty="0">
                <a:latin typeface="Arial" panose="020B0604020202020204" pitchFamily="34" charset="0"/>
                <a:cs typeface="Arial" panose="020B0604020202020204" pitchFamily="34" charset="0"/>
              </a:rPr>
              <a:t>richtig</a:t>
            </a:r>
            <a:r>
              <a:rPr lang="de-DE" dirty="0">
                <a:latin typeface="Arial" panose="020B0604020202020204" pitchFamily="34" charset="0"/>
                <a:cs typeface="Arial" panose="020B0604020202020204" pitchFamily="34" charset="0"/>
              </a:rPr>
              <a:t> zu </a:t>
            </a:r>
            <a:r>
              <a:rPr lang="de-DE" b="1" dirty="0">
                <a:latin typeface="Arial" panose="020B0604020202020204" pitchFamily="34" charset="0"/>
                <a:cs typeface="Arial" panose="020B0604020202020204" pitchFamily="34" charset="0"/>
              </a:rPr>
              <a:t>interpretieren</a:t>
            </a:r>
            <a:r>
              <a:rPr lang="de-DE" dirty="0">
                <a:latin typeface="Arial" panose="020B0604020202020204" pitchFamily="34" charset="0"/>
                <a:cs typeface="Arial" panose="020B0604020202020204" pitchFamily="34" charset="0"/>
              </a:rPr>
              <a:t> sowie</a:t>
            </a:r>
          </a:p>
          <a:p>
            <a:pPr marL="285750" indent="-285750">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prompt</a:t>
            </a:r>
          </a:p>
          <a:p>
            <a:pPr marL="285750" indent="-285750">
              <a:lnSpc>
                <a:spcPct val="150000"/>
              </a:lnSpc>
              <a:buFont typeface="Arial" panose="020B0604020202020204" pitchFamily="34" charset="0"/>
              <a:buChar char="•"/>
            </a:pPr>
            <a:r>
              <a:rPr lang="de-DE" dirty="0">
                <a:latin typeface="Arial" panose="020B0604020202020204" pitchFamily="34" charset="0"/>
                <a:cs typeface="Arial" panose="020B0604020202020204" pitchFamily="34" charset="0"/>
              </a:rPr>
              <a:t>und </a:t>
            </a:r>
            <a:r>
              <a:rPr lang="de-DE" b="1" dirty="0">
                <a:latin typeface="Arial" panose="020B0604020202020204" pitchFamily="34" charset="0"/>
                <a:cs typeface="Arial" panose="020B0604020202020204" pitchFamily="34" charset="0"/>
              </a:rPr>
              <a:t>angemessen</a:t>
            </a:r>
            <a:r>
              <a:rPr lang="de-DE" dirty="0">
                <a:latin typeface="Arial" panose="020B0604020202020204" pitchFamily="34" charset="0"/>
                <a:cs typeface="Arial" panose="020B0604020202020204" pitchFamily="34" charset="0"/>
              </a:rPr>
              <a:t> zu beantworten. </a:t>
            </a:r>
          </a:p>
        </p:txBody>
      </p:sp>
      <p:sp>
        <p:nvSpPr>
          <p:cNvPr id="6" name="Textfeld 5">
            <a:extLst>
              <a:ext uri="{FF2B5EF4-FFF2-40B4-BE49-F238E27FC236}">
                <a16:creationId xmlns:a16="http://schemas.microsoft.com/office/drawing/2014/main" id="{E506A28D-03EA-8693-0310-F73040E4AF36}"/>
              </a:ext>
            </a:extLst>
          </p:cNvPr>
          <p:cNvSpPr txBox="1"/>
          <p:nvPr/>
        </p:nvSpPr>
        <p:spPr>
          <a:xfrm>
            <a:off x="8067368" y="6398308"/>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4</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grpSp>
        <p:nvGrpSpPr>
          <p:cNvPr id="7" name="Gruppieren 6"/>
          <p:cNvGrpSpPr/>
          <p:nvPr/>
        </p:nvGrpSpPr>
        <p:grpSpPr>
          <a:xfrm>
            <a:off x="5922755" y="3618965"/>
            <a:ext cx="2376210" cy="2408209"/>
            <a:chOff x="5891225" y="3766105"/>
            <a:chExt cx="2376210" cy="2408209"/>
          </a:xfrm>
        </p:grpSpPr>
        <p:sp>
          <p:nvSpPr>
            <p:cNvPr id="8" name="Rechteck: gefaltete Ecke 4">
              <a:extLst>
                <a:ext uri="{FF2B5EF4-FFF2-40B4-BE49-F238E27FC236}">
                  <a16:creationId xmlns:a16="http://schemas.microsoft.com/office/drawing/2014/main" id="{6C55667E-683B-F1DB-620E-FC0665A49F8B}"/>
                </a:ext>
              </a:extLst>
            </p:cNvPr>
            <p:cNvSpPr/>
            <p:nvPr/>
          </p:nvSpPr>
          <p:spPr>
            <a:xfrm>
              <a:off x="5897323" y="3871211"/>
              <a:ext cx="2357859" cy="2303103"/>
            </a:xfrm>
            <a:custGeom>
              <a:avLst/>
              <a:gdLst>
                <a:gd name="connsiteX0" fmla="*/ 0 w 2357859"/>
                <a:gd name="connsiteY0" fmla="*/ 0 h 2303103"/>
                <a:gd name="connsiteX1" fmla="*/ 565886 w 2357859"/>
                <a:gd name="connsiteY1" fmla="*/ 0 h 2303103"/>
                <a:gd name="connsiteX2" fmla="*/ 1084615 w 2357859"/>
                <a:gd name="connsiteY2" fmla="*/ 0 h 2303103"/>
                <a:gd name="connsiteX3" fmla="*/ 1721237 w 2357859"/>
                <a:gd name="connsiteY3" fmla="*/ 0 h 2303103"/>
                <a:gd name="connsiteX4" fmla="*/ 2357859 w 2357859"/>
                <a:gd name="connsiteY4" fmla="*/ 0 h 2303103"/>
                <a:gd name="connsiteX5" fmla="*/ 2357859 w 2357859"/>
                <a:gd name="connsiteY5" fmla="*/ 589049 h 2303103"/>
                <a:gd name="connsiteX6" fmla="*/ 2357859 w 2357859"/>
                <a:gd name="connsiteY6" fmla="*/ 1159880 h 2303103"/>
                <a:gd name="connsiteX7" fmla="*/ 2357859 w 2357859"/>
                <a:gd name="connsiteY7" fmla="*/ 1821801 h 2303103"/>
                <a:gd name="connsiteX8" fmla="*/ 1876557 w 2357859"/>
                <a:gd name="connsiteY8" fmla="*/ 2303103 h 2303103"/>
                <a:gd name="connsiteX9" fmla="*/ 1307335 w 2357859"/>
                <a:gd name="connsiteY9" fmla="*/ 2303103 h 2303103"/>
                <a:gd name="connsiteX10" fmla="*/ 700581 w 2357859"/>
                <a:gd name="connsiteY10" fmla="*/ 2303103 h 2303103"/>
                <a:gd name="connsiteX11" fmla="*/ 0 w 2357859"/>
                <a:gd name="connsiteY11" fmla="*/ 2303103 h 2303103"/>
                <a:gd name="connsiteX12" fmla="*/ 0 w 2357859"/>
                <a:gd name="connsiteY12" fmla="*/ 1704296 h 2303103"/>
                <a:gd name="connsiteX13" fmla="*/ 0 w 2357859"/>
                <a:gd name="connsiteY13" fmla="*/ 1128520 h 2303103"/>
                <a:gd name="connsiteX14" fmla="*/ 0 w 2357859"/>
                <a:gd name="connsiteY14" fmla="*/ 552745 h 2303103"/>
                <a:gd name="connsiteX15" fmla="*/ 0 w 2357859"/>
                <a:gd name="connsiteY15" fmla="*/ 0 h 2303103"/>
                <a:gd name="connsiteX0" fmla="*/ 1876557 w 2357859"/>
                <a:gd name="connsiteY0" fmla="*/ 2303103 h 2303103"/>
                <a:gd name="connsiteX1" fmla="*/ 1972817 w 2357859"/>
                <a:gd name="connsiteY1" fmla="*/ 1918061 h 2303103"/>
                <a:gd name="connsiteX2" fmla="*/ 2357859 w 2357859"/>
                <a:gd name="connsiteY2" fmla="*/ 1821801 h 2303103"/>
                <a:gd name="connsiteX3" fmla="*/ 1876557 w 2357859"/>
                <a:gd name="connsiteY3" fmla="*/ 2303103 h 2303103"/>
                <a:gd name="connsiteX0" fmla="*/ 1876557 w 2357859"/>
                <a:gd name="connsiteY0" fmla="*/ 2303103 h 2303103"/>
                <a:gd name="connsiteX1" fmla="*/ 1972817 w 2357859"/>
                <a:gd name="connsiteY1" fmla="*/ 1918061 h 2303103"/>
                <a:gd name="connsiteX2" fmla="*/ 2357859 w 2357859"/>
                <a:gd name="connsiteY2" fmla="*/ 1821801 h 2303103"/>
                <a:gd name="connsiteX3" fmla="*/ 1876557 w 2357859"/>
                <a:gd name="connsiteY3" fmla="*/ 2303103 h 2303103"/>
                <a:gd name="connsiteX4" fmla="*/ 1232272 w 2357859"/>
                <a:gd name="connsiteY4" fmla="*/ 2303103 h 2303103"/>
                <a:gd name="connsiteX5" fmla="*/ 587988 w 2357859"/>
                <a:gd name="connsiteY5" fmla="*/ 2303103 h 2303103"/>
                <a:gd name="connsiteX6" fmla="*/ 0 w 2357859"/>
                <a:gd name="connsiteY6" fmla="*/ 2303103 h 2303103"/>
                <a:gd name="connsiteX7" fmla="*/ 0 w 2357859"/>
                <a:gd name="connsiteY7" fmla="*/ 1681265 h 2303103"/>
                <a:gd name="connsiteX8" fmla="*/ 0 w 2357859"/>
                <a:gd name="connsiteY8" fmla="*/ 1082458 h 2303103"/>
                <a:gd name="connsiteX9" fmla="*/ 0 w 2357859"/>
                <a:gd name="connsiteY9" fmla="*/ 0 h 2303103"/>
                <a:gd name="connsiteX10" fmla="*/ 589465 w 2357859"/>
                <a:gd name="connsiteY10" fmla="*/ 0 h 2303103"/>
                <a:gd name="connsiteX11" fmla="*/ 1178930 w 2357859"/>
                <a:gd name="connsiteY11" fmla="*/ 0 h 2303103"/>
                <a:gd name="connsiteX12" fmla="*/ 1791973 w 2357859"/>
                <a:gd name="connsiteY12" fmla="*/ 0 h 2303103"/>
                <a:gd name="connsiteX13" fmla="*/ 2357859 w 2357859"/>
                <a:gd name="connsiteY13" fmla="*/ 0 h 2303103"/>
                <a:gd name="connsiteX14" fmla="*/ 2357859 w 2357859"/>
                <a:gd name="connsiteY14" fmla="*/ 625485 h 2303103"/>
                <a:gd name="connsiteX15" fmla="*/ 2357859 w 2357859"/>
                <a:gd name="connsiteY15" fmla="*/ 1214534 h 2303103"/>
                <a:gd name="connsiteX16" fmla="*/ 2357859 w 2357859"/>
                <a:gd name="connsiteY16" fmla="*/ 1821801 h 23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7859" h="2303103" stroke="0" extrusionOk="0">
                  <a:moveTo>
                    <a:pt x="0" y="0"/>
                  </a:moveTo>
                  <a:cubicBezTo>
                    <a:pt x="245609" y="11009"/>
                    <a:pt x="411817" y="-5740"/>
                    <a:pt x="565886" y="0"/>
                  </a:cubicBezTo>
                  <a:cubicBezTo>
                    <a:pt x="719955" y="5740"/>
                    <a:pt x="902804" y="15509"/>
                    <a:pt x="1084615" y="0"/>
                  </a:cubicBezTo>
                  <a:cubicBezTo>
                    <a:pt x="1266426" y="-15509"/>
                    <a:pt x="1543700" y="14450"/>
                    <a:pt x="1721237" y="0"/>
                  </a:cubicBezTo>
                  <a:cubicBezTo>
                    <a:pt x="1898774" y="-14450"/>
                    <a:pt x="2068760" y="26394"/>
                    <a:pt x="2357859" y="0"/>
                  </a:cubicBezTo>
                  <a:cubicBezTo>
                    <a:pt x="2360674" y="255299"/>
                    <a:pt x="2356033" y="394073"/>
                    <a:pt x="2357859" y="589049"/>
                  </a:cubicBezTo>
                  <a:cubicBezTo>
                    <a:pt x="2359685" y="784025"/>
                    <a:pt x="2337544" y="932623"/>
                    <a:pt x="2357859" y="1159880"/>
                  </a:cubicBezTo>
                  <a:cubicBezTo>
                    <a:pt x="2378174" y="1387137"/>
                    <a:pt x="2361108" y="1674759"/>
                    <a:pt x="2357859" y="1821801"/>
                  </a:cubicBezTo>
                  <a:cubicBezTo>
                    <a:pt x="2246939" y="1943251"/>
                    <a:pt x="1978678" y="2188987"/>
                    <a:pt x="1876557" y="2303103"/>
                  </a:cubicBezTo>
                  <a:cubicBezTo>
                    <a:pt x="1663098" y="2303041"/>
                    <a:pt x="1568847" y="2277906"/>
                    <a:pt x="1307335" y="2303103"/>
                  </a:cubicBezTo>
                  <a:cubicBezTo>
                    <a:pt x="1045823" y="2328300"/>
                    <a:pt x="914907" y="2326953"/>
                    <a:pt x="700581" y="2303103"/>
                  </a:cubicBezTo>
                  <a:cubicBezTo>
                    <a:pt x="486255" y="2279253"/>
                    <a:pt x="197755" y="2330872"/>
                    <a:pt x="0" y="2303103"/>
                  </a:cubicBezTo>
                  <a:cubicBezTo>
                    <a:pt x="10286" y="2016636"/>
                    <a:pt x="-23323" y="1895440"/>
                    <a:pt x="0" y="1704296"/>
                  </a:cubicBezTo>
                  <a:cubicBezTo>
                    <a:pt x="23323" y="1513152"/>
                    <a:pt x="13190" y="1326920"/>
                    <a:pt x="0" y="1128520"/>
                  </a:cubicBezTo>
                  <a:cubicBezTo>
                    <a:pt x="-13190" y="930120"/>
                    <a:pt x="-17500" y="722381"/>
                    <a:pt x="0" y="552745"/>
                  </a:cubicBezTo>
                  <a:cubicBezTo>
                    <a:pt x="17500" y="383110"/>
                    <a:pt x="-8476" y="273250"/>
                    <a:pt x="0" y="0"/>
                  </a:cubicBezTo>
                  <a:close/>
                </a:path>
                <a:path w="2357859" h="2303103" fill="darkenLess" stroke="0" extrusionOk="0">
                  <a:moveTo>
                    <a:pt x="1876557" y="2303103"/>
                  </a:moveTo>
                  <a:cubicBezTo>
                    <a:pt x="1906572" y="2150576"/>
                    <a:pt x="1950727" y="2024351"/>
                    <a:pt x="1972817" y="1918061"/>
                  </a:cubicBezTo>
                  <a:cubicBezTo>
                    <a:pt x="2085290" y="1896722"/>
                    <a:pt x="2189531" y="1856797"/>
                    <a:pt x="2357859" y="1821801"/>
                  </a:cubicBezTo>
                  <a:cubicBezTo>
                    <a:pt x="2150382" y="2041389"/>
                    <a:pt x="2124858" y="2073176"/>
                    <a:pt x="1876557" y="2303103"/>
                  </a:cubicBezTo>
                  <a:close/>
                </a:path>
                <a:path w="2357859" h="2303103" fill="none" extrusionOk="0">
                  <a:moveTo>
                    <a:pt x="1876557" y="2303103"/>
                  </a:moveTo>
                  <a:cubicBezTo>
                    <a:pt x="1908074" y="2163763"/>
                    <a:pt x="1967305" y="1999838"/>
                    <a:pt x="1972817" y="1918061"/>
                  </a:cubicBezTo>
                  <a:cubicBezTo>
                    <a:pt x="2125720" y="1863360"/>
                    <a:pt x="2169977" y="1855706"/>
                    <a:pt x="2357859" y="1821801"/>
                  </a:cubicBezTo>
                  <a:cubicBezTo>
                    <a:pt x="2147714" y="2069308"/>
                    <a:pt x="2092591" y="2108822"/>
                    <a:pt x="1876557" y="2303103"/>
                  </a:cubicBezTo>
                  <a:cubicBezTo>
                    <a:pt x="1685138" y="2280236"/>
                    <a:pt x="1424159" y="2284167"/>
                    <a:pt x="1232272" y="2303103"/>
                  </a:cubicBezTo>
                  <a:cubicBezTo>
                    <a:pt x="1040385" y="2322039"/>
                    <a:pt x="862622" y="2330355"/>
                    <a:pt x="587988" y="2303103"/>
                  </a:cubicBezTo>
                  <a:cubicBezTo>
                    <a:pt x="313354" y="2275851"/>
                    <a:pt x="278562" y="2312847"/>
                    <a:pt x="0" y="2303103"/>
                  </a:cubicBezTo>
                  <a:cubicBezTo>
                    <a:pt x="13362" y="2002888"/>
                    <a:pt x="2533" y="1816583"/>
                    <a:pt x="0" y="1681265"/>
                  </a:cubicBezTo>
                  <a:cubicBezTo>
                    <a:pt x="-2533" y="1545947"/>
                    <a:pt x="-2365" y="1354507"/>
                    <a:pt x="0" y="1082458"/>
                  </a:cubicBezTo>
                  <a:cubicBezTo>
                    <a:pt x="2365" y="810409"/>
                    <a:pt x="-12948" y="297259"/>
                    <a:pt x="0" y="0"/>
                  </a:cubicBezTo>
                  <a:cubicBezTo>
                    <a:pt x="251185" y="20607"/>
                    <a:pt x="358046" y="13183"/>
                    <a:pt x="589465" y="0"/>
                  </a:cubicBezTo>
                  <a:cubicBezTo>
                    <a:pt x="820885" y="-13183"/>
                    <a:pt x="1028095" y="-1935"/>
                    <a:pt x="1178930" y="0"/>
                  </a:cubicBezTo>
                  <a:cubicBezTo>
                    <a:pt x="1329766" y="1935"/>
                    <a:pt x="1638750" y="-13083"/>
                    <a:pt x="1791973" y="0"/>
                  </a:cubicBezTo>
                  <a:cubicBezTo>
                    <a:pt x="1945196" y="13083"/>
                    <a:pt x="2230467" y="28042"/>
                    <a:pt x="2357859" y="0"/>
                  </a:cubicBezTo>
                  <a:cubicBezTo>
                    <a:pt x="2332702" y="252910"/>
                    <a:pt x="2348719" y="344855"/>
                    <a:pt x="2357859" y="625485"/>
                  </a:cubicBezTo>
                  <a:cubicBezTo>
                    <a:pt x="2366999" y="906116"/>
                    <a:pt x="2379632" y="973538"/>
                    <a:pt x="2357859" y="1214534"/>
                  </a:cubicBezTo>
                  <a:cubicBezTo>
                    <a:pt x="2336086" y="1455530"/>
                    <a:pt x="2373232" y="1697931"/>
                    <a:pt x="2357859" y="1821801"/>
                  </a:cubicBezTo>
                </a:path>
                <a:path w="2357859" h="2303103" fill="none" stroke="0" extrusionOk="0">
                  <a:moveTo>
                    <a:pt x="1876557" y="2303103"/>
                  </a:moveTo>
                  <a:cubicBezTo>
                    <a:pt x="1930680" y="2131344"/>
                    <a:pt x="1958830" y="2011545"/>
                    <a:pt x="1972817" y="1918061"/>
                  </a:cubicBezTo>
                  <a:cubicBezTo>
                    <a:pt x="2065391" y="1903311"/>
                    <a:pt x="2176506" y="1863736"/>
                    <a:pt x="2357859" y="1821801"/>
                  </a:cubicBezTo>
                  <a:cubicBezTo>
                    <a:pt x="2248201" y="1909761"/>
                    <a:pt x="2011783" y="2158994"/>
                    <a:pt x="1876557" y="2303103"/>
                  </a:cubicBezTo>
                  <a:cubicBezTo>
                    <a:pt x="1615119" y="2323504"/>
                    <a:pt x="1536272" y="2295192"/>
                    <a:pt x="1213507" y="2303103"/>
                  </a:cubicBezTo>
                  <a:cubicBezTo>
                    <a:pt x="890742" y="2311015"/>
                    <a:pt x="754596" y="2300352"/>
                    <a:pt x="569222" y="2303103"/>
                  </a:cubicBezTo>
                  <a:cubicBezTo>
                    <a:pt x="383848" y="2305854"/>
                    <a:pt x="259780" y="2330746"/>
                    <a:pt x="0" y="2303103"/>
                  </a:cubicBezTo>
                  <a:cubicBezTo>
                    <a:pt x="5452" y="2089238"/>
                    <a:pt x="-17527" y="1963603"/>
                    <a:pt x="0" y="1704296"/>
                  </a:cubicBezTo>
                  <a:cubicBezTo>
                    <a:pt x="17527" y="1444989"/>
                    <a:pt x="-17817" y="1295162"/>
                    <a:pt x="0" y="1105489"/>
                  </a:cubicBezTo>
                  <a:cubicBezTo>
                    <a:pt x="17817" y="915816"/>
                    <a:pt x="5909" y="739733"/>
                    <a:pt x="0" y="575776"/>
                  </a:cubicBezTo>
                  <a:cubicBezTo>
                    <a:pt x="-5909" y="411819"/>
                    <a:pt x="-18385" y="124520"/>
                    <a:pt x="0" y="0"/>
                  </a:cubicBezTo>
                  <a:cubicBezTo>
                    <a:pt x="135057" y="24010"/>
                    <a:pt x="452237" y="-21628"/>
                    <a:pt x="636622" y="0"/>
                  </a:cubicBezTo>
                  <a:cubicBezTo>
                    <a:pt x="821007" y="21628"/>
                    <a:pt x="940349" y="-944"/>
                    <a:pt x="1178930" y="0"/>
                  </a:cubicBezTo>
                  <a:cubicBezTo>
                    <a:pt x="1417511" y="944"/>
                    <a:pt x="1622391" y="13668"/>
                    <a:pt x="1791973" y="0"/>
                  </a:cubicBezTo>
                  <a:cubicBezTo>
                    <a:pt x="1961555" y="-13668"/>
                    <a:pt x="2183231" y="11317"/>
                    <a:pt x="2357859" y="0"/>
                  </a:cubicBezTo>
                  <a:cubicBezTo>
                    <a:pt x="2380781" y="143257"/>
                    <a:pt x="2356693" y="454385"/>
                    <a:pt x="2357859" y="607267"/>
                  </a:cubicBezTo>
                  <a:cubicBezTo>
                    <a:pt x="2359025" y="760149"/>
                    <a:pt x="2373480" y="1084977"/>
                    <a:pt x="2357859" y="1214534"/>
                  </a:cubicBezTo>
                  <a:cubicBezTo>
                    <a:pt x="2342238" y="1344091"/>
                    <a:pt x="2382095" y="1674723"/>
                    <a:pt x="2357859" y="1821801"/>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219033472">
                    <a:prstGeom prst="foldedCorner">
                      <a:avLst>
                        <a:gd name="adj" fmla="val 20898"/>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Die Fähigkeit zum Perspektivwechsel und die Bereitschaft, sich vertieft in das Kind einzufühlen, sind wichtige Voraussetzungen für Feinfühligkeit im Sinne der Bindungsforschung.</a:t>
              </a:r>
            </a:p>
            <a:p>
              <a:pPr>
                <a:defRPr/>
              </a:pPr>
              <a:endParaRPr lang="de-DE" sz="1200" dirty="0">
                <a:solidFill>
                  <a:srgbClr val="C46229"/>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35610440-D473-56C0-0A3B-CF24A8892AAD}"/>
                </a:ext>
              </a:extLst>
            </p:cNvPr>
            <p:cNvSpPr/>
            <p:nvPr/>
          </p:nvSpPr>
          <p:spPr>
            <a:xfrm rot="1913051">
              <a:off x="5891225" y="3767274"/>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26671" y="2298"/>
                    <a:pt x="73867" y="4379"/>
                    <a:pt x="130199" y="0"/>
                  </a:cubicBezTo>
                  <a:cubicBezTo>
                    <a:pt x="130825" y="201613"/>
                    <a:pt x="155668" y="349554"/>
                    <a:pt x="130199" y="520384"/>
                  </a:cubicBezTo>
                  <a:cubicBezTo>
                    <a:pt x="73627" y="524193"/>
                    <a:pt x="45800" y="519725"/>
                    <a:pt x="0" y="520384"/>
                  </a:cubicBezTo>
                  <a:cubicBezTo>
                    <a:pt x="-15209" y="300325"/>
                    <a:pt x="-10100" y="239906"/>
                    <a:pt x="0" y="0"/>
                  </a:cubicBezTo>
                  <a:close/>
                </a:path>
                <a:path w="130199" h="520384" stroke="0" extrusionOk="0">
                  <a:moveTo>
                    <a:pt x="0" y="0"/>
                  </a:moveTo>
                  <a:cubicBezTo>
                    <a:pt x="60097" y="3690"/>
                    <a:pt x="92470" y="3074"/>
                    <a:pt x="130199" y="0"/>
                  </a:cubicBezTo>
                  <a:cubicBezTo>
                    <a:pt x="127670" y="259432"/>
                    <a:pt x="133015" y="303980"/>
                    <a:pt x="130199" y="520384"/>
                  </a:cubicBezTo>
                  <a:cubicBezTo>
                    <a:pt x="91195" y="518046"/>
                    <a:pt x="29263" y="514196"/>
                    <a:pt x="0" y="520384"/>
                  </a:cubicBezTo>
                  <a:cubicBezTo>
                    <a:pt x="24559" y="374574"/>
                    <a:pt x="-8112" y="127521"/>
                    <a:pt x="0" y="0"/>
                  </a:cubicBezTo>
                  <a:close/>
                </a:path>
              </a:pathLst>
            </a:custGeom>
            <a:solidFill>
              <a:schemeClr val="bg2"/>
            </a:solidFill>
            <a:ln>
              <a:extLst>
                <a:ext uri="{C807C97D-BFC1-408E-A445-0C87EB9F89A2}">
                  <ask:lineSketchStyleProps xmlns:ask="http://schemas.microsoft.com/office/drawing/2018/sketchyshapes" sd="285812520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5F07544D-F315-E61D-1377-C0956B1CD4A3}"/>
                </a:ext>
              </a:extLst>
            </p:cNvPr>
            <p:cNvSpPr/>
            <p:nvPr/>
          </p:nvSpPr>
          <p:spPr>
            <a:xfrm rot="19414497">
              <a:off x="8137236" y="3766105"/>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58318" y="-2894"/>
                    <a:pt x="90934" y="4227"/>
                    <a:pt x="130199" y="0"/>
                  </a:cubicBezTo>
                  <a:cubicBezTo>
                    <a:pt x="104251" y="229429"/>
                    <a:pt x="134683" y="262283"/>
                    <a:pt x="130199" y="520384"/>
                  </a:cubicBezTo>
                  <a:cubicBezTo>
                    <a:pt x="66996" y="519776"/>
                    <a:pt x="29764" y="526507"/>
                    <a:pt x="0" y="520384"/>
                  </a:cubicBezTo>
                  <a:cubicBezTo>
                    <a:pt x="-7729" y="314574"/>
                    <a:pt x="-3817" y="254024"/>
                    <a:pt x="0" y="0"/>
                  </a:cubicBezTo>
                  <a:close/>
                </a:path>
                <a:path w="130199" h="520384" stroke="0" extrusionOk="0">
                  <a:moveTo>
                    <a:pt x="0" y="0"/>
                  </a:moveTo>
                  <a:cubicBezTo>
                    <a:pt x="26218" y="712"/>
                    <a:pt x="98168" y="6268"/>
                    <a:pt x="130199" y="0"/>
                  </a:cubicBezTo>
                  <a:cubicBezTo>
                    <a:pt x="136496" y="245054"/>
                    <a:pt x="110911" y="328465"/>
                    <a:pt x="130199" y="520384"/>
                  </a:cubicBezTo>
                  <a:cubicBezTo>
                    <a:pt x="94517" y="521378"/>
                    <a:pt x="53990" y="525068"/>
                    <a:pt x="0" y="520384"/>
                  </a:cubicBezTo>
                  <a:cubicBezTo>
                    <a:pt x="25260" y="310896"/>
                    <a:pt x="-19388" y="129976"/>
                    <a:pt x="0" y="0"/>
                  </a:cubicBezTo>
                  <a:close/>
                </a:path>
              </a:pathLst>
            </a:custGeom>
            <a:solidFill>
              <a:schemeClr val="bg2"/>
            </a:solidFill>
            <a:ln>
              <a:extLst>
                <a:ext uri="{C807C97D-BFC1-408E-A445-0C87EB9F89A2}">
                  <ask:lineSketchStyleProps xmlns:ask="http://schemas.microsoft.com/office/drawing/2018/sketchyshapes" sd="3712601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9590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6">
                    <a:lumMod val="50000"/>
                  </a:schemeClr>
                </a:solidFill>
                <a:cs typeface="Calibri" panose="020F0502020204030204" pitchFamily="34" charset="0"/>
              </a:rPr>
              <a:t>Bindungsverhalten: Typen</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graphicFrame>
        <p:nvGraphicFramePr>
          <p:cNvPr id="4" name="Group 105">
            <a:extLst>
              <a:ext uri="{FF2B5EF4-FFF2-40B4-BE49-F238E27FC236}">
                <a16:creationId xmlns:a16="http://schemas.microsoft.com/office/drawing/2014/main" id="{E1BFC22D-ECD4-E355-C90E-F8D8B83E97AD}"/>
              </a:ext>
            </a:extLst>
          </p:cNvPr>
          <p:cNvGraphicFramePr>
            <a:graphicFrameLocks/>
          </p:cNvGraphicFramePr>
          <p:nvPr>
            <p:extLst>
              <p:ext uri="{D42A27DB-BD31-4B8C-83A1-F6EECF244321}">
                <p14:modId xmlns:p14="http://schemas.microsoft.com/office/powerpoint/2010/main" val="1439296859"/>
              </p:ext>
            </p:extLst>
          </p:nvPr>
        </p:nvGraphicFramePr>
        <p:xfrm>
          <a:off x="662571" y="1530865"/>
          <a:ext cx="7817633" cy="4244075"/>
        </p:xfrm>
        <a:graphic>
          <a:graphicData uri="http://schemas.openxmlformats.org/drawingml/2006/table">
            <a:tbl>
              <a:tblPr/>
              <a:tblGrid>
                <a:gridCol w="1399540">
                  <a:extLst>
                    <a:ext uri="{9D8B030D-6E8A-4147-A177-3AD203B41FA5}">
                      <a16:colId xmlns:a16="http://schemas.microsoft.com/office/drawing/2014/main" val="20000"/>
                    </a:ext>
                  </a:extLst>
                </a:gridCol>
                <a:gridCol w="4825745">
                  <a:extLst>
                    <a:ext uri="{9D8B030D-6E8A-4147-A177-3AD203B41FA5}">
                      <a16:colId xmlns:a16="http://schemas.microsoft.com/office/drawing/2014/main" val="20001"/>
                    </a:ext>
                  </a:extLst>
                </a:gridCol>
                <a:gridCol w="1592348">
                  <a:extLst>
                    <a:ext uri="{9D8B030D-6E8A-4147-A177-3AD203B41FA5}">
                      <a16:colId xmlns:a16="http://schemas.microsoft.com/office/drawing/2014/main" val="20002"/>
                    </a:ext>
                  </a:extLst>
                </a:gridCol>
              </a:tblGrid>
              <a:tr h="2370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Bindungstyp</a:t>
                      </a: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9CD9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Charakteristika</a:t>
                      </a: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9CD9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Häufigkeit</a:t>
                      </a:r>
                      <a:endPar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9CD90"/>
                    </a:solidFill>
                  </a:tcPr>
                </a:tc>
                <a:extLst>
                  <a:ext uri="{0D108BD9-81ED-4DB2-BD59-A6C34878D82A}">
                    <a16:rowId xmlns:a16="http://schemas.microsoft.com/office/drawing/2014/main" val="10000"/>
                  </a:ext>
                </a:extLst>
              </a:tr>
              <a:tr h="770251">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Sichere Bindung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Vertrauen in die Beziehung (Bezugsperson kommt zurück) </a:t>
                      </a:r>
                    </a:p>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Trauer bei Trennung, Freude bei Wiederkehr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50 - 60 %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5749">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Unsicher-</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vermeidende</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Bindung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Distanz, Abstand, Vorsicht gegenüber Beziehung </a:t>
                      </a:r>
                    </a:p>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Kein/sehr geringer Kummer bei Trennung </a:t>
                      </a:r>
                    </a:p>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Ignorieren bei Rückkehr</a:t>
                      </a:r>
                    </a:p>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Teilweise Distanzlosigkeit gegenüber Fremden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30 - 40 %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5749">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Unsicher-</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ambivalente</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Bindung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Ambivalentes Kontaktverhalten (teilweise Kontaktsuche, teilweise Ignorieren, letztlich: Suche nach Klarheit)</a:t>
                      </a:r>
                    </a:p>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Kummer bei Trennung wird deutlich und lautstark gezeigt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10 - 20 %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8000">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Desorganisierte</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Bindung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269875" marR="0" lvl="0" indent="-166688"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de-DE"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Kein Verhaltensprogramm für Trennungssituation, z.T. seltsam bizarres Verhalten (Grimassieren, hohe Unruhe oder Erstarren)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3 - 5 %</a:t>
                      </a:r>
                    </a:p>
                    <a:p>
                      <a:pPr marL="342900" marR="0" lvl="0" indent="-342900" algn="l" defTabSz="914400" rtl="0" eaLnBrk="1" fontAlgn="base" latinLnBrk="0" hangingPunct="1">
                        <a:lnSpc>
                          <a:spcPct val="100000"/>
                        </a:lnSpc>
                        <a:spcBef>
                          <a:spcPts val="300"/>
                        </a:spcBef>
                        <a:spcAft>
                          <a:spcPts val="300"/>
                        </a:spcAft>
                        <a:buClrTx/>
                        <a:buSzTx/>
                        <a:buFontTx/>
                        <a:buNone/>
                        <a:tabLst/>
                      </a:pPr>
                      <a:r>
                        <a:rPr kumimoji="0" lang="de-DE"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(Restkategorie)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Textfeld 4">
            <a:extLst>
              <a:ext uri="{FF2B5EF4-FFF2-40B4-BE49-F238E27FC236}">
                <a16:creationId xmlns:a16="http://schemas.microsoft.com/office/drawing/2014/main" id="{746F183A-CDB3-C90E-1A04-5498C7AC4364}"/>
              </a:ext>
            </a:extLst>
          </p:cNvPr>
          <p:cNvSpPr txBox="1"/>
          <p:nvPr/>
        </p:nvSpPr>
        <p:spPr>
          <a:xfrm>
            <a:off x="662571" y="5852253"/>
            <a:ext cx="7817633" cy="461665"/>
          </a:xfrm>
          <a:prstGeom prst="rect">
            <a:avLst/>
          </a:prstGeom>
          <a:solidFill>
            <a:schemeClr val="bg1"/>
          </a:solidFill>
        </p:spPr>
        <p:txBody>
          <a:bodyPr wrap="square">
            <a:spAutoFit/>
          </a:bodyPr>
          <a:lstStyle/>
          <a:p>
            <a:pPr algn="ctr"/>
            <a:r>
              <a:rPr lang="de-DE" sz="1200" dirty="0">
                <a:latin typeface="Arial" panose="020B0604020202020204" pitchFamily="34" charset="0"/>
                <a:cs typeface="Arial" panose="020B0604020202020204" pitchFamily="34" charset="0"/>
              </a:rPr>
              <a:t>In aktuellen Krisen oder bei besonderen Herausforderungen kann das grundlegende Bindungsbedürfnis besonders aktiviert sein – das muss bei der Beurteilung des Bindungsverhaltens immer berücksichtigt werden!</a:t>
            </a:r>
          </a:p>
        </p:txBody>
      </p:sp>
      <p:sp>
        <p:nvSpPr>
          <p:cNvPr id="6" name="Textfeld 5">
            <a:extLst>
              <a:ext uri="{FF2B5EF4-FFF2-40B4-BE49-F238E27FC236}">
                <a16:creationId xmlns:a16="http://schemas.microsoft.com/office/drawing/2014/main" id="{8DD802E9-D895-0C3C-7237-447D817528B6}"/>
              </a:ext>
            </a:extLst>
          </p:cNvPr>
          <p:cNvSpPr txBox="1"/>
          <p:nvPr/>
        </p:nvSpPr>
        <p:spPr>
          <a:xfrm>
            <a:off x="8067367" y="6391230"/>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5</a:t>
            </a:r>
            <a:r>
              <a:rPr lang="de-DE" sz="1800" b="0" dirty="0">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latin typeface="Century Gothic" panose="020B0502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2013354-34F9-D43A-E2CC-4E79DA511BBD}"/>
              </a:ext>
            </a:extLst>
          </p:cNvPr>
          <p:cNvSpPr txBox="1"/>
          <p:nvPr/>
        </p:nvSpPr>
        <p:spPr>
          <a:xfrm rot="16200000">
            <a:off x="6897437" y="3529791"/>
            <a:ext cx="3549889" cy="246221"/>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1000" dirty="0">
                <a:latin typeface="Arial" panose="020B0604020202020204" pitchFamily="34" charset="0"/>
                <a:cs typeface="Arial" panose="020B0604020202020204" pitchFamily="34" charset="0"/>
              </a:rPr>
              <a:t>Quelle: Castello, 2016, S. 46 | Carl Link/Wolters Kluwer</a:t>
            </a:r>
          </a:p>
        </p:txBody>
      </p:sp>
    </p:spTree>
    <p:extLst>
      <p:ext uri="{BB962C8B-B14F-4D97-AF65-F5344CB8AC3E}">
        <p14:creationId xmlns:p14="http://schemas.microsoft.com/office/powerpoint/2010/main" val="373355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6">
                    <a:lumMod val="50000"/>
                  </a:schemeClr>
                </a:solidFill>
                <a:cs typeface="Calibri" panose="020F0502020204030204" pitchFamily="34" charset="0"/>
              </a:rPr>
              <a:t>Bindung und Exploration</a:t>
            </a:r>
            <a:br>
              <a:rPr lang="de-DE" sz="3200" i="1" dirty="0">
                <a:solidFill>
                  <a:schemeClr val="accent6">
                    <a:lumMod val="50000"/>
                  </a:schemeClr>
                </a:solidFill>
                <a:latin typeface="Brush Script MT" panose="03060802040406070304" pitchFamily="66" charset="0"/>
                <a:cs typeface="Calibri" panose="020F0502020204030204" pitchFamily="34" charset="0"/>
              </a:rPr>
            </a:br>
            <a:endParaRPr lang="de-DE" dirty="0"/>
          </a:p>
        </p:txBody>
      </p:sp>
      <p:grpSp>
        <p:nvGrpSpPr>
          <p:cNvPr id="13" name="Gruppieren 12"/>
          <p:cNvGrpSpPr/>
          <p:nvPr/>
        </p:nvGrpSpPr>
        <p:grpSpPr>
          <a:xfrm>
            <a:off x="379618" y="1448541"/>
            <a:ext cx="8388932" cy="4807295"/>
            <a:chOff x="379618" y="1448541"/>
            <a:chExt cx="8388932" cy="4807295"/>
          </a:xfrm>
        </p:grpSpPr>
        <p:sp>
          <p:nvSpPr>
            <p:cNvPr id="4" name="Rechteck 3">
              <a:extLst>
                <a:ext uri="{FF2B5EF4-FFF2-40B4-BE49-F238E27FC236}">
                  <a16:creationId xmlns:a16="http://schemas.microsoft.com/office/drawing/2014/main" id="{EF622217-560D-AEAC-B71B-BA908393D64C}"/>
                </a:ext>
              </a:extLst>
            </p:cNvPr>
            <p:cNvSpPr/>
            <p:nvPr/>
          </p:nvSpPr>
          <p:spPr>
            <a:xfrm rot="677083">
              <a:off x="584194" y="4000077"/>
              <a:ext cx="8158523" cy="110025"/>
            </a:xfrm>
            <a:prstGeom prst="rect">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5" name="Pfeil: nach oben 4">
              <a:extLst>
                <a:ext uri="{FF2B5EF4-FFF2-40B4-BE49-F238E27FC236}">
                  <a16:creationId xmlns:a16="http://schemas.microsoft.com/office/drawing/2014/main" id="{875D50C1-52F5-AC7E-7A0B-486EE378E1D7}"/>
                </a:ext>
              </a:extLst>
            </p:cNvPr>
            <p:cNvSpPr/>
            <p:nvPr/>
          </p:nvSpPr>
          <p:spPr>
            <a:xfrm>
              <a:off x="7046517" y="4687192"/>
              <a:ext cx="371669" cy="1149273"/>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6" name="Pfeil: nach oben 5">
              <a:extLst>
                <a:ext uri="{FF2B5EF4-FFF2-40B4-BE49-F238E27FC236}">
                  <a16:creationId xmlns:a16="http://schemas.microsoft.com/office/drawing/2014/main" id="{84B1A119-E64F-60AD-C112-2CABB4AF6F38}"/>
                </a:ext>
              </a:extLst>
            </p:cNvPr>
            <p:cNvSpPr/>
            <p:nvPr/>
          </p:nvSpPr>
          <p:spPr>
            <a:xfrm rot="10800000">
              <a:off x="1586518" y="1942480"/>
              <a:ext cx="390130" cy="1206358"/>
            </a:xfrm>
            <a:prstGeom prst="upArrow">
              <a:avLst/>
            </a:prstGeom>
            <a:solidFill>
              <a:schemeClr val="bg2"/>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F0BF70"/>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C50135A9-A6B9-9C40-9D29-C9536362B48A}"/>
                </a:ext>
              </a:extLst>
            </p:cNvPr>
            <p:cNvSpPr txBox="1"/>
            <p:nvPr/>
          </p:nvSpPr>
          <p:spPr>
            <a:xfrm>
              <a:off x="515281" y="1448541"/>
              <a:ext cx="2640254" cy="338554"/>
            </a:xfrm>
            <a:prstGeom prst="rect">
              <a:avLst/>
            </a:prstGeom>
            <a:solidFill>
              <a:schemeClr val="bg2"/>
            </a:solidFill>
            <a:ln>
              <a:solidFill>
                <a:srgbClr val="3E5A2D"/>
              </a:solidFill>
            </a:ln>
          </p:spPr>
          <p:txBody>
            <a:bodyPr wrap="square" rtlCol="0">
              <a:spAutoFit/>
            </a:bodyPr>
            <a:lstStyle/>
            <a:p>
              <a:pPr algn="ctr"/>
              <a:r>
                <a:rPr lang="de-DE" sz="1600" dirty="0">
                  <a:latin typeface="Arial" panose="020B0604020202020204" pitchFamily="34" charset="0"/>
                  <a:cs typeface="Arial" panose="020B0604020202020204" pitchFamily="34" charset="0"/>
                </a:rPr>
                <a:t>Bindungssystem</a:t>
              </a:r>
            </a:p>
          </p:txBody>
        </p:sp>
        <p:sp>
          <p:nvSpPr>
            <p:cNvPr id="8" name="Textfeld 7">
              <a:extLst>
                <a:ext uri="{FF2B5EF4-FFF2-40B4-BE49-F238E27FC236}">
                  <a16:creationId xmlns:a16="http://schemas.microsoft.com/office/drawing/2014/main" id="{F653F266-6FCB-7768-F79B-925A6C0807A9}"/>
                </a:ext>
              </a:extLst>
            </p:cNvPr>
            <p:cNvSpPr txBox="1"/>
            <p:nvPr/>
          </p:nvSpPr>
          <p:spPr>
            <a:xfrm>
              <a:off x="5819014" y="5917282"/>
              <a:ext cx="2845136" cy="338554"/>
            </a:xfrm>
            <a:prstGeom prst="rect">
              <a:avLst/>
            </a:prstGeom>
            <a:solidFill>
              <a:schemeClr val="bg2"/>
            </a:solidFill>
            <a:ln>
              <a:solidFill>
                <a:srgbClr val="3E5A2D"/>
              </a:solidFill>
            </a:ln>
          </p:spPr>
          <p:txBody>
            <a:bodyPr wrap="square" rtlCol="0">
              <a:spAutoFit/>
            </a:bodyPr>
            <a:lstStyle/>
            <a:p>
              <a:pPr algn="ctr"/>
              <a:r>
                <a:rPr lang="de-DE" sz="1600" dirty="0">
                  <a:latin typeface="Arial" panose="020B0604020202020204" pitchFamily="34" charset="0"/>
                  <a:cs typeface="Arial" panose="020B0604020202020204" pitchFamily="34" charset="0"/>
                </a:rPr>
                <a:t>Explorationssystem</a:t>
              </a:r>
            </a:p>
          </p:txBody>
        </p:sp>
        <p:sp>
          <p:nvSpPr>
            <p:cNvPr id="9" name="Textfeld 8">
              <a:extLst>
                <a:ext uri="{FF2B5EF4-FFF2-40B4-BE49-F238E27FC236}">
                  <a16:creationId xmlns:a16="http://schemas.microsoft.com/office/drawing/2014/main" id="{9068263A-3910-7308-C4D5-B091DD23B042}"/>
                </a:ext>
              </a:extLst>
            </p:cNvPr>
            <p:cNvSpPr txBox="1"/>
            <p:nvPr/>
          </p:nvSpPr>
          <p:spPr>
            <a:xfrm>
              <a:off x="711249" y="4743247"/>
              <a:ext cx="4573131" cy="830997"/>
            </a:xfrm>
            <a:prstGeom prst="rect">
              <a:avLst/>
            </a:prstGeom>
            <a:noFill/>
          </p:spPr>
          <p:txBody>
            <a:bodyPr wrap="square">
              <a:spAutoFit/>
            </a:bodyPr>
            <a:lstStyle/>
            <a:p>
              <a:pPr algn="ctr" eaLnBrk="1" hangingPunct="1"/>
              <a:r>
                <a:rPr lang="de-DE" altLang="de-DE" sz="1600" b="1" dirty="0">
                  <a:latin typeface="Arial" panose="020B0604020202020204" pitchFamily="34" charset="0"/>
                  <a:cs typeface="Arial" panose="020B0604020202020204" pitchFamily="34" charset="0"/>
                </a:rPr>
                <a:t>Aktivierung des Bindungssystems</a:t>
              </a:r>
            </a:p>
            <a:p>
              <a:pPr algn="ctr" eaLnBrk="1" hangingPunct="1"/>
              <a:r>
                <a:rPr lang="de-DE" altLang="de-DE" sz="1600" dirty="0">
                  <a:latin typeface="Arial" panose="020B0604020202020204" pitchFamily="34" charset="0"/>
                  <a:cs typeface="Arial" panose="020B0604020202020204" pitchFamily="34" charset="0"/>
                </a:rPr>
                <a:t>bei Angst, Unsicherheit, Krankheit, Müdigkeit, Einsamkeit, Verlassenheit, Überforderung etc. </a:t>
              </a:r>
              <a:endParaRPr lang="de-DE" altLang="de-DE" sz="1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563A2A8F-947E-35F4-7973-45D513A14F4A}"/>
                </a:ext>
              </a:extLst>
            </p:cNvPr>
            <p:cNvSpPr txBox="1"/>
            <p:nvPr/>
          </p:nvSpPr>
          <p:spPr>
            <a:xfrm>
              <a:off x="3715697" y="1879668"/>
              <a:ext cx="5052853" cy="1723549"/>
            </a:xfrm>
            <a:prstGeom prst="rect">
              <a:avLst/>
            </a:prstGeom>
            <a:noFill/>
          </p:spPr>
          <p:txBody>
            <a:bodyPr wrap="square">
              <a:spAutoFit/>
            </a:bodyPr>
            <a:lstStyle/>
            <a:p>
              <a:pPr algn="ctr" eaLnBrk="1" hangingPunct="1"/>
              <a:r>
                <a:rPr lang="de-DE" altLang="de-DE" sz="1600" b="1" dirty="0">
                  <a:latin typeface="Arial" panose="020B0604020202020204" pitchFamily="34" charset="0"/>
                  <a:cs typeface="Arial" panose="020B0604020202020204" pitchFamily="34" charset="0"/>
                </a:rPr>
                <a:t>De-Aktivierung des Bindungssystems </a:t>
              </a:r>
            </a:p>
            <a:p>
              <a:pPr algn="ctr" eaLnBrk="1" hangingPunct="1"/>
              <a:r>
                <a:rPr lang="de-DE" altLang="de-DE" sz="1600" dirty="0">
                  <a:latin typeface="Arial" panose="020B0604020202020204" pitchFamily="34" charset="0"/>
                  <a:cs typeface="Arial" panose="020B0604020202020204" pitchFamily="34" charset="0"/>
                </a:rPr>
                <a:t>(bei grundlegendem Gefühl von Sicherheit)</a:t>
              </a:r>
            </a:p>
            <a:p>
              <a:pPr algn="ctr" eaLnBrk="1" hangingPunct="1"/>
              <a:endParaRPr lang="de-DE" altLang="de-DE" sz="1200" dirty="0">
                <a:latin typeface="Arial" panose="020B0604020202020204" pitchFamily="34" charset="0"/>
                <a:cs typeface="Arial" panose="020B0604020202020204" pitchFamily="34" charset="0"/>
              </a:endParaRPr>
            </a:p>
            <a:p>
              <a:pPr algn="ctr" eaLnBrk="1" hangingPunct="1"/>
              <a:r>
                <a:rPr lang="de-DE" altLang="de-DE" sz="1600" dirty="0">
                  <a:latin typeface="Arial" panose="020B0604020202020204" pitchFamily="34" charset="0"/>
                  <a:cs typeface="Arial" panose="020B0604020202020204" pitchFamily="34" charset="0"/>
                </a:rPr>
                <a:t>und </a:t>
              </a:r>
            </a:p>
            <a:p>
              <a:pPr algn="ctr" eaLnBrk="1" hangingPunct="1"/>
              <a:endParaRPr lang="de-DE" altLang="de-DE" sz="1200" dirty="0">
                <a:latin typeface="Arial" panose="020B0604020202020204" pitchFamily="34" charset="0"/>
                <a:cs typeface="Arial" panose="020B0604020202020204" pitchFamily="34" charset="0"/>
              </a:endParaRPr>
            </a:p>
            <a:p>
              <a:pPr algn="ctr" eaLnBrk="1" hangingPunct="1"/>
              <a:r>
                <a:rPr lang="de-DE" altLang="de-DE" sz="1600" b="1" dirty="0">
                  <a:latin typeface="Arial" panose="020B0604020202020204" pitchFamily="34" charset="0"/>
                  <a:cs typeface="Arial" panose="020B0604020202020204" pitchFamily="34" charset="0"/>
                </a:rPr>
                <a:t>Aktivierung des Explorationssystems</a:t>
              </a:r>
            </a:p>
            <a:p>
              <a:pPr algn="ctr" eaLnBrk="1" hangingPunct="1"/>
              <a:r>
                <a:rPr lang="de-DE" altLang="de-DE" sz="1600" dirty="0">
                  <a:latin typeface="Arial" panose="020B0604020202020204" pitchFamily="34" charset="0"/>
                  <a:cs typeface="Arial" panose="020B0604020202020204" pitchFamily="34" charset="0"/>
                  <a:sym typeface="Wingdings" pitchFamily="2" charset="2"/>
                </a:rPr>
                <a:t>(bei Interesse, Neugier, Erkunden…)</a:t>
              </a:r>
              <a:endParaRPr lang="de-DE" altLang="de-DE" sz="1600"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78BC705D-E39C-2EC8-3F73-E4F3A5F33DFA}"/>
                </a:ext>
              </a:extLst>
            </p:cNvPr>
            <p:cNvSpPr txBox="1"/>
            <p:nvPr/>
          </p:nvSpPr>
          <p:spPr>
            <a:xfrm>
              <a:off x="379618" y="5999679"/>
              <a:ext cx="1597030" cy="230832"/>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de-DE" sz="900" dirty="0">
                  <a:latin typeface="Arial" panose="020B0604020202020204" pitchFamily="34" charset="0"/>
                  <a:cs typeface="Arial" panose="020B0604020202020204" pitchFamily="34" charset="0"/>
                </a:rPr>
                <a:t>Quelle: Eigene Darstellung</a:t>
              </a:r>
            </a:p>
          </p:txBody>
        </p:sp>
      </p:grpSp>
      <p:sp>
        <p:nvSpPr>
          <p:cNvPr id="12" name="Textfeld 11">
            <a:extLst>
              <a:ext uri="{FF2B5EF4-FFF2-40B4-BE49-F238E27FC236}">
                <a16:creationId xmlns:a16="http://schemas.microsoft.com/office/drawing/2014/main" id="{BB4204E2-3A31-6496-6583-4CDDEF8B9FA9}"/>
              </a:ext>
            </a:extLst>
          </p:cNvPr>
          <p:cNvSpPr txBox="1"/>
          <p:nvPr/>
        </p:nvSpPr>
        <p:spPr>
          <a:xfrm>
            <a:off x="8070006" y="6397922"/>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MI.1_Folie 6</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28295783"/>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31EFD0-DEF9-4773-8063-AC03E6EAEC56}">
  <ds:schemaRefs>
    <ds:schemaRef ds:uri="http://schemas.microsoft.com/sharepoint/v3/contenttype/forms"/>
  </ds:schemaRefs>
</ds:datastoreItem>
</file>

<file path=customXml/itemProps2.xml><?xml version="1.0" encoding="utf-8"?>
<ds:datastoreItem xmlns:ds="http://schemas.openxmlformats.org/officeDocument/2006/customXml" ds:itemID="{C7E88B9D-AF75-46E6-9ABD-5EC713AA9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DBFC0B-5DAF-4686-BB5E-3F86779AD5A5}">
  <ds:schemaRefs>
    <ds:schemaRef ds:uri="http://schemas.microsoft.com/office/2006/metadata/properties"/>
    <ds:schemaRef ds:uri="http://schemas.microsoft.com/office/infopath/2007/PartnerControls"/>
    <ds:schemaRef ds:uri="e783ef8e-bb79-4f38-9dbd-9f8d8348981d"/>
  </ds:schemaRefs>
</ds:datastoreItem>
</file>

<file path=docProps/app.xml><?xml version="1.0" encoding="utf-8"?>
<Properties xmlns="http://schemas.openxmlformats.org/officeDocument/2006/extended-properties" xmlns:vt="http://schemas.openxmlformats.org/officeDocument/2006/docPropsVTypes">
  <Template/>
  <TotalTime>0</TotalTime>
  <Words>1398</Words>
  <Application>Microsoft Office PowerPoint</Application>
  <PresentationFormat>Bildschirmpräsentation (4:3)</PresentationFormat>
  <Paragraphs>202</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Brush Script MT</vt:lpstr>
      <vt:lpstr>Calibri</vt:lpstr>
      <vt:lpstr>Century Gothic</vt:lpstr>
      <vt:lpstr>Wingdings</vt:lpstr>
      <vt:lpstr>1_Office</vt:lpstr>
      <vt:lpstr>PowerPoint-Präsentation</vt:lpstr>
      <vt:lpstr>PowerPoint-Präsentation</vt:lpstr>
      <vt:lpstr>Übersicht</vt:lpstr>
      <vt:lpstr>Interaktion – Beziehung – Bindung  </vt:lpstr>
      <vt:lpstr>Grundmodell: Entstehung von  Bindungsrepräsentationen I </vt:lpstr>
      <vt:lpstr>Grundmodell: Entstehung von  Bindungsrepräsentationen II </vt:lpstr>
      <vt:lpstr>Feinfühligkeit </vt:lpstr>
      <vt:lpstr>Bindungsverhalten: Typen </vt:lpstr>
      <vt:lpstr>Bindung und Exploration </vt:lpstr>
      <vt:lpstr>Entwicklung der  Bindungsrepräsentationen I </vt:lpstr>
      <vt:lpstr>Entwicklung der  Bindungsrepräsentationen II </vt:lpstr>
      <vt:lpstr>Funktionen  bindungsbezogenen Verhaltens</vt:lpstr>
      <vt:lpstr>Bindungsstörungen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169</cp:revision>
  <cp:lastPrinted>2023-02-07T08:42:21Z</cp:lastPrinted>
  <dcterms:created xsi:type="dcterms:W3CDTF">2022-10-21T08:10:30Z</dcterms:created>
  <dcterms:modified xsi:type="dcterms:W3CDTF">2025-07-07T12:20:23Z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2025-05-05T11:36:26Z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d488b091-270f-4f18-a953-51546478fa92</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